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drawings/drawing2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drawings/drawing3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drawings/drawing4.xml" ContentType="application/vnd.openxmlformats-officedocument.drawingml.chartshape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notesSlides/notesSlide14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notesSlides/notesSlide15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7" r:id="rId2"/>
    <p:sldId id="256" r:id="rId3"/>
    <p:sldId id="271" r:id="rId4"/>
    <p:sldId id="269" r:id="rId5"/>
    <p:sldId id="272" r:id="rId6"/>
    <p:sldId id="276" r:id="rId7"/>
    <p:sldId id="258" r:id="rId8"/>
    <p:sldId id="270" r:id="rId9"/>
    <p:sldId id="259" r:id="rId10"/>
    <p:sldId id="260" r:id="rId11"/>
    <p:sldId id="261" r:id="rId12"/>
    <p:sldId id="277" r:id="rId13"/>
    <p:sldId id="263" r:id="rId14"/>
    <p:sldId id="273" r:id="rId15"/>
    <p:sldId id="274" r:id="rId16"/>
    <p:sldId id="264" r:id="rId17"/>
    <p:sldId id="265" r:id="rId18"/>
    <p:sldId id="266" r:id="rId19"/>
    <p:sldId id="275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9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9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9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9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96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96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96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96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9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412380-08CA-4728-8AC2-1410DABE7AFA}" v="6245" dt="2018-09-16T10:05:07.2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87" autoAdjust="0"/>
    <p:restoredTop sz="94291" autoAdjust="0"/>
  </p:normalViewPr>
  <p:slideViewPr>
    <p:cSldViewPr>
      <p:cViewPr varScale="1">
        <p:scale>
          <a:sx n="90" d="100"/>
          <a:sy n="90" d="100"/>
        </p:scale>
        <p:origin x="129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chartUserShapes" Target="../drawings/drawing3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5" Type="http://schemas.openxmlformats.org/officeDocument/2006/relationships/chartUserShapes" Target="../drawings/drawing4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sng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AU" sz="2400" b="1" u="sng"/>
              <a:t>Mutton - 18-24kg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sng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Prices!$C$4</c:f>
              <c:strCache>
                <c:ptCount val="1"/>
                <c:pt idx="0">
                  <c:v>1994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Prices!$D$3:$T$3</c:f>
              <c:strCache>
                <c:ptCount val="17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  <c:pt idx="10">
                  <c:v>Jun</c:v>
                </c:pt>
                <c:pt idx="11">
                  <c:v>Jul</c:v>
                </c:pt>
                <c:pt idx="12">
                  <c:v>Aug</c:v>
                </c:pt>
                <c:pt idx="13">
                  <c:v>Sep</c:v>
                </c:pt>
                <c:pt idx="14">
                  <c:v>Oct</c:v>
                </c:pt>
                <c:pt idx="15">
                  <c:v>Nov</c:v>
                </c:pt>
                <c:pt idx="16">
                  <c:v>Dec</c:v>
                </c:pt>
              </c:strCache>
            </c:strRef>
          </c:cat>
          <c:val>
            <c:numRef>
              <c:f>Prices!$D$4:$T$4</c:f>
              <c:numCache>
                <c:formatCode>0%</c:formatCode>
                <c:ptCount val="17"/>
                <c:pt idx="0">
                  <c:v>1</c:v>
                </c:pt>
                <c:pt idx="1">
                  <c:v>0.77</c:v>
                </c:pt>
                <c:pt idx="2">
                  <c:v>0.53</c:v>
                </c:pt>
                <c:pt idx="3">
                  <c:v>0.75</c:v>
                </c:pt>
                <c:pt idx="4">
                  <c:v>1</c:v>
                </c:pt>
                <c:pt idx="5">
                  <c:v>1.1000000000000001</c:v>
                </c:pt>
                <c:pt idx="6">
                  <c:v>1.47</c:v>
                </c:pt>
                <c:pt idx="7">
                  <c:v>1.1000000000000001</c:v>
                </c:pt>
                <c:pt idx="8">
                  <c:v>1.0900000000000001</c:v>
                </c:pt>
                <c:pt idx="9">
                  <c:v>1.8</c:v>
                </c:pt>
                <c:pt idx="10">
                  <c:v>2.15</c:v>
                </c:pt>
                <c:pt idx="11">
                  <c:v>2</c:v>
                </c:pt>
                <c:pt idx="12">
                  <c:v>1.9</c:v>
                </c:pt>
                <c:pt idx="13">
                  <c:v>1.5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29-482F-84AD-143E6509980C}"/>
            </c:ext>
          </c:extLst>
        </c:ser>
        <c:ser>
          <c:idx val="1"/>
          <c:order val="1"/>
          <c:tx>
            <c:strRef>
              <c:f>Prices!$C$5</c:f>
              <c:strCache>
                <c:ptCount val="1"/>
                <c:pt idx="0">
                  <c:v>2002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Prices!$D$3:$T$3</c:f>
              <c:strCache>
                <c:ptCount val="17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  <c:pt idx="10">
                  <c:v>Jun</c:v>
                </c:pt>
                <c:pt idx="11">
                  <c:v>Jul</c:v>
                </c:pt>
                <c:pt idx="12">
                  <c:v>Aug</c:v>
                </c:pt>
                <c:pt idx="13">
                  <c:v>Sep</c:v>
                </c:pt>
                <c:pt idx="14">
                  <c:v>Oct</c:v>
                </c:pt>
                <c:pt idx="15">
                  <c:v>Nov</c:v>
                </c:pt>
                <c:pt idx="16">
                  <c:v>Dec</c:v>
                </c:pt>
              </c:strCache>
            </c:strRef>
          </c:cat>
          <c:val>
            <c:numRef>
              <c:f>Prices!$D$5:$T$5</c:f>
              <c:numCache>
                <c:formatCode>0%</c:formatCode>
                <c:ptCount val="17"/>
                <c:pt idx="0">
                  <c:v>1</c:v>
                </c:pt>
                <c:pt idx="1">
                  <c:v>0.9</c:v>
                </c:pt>
                <c:pt idx="2">
                  <c:v>0.7</c:v>
                </c:pt>
                <c:pt idx="3">
                  <c:v>0.57999999999999996</c:v>
                </c:pt>
                <c:pt idx="4">
                  <c:v>0.9</c:v>
                </c:pt>
                <c:pt idx="5">
                  <c:v>1</c:v>
                </c:pt>
                <c:pt idx="6">
                  <c:v>0.95</c:v>
                </c:pt>
                <c:pt idx="7">
                  <c:v>1.1499999999999999</c:v>
                </c:pt>
                <c:pt idx="8">
                  <c:v>1.4</c:v>
                </c:pt>
                <c:pt idx="9">
                  <c:v>1.1000000000000001</c:v>
                </c:pt>
                <c:pt idx="10">
                  <c:v>1.1499999999999999</c:v>
                </c:pt>
                <c:pt idx="11">
                  <c:v>1.3</c:v>
                </c:pt>
                <c:pt idx="12">
                  <c:v>1.4</c:v>
                </c:pt>
                <c:pt idx="13">
                  <c:v>1.3</c:v>
                </c:pt>
                <c:pt idx="14">
                  <c:v>1.25</c:v>
                </c:pt>
                <c:pt idx="15">
                  <c:v>1.2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E29-482F-84AD-143E6509980C}"/>
            </c:ext>
          </c:extLst>
        </c:ser>
        <c:ser>
          <c:idx val="2"/>
          <c:order val="2"/>
          <c:tx>
            <c:strRef>
              <c:f>Prices!$C$6</c:f>
              <c:strCache>
                <c:ptCount val="1"/>
                <c:pt idx="0">
                  <c:v>2006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Prices!$D$3:$T$3</c:f>
              <c:strCache>
                <c:ptCount val="17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  <c:pt idx="10">
                  <c:v>Jun</c:v>
                </c:pt>
                <c:pt idx="11">
                  <c:v>Jul</c:v>
                </c:pt>
                <c:pt idx="12">
                  <c:v>Aug</c:v>
                </c:pt>
                <c:pt idx="13">
                  <c:v>Sep</c:v>
                </c:pt>
                <c:pt idx="14">
                  <c:v>Oct</c:v>
                </c:pt>
                <c:pt idx="15">
                  <c:v>Nov</c:v>
                </c:pt>
                <c:pt idx="16">
                  <c:v>Dec</c:v>
                </c:pt>
              </c:strCache>
            </c:strRef>
          </c:cat>
          <c:val>
            <c:numRef>
              <c:f>Prices!$D$6:$T$6</c:f>
              <c:numCache>
                <c:formatCode>0%</c:formatCode>
                <c:ptCount val="17"/>
                <c:pt idx="0">
                  <c:v>1</c:v>
                </c:pt>
                <c:pt idx="1">
                  <c:v>0.75164973420305259</c:v>
                </c:pt>
                <c:pt idx="2">
                  <c:v>0.38549091489863713</c:v>
                </c:pt>
                <c:pt idx="3">
                  <c:v>0.39144458642163682</c:v>
                </c:pt>
                <c:pt idx="4">
                  <c:v>0.3239995034682206</c:v>
                </c:pt>
                <c:pt idx="5">
                  <c:v>0.62881311442877008</c:v>
                </c:pt>
                <c:pt idx="6">
                  <c:v>0.81815443064958682</c:v>
                </c:pt>
                <c:pt idx="7">
                  <c:v>1.0246544655940584</c:v>
                </c:pt>
                <c:pt idx="8">
                  <c:v>0.89670336402249529</c:v>
                </c:pt>
                <c:pt idx="9">
                  <c:v>1.1239133500444034</c:v>
                </c:pt>
                <c:pt idx="10">
                  <c:v>1.257506999004218</c:v>
                </c:pt>
                <c:pt idx="11">
                  <c:v>1.263607697740043</c:v>
                </c:pt>
                <c:pt idx="12">
                  <c:v>1.0514239135297916</c:v>
                </c:pt>
                <c:pt idx="13">
                  <c:v>0.70635194117346045</c:v>
                </c:pt>
                <c:pt idx="14">
                  <c:v>0.58153072477806089</c:v>
                </c:pt>
                <c:pt idx="15">
                  <c:v>0.87845610902567062</c:v>
                </c:pt>
                <c:pt idx="16">
                  <c:v>0.95786252079961554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E29-482F-84AD-143E6509980C}"/>
            </c:ext>
          </c:extLst>
        </c:ser>
        <c:ser>
          <c:idx val="3"/>
          <c:order val="3"/>
          <c:tx>
            <c:strRef>
              <c:f>Prices!$C$7</c:f>
              <c:strCache>
                <c:ptCount val="1"/>
                <c:pt idx="0">
                  <c:v>2007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Prices!$D$3:$T$3</c:f>
              <c:strCache>
                <c:ptCount val="17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  <c:pt idx="10">
                  <c:v>Jun</c:v>
                </c:pt>
                <c:pt idx="11">
                  <c:v>Jul</c:v>
                </c:pt>
                <c:pt idx="12">
                  <c:v>Aug</c:v>
                </c:pt>
                <c:pt idx="13">
                  <c:v>Sep</c:v>
                </c:pt>
                <c:pt idx="14">
                  <c:v>Oct</c:v>
                </c:pt>
                <c:pt idx="15">
                  <c:v>Nov</c:v>
                </c:pt>
                <c:pt idx="16">
                  <c:v>Dec</c:v>
                </c:pt>
              </c:strCache>
            </c:strRef>
          </c:cat>
          <c:val>
            <c:numRef>
              <c:f>Prices!$D$7:$T$7</c:f>
              <c:numCache>
                <c:formatCode>0%</c:formatCode>
                <c:ptCount val="17"/>
                <c:pt idx="0">
                  <c:v>1</c:v>
                </c:pt>
                <c:pt idx="1">
                  <c:v>0.6718050941053153</c:v>
                </c:pt>
                <c:pt idx="2">
                  <c:v>0.55308873737308573</c:v>
                </c:pt>
                <c:pt idx="3">
                  <c:v>0.83549184845583224</c:v>
                </c:pt>
                <c:pt idx="4">
                  <c:v>0.91101458552899373</c:v>
                </c:pt>
                <c:pt idx="5">
                  <c:v>1.0654148173566191</c:v>
                </c:pt>
                <c:pt idx="6">
                  <c:v>1.0551085550723289</c:v>
                </c:pt>
                <c:pt idx="7">
                  <c:v>1.052728744243542</c:v>
                </c:pt>
                <c:pt idx="8">
                  <c:v>1.0796962728857991</c:v>
                </c:pt>
                <c:pt idx="9">
                  <c:v>1.1177577317891767</c:v>
                </c:pt>
                <c:pt idx="10">
                  <c:v>1.1703497296403691</c:v>
                </c:pt>
                <c:pt idx="11">
                  <c:v>1.1078014420190156</c:v>
                </c:pt>
                <c:pt idx="12">
                  <c:v>1.0926816706176465</c:v>
                </c:pt>
                <c:pt idx="13">
                  <c:v>1.106867880771192</c:v>
                </c:pt>
                <c:pt idx="14">
                  <c:v>0.94547121530638334</c:v>
                </c:pt>
                <c:pt idx="15">
                  <c:v>0.90292183177838659</c:v>
                </c:pt>
                <c:pt idx="16">
                  <c:v>1.0442018551500725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E29-482F-84AD-143E6509980C}"/>
            </c:ext>
          </c:extLst>
        </c:ser>
        <c:ser>
          <c:idx val="4"/>
          <c:order val="4"/>
          <c:tx>
            <c:strRef>
              <c:f>Prices!$C$8</c:f>
              <c:strCache>
                <c:ptCount val="1"/>
                <c:pt idx="0">
                  <c:v>2008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Prices!$D$3:$T$3</c:f>
              <c:strCache>
                <c:ptCount val="17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  <c:pt idx="10">
                  <c:v>Jun</c:v>
                </c:pt>
                <c:pt idx="11">
                  <c:v>Jul</c:v>
                </c:pt>
                <c:pt idx="12">
                  <c:v>Aug</c:v>
                </c:pt>
                <c:pt idx="13">
                  <c:v>Sep</c:v>
                </c:pt>
                <c:pt idx="14">
                  <c:v>Oct</c:v>
                </c:pt>
                <c:pt idx="15">
                  <c:v>Nov</c:v>
                </c:pt>
                <c:pt idx="16">
                  <c:v>Dec</c:v>
                </c:pt>
              </c:strCache>
            </c:strRef>
          </c:cat>
          <c:val>
            <c:numRef>
              <c:f>Prices!$D$8:$T$8</c:f>
              <c:numCache>
                <c:formatCode>0%</c:formatCode>
                <c:ptCount val="17"/>
                <c:pt idx="0">
                  <c:v>1</c:v>
                </c:pt>
                <c:pt idx="1">
                  <c:v>1.0129829304682367</c:v>
                </c:pt>
                <c:pt idx="2">
                  <c:v>0.86527599092235952</c:v>
                </c:pt>
                <c:pt idx="3">
                  <c:v>0.82633566212198217</c:v>
                </c:pt>
                <c:pt idx="4">
                  <c:v>0.95563226072954022</c:v>
                </c:pt>
                <c:pt idx="5">
                  <c:v>0.92602796207349758</c:v>
                </c:pt>
                <c:pt idx="6">
                  <c:v>0.86955957949519747</c:v>
                </c:pt>
                <c:pt idx="7">
                  <c:v>0.9934155938650614</c:v>
                </c:pt>
                <c:pt idx="8">
                  <c:v>1.1211955374035061</c:v>
                </c:pt>
                <c:pt idx="9">
                  <c:v>1.2933804572483472</c:v>
                </c:pt>
                <c:pt idx="10">
                  <c:v>1.4709174532870564</c:v>
                </c:pt>
                <c:pt idx="11">
                  <c:v>1.5520873269263373</c:v>
                </c:pt>
                <c:pt idx="12">
                  <c:v>1.4462194222581852</c:v>
                </c:pt>
                <c:pt idx="13">
                  <c:v>1.4024149449187646</c:v>
                </c:pt>
                <c:pt idx="14">
                  <c:v>1.4883209539397233</c:v>
                </c:pt>
                <c:pt idx="15">
                  <c:v>1.4626080250337972</c:v>
                </c:pt>
                <c:pt idx="16">
                  <c:v>1.4038426060430409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E29-482F-84AD-143E6509980C}"/>
            </c:ext>
          </c:extLst>
        </c:ser>
        <c:ser>
          <c:idx val="5"/>
          <c:order val="5"/>
          <c:tx>
            <c:strRef>
              <c:f>Prices!$C$9</c:f>
              <c:strCache>
                <c:ptCount val="1"/>
                <c:pt idx="0">
                  <c:v>2011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Prices!$D$3:$T$3</c:f>
              <c:strCache>
                <c:ptCount val="17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  <c:pt idx="10">
                  <c:v>Jun</c:v>
                </c:pt>
                <c:pt idx="11">
                  <c:v>Jul</c:v>
                </c:pt>
                <c:pt idx="12">
                  <c:v>Aug</c:v>
                </c:pt>
                <c:pt idx="13">
                  <c:v>Sep</c:v>
                </c:pt>
                <c:pt idx="14">
                  <c:v>Oct</c:v>
                </c:pt>
                <c:pt idx="15">
                  <c:v>Nov</c:v>
                </c:pt>
                <c:pt idx="16">
                  <c:v>Dec</c:v>
                </c:pt>
              </c:strCache>
            </c:strRef>
          </c:cat>
          <c:val>
            <c:numRef>
              <c:f>Prices!$D$9:$T$9</c:f>
              <c:numCache>
                <c:formatCode>0%</c:formatCode>
                <c:ptCount val="17"/>
                <c:pt idx="0">
                  <c:v>1</c:v>
                </c:pt>
                <c:pt idx="1">
                  <c:v>1.002627729891</c:v>
                </c:pt>
                <c:pt idx="2">
                  <c:v>0.98222510520743356</c:v>
                </c:pt>
                <c:pt idx="3">
                  <c:v>0.8955282360365896</c:v>
                </c:pt>
                <c:pt idx="4">
                  <c:v>0.95488467062342564</c:v>
                </c:pt>
                <c:pt idx="5">
                  <c:v>0.8064906268019012</c:v>
                </c:pt>
                <c:pt idx="6">
                  <c:v>0.74519501738520821</c:v>
                </c:pt>
                <c:pt idx="7">
                  <c:v>0.73245962524687103</c:v>
                </c:pt>
                <c:pt idx="8">
                  <c:v>0.71450036333635225</c:v>
                </c:pt>
                <c:pt idx="9">
                  <c:v>0.72569020227682479</c:v>
                </c:pt>
                <c:pt idx="10">
                  <c:v>0.72487922685026229</c:v>
                </c:pt>
                <c:pt idx="11">
                  <c:v>0.76150004308594577</c:v>
                </c:pt>
                <c:pt idx="12">
                  <c:v>0.64283896413717589</c:v>
                </c:pt>
                <c:pt idx="13">
                  <c:v>0.51398647609160675</c:v>
                </c:pt>
                <c:pt idx="14">
                  <c:v>0.39805452645691325</c:v>
                </c:pt>
                <c:pt idx="15">
                  <c:v>0.40217357254760983</c:v>
                </c:pt>
                <c:pt idx="16">
                  <c:v>0.36083086397224695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E29-482F-84AD-143E6509980C}"/>
            </c:ext>
          </c:extLst>
        </c:ser>
        <c:ser>
          <c:idx val="6"/>
          <c:order val="6"/>
          <c:tx>
            <c:strRef>
              <c:f>Prices!$C$10</c:f>
              <c:strCache>
                <c:ptCount val="1"/>
                <c:pt idx="0">
                  <c:v>2012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Prices!$D$3:$T$3</c:f>
              <c:strCache>
                <c:ptCount val="17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  <c:pt idx="10">
                  <c:v>Jun</c:v>
                </c:pt>
                <c:pt idx="11">
                  <c:v>Jul</c:v>
                </c:pt>
                <c:pt idx="12">
                  <c:v>Aug</c:v>
                </c:pt>
                <c:pt idx="13">
                  <c:v>Sep</c:v>
                </c:pt>
                <c:pt idx="14">
                  <c:v>Oct</c:v>
                </c:pt>
                <c:pt idx="15">
                  <c:v>Nov</c:v>
                </c:pt>
                <c:pt idx="16">
                  <c:v>Dec</c:v>
                </c:pt>
              </c:strCache>
            </c:strRef>
          </c:cat>
          <c:val>
            <c:numRef>
              <c:f>Prices!$D$10:$T$10</c:f>
              <c:numCache>
                <c:formatCode>0%</c:formatCode>
                <c:ptCount val="17"/>
                <c:pt idx="0">
                  <c:v>1</c:v>
                </c:pt>
                <c:pt idx="1">
                  <c:v>0.79955712824826031</c:v>
                </c:pt>
                <c:pt idx="2">
                  <c:v>0.61921344016722069</c:v>
                </c:pt>
                <c:pt idx="3">
                  <c:v>0.62562102639097295</c:v>
                </c:pt>
                <c:pt idx="4">
                  <c:v>0.56130832774979234</c:v>
                </c:pt>
                <c:pt idx="5">
                  <c:v>0.47573418302182346</c:v>
                </c:pt>
                <c:pt idx="6">
                  <c:v>0.56063646438017622</c:v>
                </c:pt>
                <c:pt idx="7">
                  <c:v>0.66690629182764016</c:v>
                </c:pt>
                <c:pt idx="8">
                  <c:v>0.60393787276214628</c:v>
                </c:pt>
                <c:pt idx="9">
                  <c:v>0.67894366691669195</c:v>
                </c:pt>
                <c:pt idx="10">
                  <c:v>1.0841586840021564</c:v>
                </c:pt>
                <c:pt idx="11">
                  <c:v>1.075184636529994</c:v>
                </c:pt>
                <c:pt idx="12">
                  <c:v>0.98866657572227123</c:v>
                </c:pt>
                <c:pt idx="13">
                  <c:v>0.94131197449622483</c:v>
                </c:pt>
                <c:pt idx="14">
                  <c:v>0.83138405899989776</c:v>
                </c:pt>
                <c:pt idx="15">
                  <c:v>0.78586224960536011</c:v>
                </c:pt>
                <c:pt idx="16">
                  <c:v>0.81098377065404081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E29-482F-84AD-143E6509980C}"/>
            </c:ext>
          </c:extLst>
        </c:ser>
        <c:ser>
          <c:idx val="7"/>
          <c:order val="7"/>
          <c:tx>
            <c:strRef>
              <c:f>Prices!$C$11</c:f>
              <c:strCache>
                <c:ptCount val="1"/>
                <c:pt idx="0">
                  <c:v>Average</c:v>
                </c:pt>
              </c:strCache>
            </c:strRef>
          </c:tx>
          <c:spPr>
            <a:ln w="50800" cap="rnd">
              <a:solidFill>
                <a:schemeClr val="accent2">
                  <a:lumMod val="60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Prices!$D$3:$T$3</c:f>
              <c:strCache>
                <c:ptCount val="17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  <c:pt idx="10">
                  <c:v>Jun</c:v>
                </c:pt>
                <c:pt idx="11">
                  <c:v>Jul</c:v>
                </c:pt>
                <c:pt idx="12">
                  <c:v>Aug</c:v>
                </c:pt>
                <c:pt idx="13">
                  <c:v>Sep</c:v>
                </c:pt>
                <c:pt idx="14">
                  <c:v>Oct</c:v>
                </c:pt>
                <c:pt idx="15">
                  <c:v>Nov</c:v>
                </c:pt>
                <c:pt idx="16">
                  <c:v>Dec</c:v>
                </c:pt>
              </c:strCache>
            </c:strRef>
          </c:cat>
          <c:val>
            <c:numRef>
              <c:f>Prices!$D$11:$T$11</c:f>
              <c:numCache>
                <c:formatCode>0%</c:formatCode>
                <c:ptCount val="17"/>
                <c:pt idx="0">
                  <c:v>1</c:v>
                </c:pt>
                <c:pt idx="1">
                  <c:v>0.84408894527369505</c:v>
                </c:pt>
                <c:pt idx="2">
                  <c:v>0.6621848840812482</c:v>
                </c:pt>
                <c:pt idx="3">
                  <c:v>0.70063162277528779</c:v>
                </c:pt>
                <c:pt idx="4">
                  <c:v>0.80097704972856743</c:v>
                </c:pt>
                <c:pt idx="5">
                  <c:v>0.8574972433832303</c:v>
                </c:pt>
                <c:pt idx="6">
                  <c:v>0.92409343528321386</c:v>
                </c:pt>
                <c:pt idx="7">
                  <c:v>0.96002353153959619</c:v>
                </c:pt>
                <c:pt idx="8">
                  <c:v>0.9865762014871855</c:v>
                </c:pt>
                <c:pt idx="9">
                  <c:v>1.1199550583250635</c:v>
                </c:pt>
                <c:pt idx="10">
                  <c:v>1.2868302989691518</c:v>
                </c:pt>
                <c:pt idx="11">
                  <c:v>1.294311592328762</c:v>
                </c:pt>
                <c:pt idx="12">
                  <c:v>1.2174043637521528</c:v>
                </c:pt>
                <c:pt idx="13">
                  <c:v>1.067276173921607</c:v>
                </c:pt>
                <c:pt idx="14">
                  <c:v>0.98496592564013974</c:v>
                </c:pt>
                <c:pt idx="15">
                  <c:v>1.0188602554272606</c:v>
                </c:pt>
                <c:pt idx="16">
                  <c:v>1.0296202694365026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7-3E29-482F-84AD-143E650998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63855087"/>
        <c:axId val="1552334431"/>
      </c:lineChart>
      <c:catAx>
        <c:axId val="15638550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2334431"/>
        <c:crosses val="autoZero"/>
        <c:auto val="1"/>
        <c:lblAlgn val="ctr"/>
        <c:lblOffset val="100"/>
        <c:noMultiLvlLbl val="0"/>
      </c:catAx>
      <c:valAx>
        <c:axId val="15523344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Change in price relative to August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38550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FF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sng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2800" b="1" u="sng"/>
              <a:t>Cows 400-540 kg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sng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Prices!$X$4</c:f>
              <c:strCache>
                <c:ptCount val="1"/>
                <c:pt idx="0">
                  <c:v>1994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Prices!$W$5:$W$21</c:f>
              <c:strCache>
                <c:ptCount val="17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  <c:pt idx="10">
                  <c:v>jun</c:v>
                </c:pt>
                <c:pt idx="11">
                  <c:v>jul</c:v>
                </c:pt>
                <c:pt idx="12">
                  <c:v>aug</c:v>
                </c:pt>
                <c:pt idx="13">
                  <c:v>sep</c:v>
                </c:pt>
                <c:pt idx="14">
                  <c:v>oct</c:v>
                </c:pt>
                <c:pt idx="15">
                  <c:v>nov</c:v>
                </c:pt>
                <c:pt idx="16">
                  <c:v>dec</c:v>
                </c:pt>
              </c:strCache>
            </c:strRef>
          </c:cat>
          <c:val>
            <c:numRef>
              <c:f>Prices!$X$5:$X$21</c:f>
              <c:numCache>
                <c:formatCode>0%</c:formatCode>
                <c:ptCount val="17"/>
                <c:pt idx="0">
                  <c:v>1</c:v>
                </c:pt>
                <c:pt idx="1">
                  <c:v>0.87</c:v>
                </c:pt>
                <c:pt idx="2">
                  <c:v>0.7</c:v>
                </c:pt>
                <c:pt idx="3">
                  <c:v>0.82</c:v>
                </c:pt>
                <c:pt idx="4">
                  <c:v>0.9</c:v>
                </c:pt>
                <c:pt idx="5">
                  <c:v>1</c:v>
                </c:pt>
                <c:pt idx="6">
                  <c:v>1.05</c:v>
                </c:pt>
                <c:pt idx="7">
                  <c:v>0.9</c:v>
                </c:pt>
                <c:pt idx="8">
                  <c:v>0.7</c:v>
                </c:pt>
                <c:pt idx="9">
                  <c:v>0.8</c:v>
                </c:pt>
                <c:pt idx="10">
                  <c:v>0.92</c:v>
                </c:pt>
                <c:pt idx="11">
                  <c:v>0.88</c:v>
                </c:pt>
                <c:pt idx="12">
                  <c:v>0.92</c:v>
                </c:pt>
                <c:pt idx="13">
                  <c:v>0.9</c:v>
                </c:pt>
                <c:pt idx="14">
                  <c:v>0.82</c:v>
                </c:pt>
                <c:pt idx="15">
                  <c:v>0.85</c:v>
                </c:pt>
                <c:pt idx="1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C0-4FA0-9360-80F1D3F4D0EE}"/>
            </c:ext>
          </c:extLst>
        </c:ser>
        <c:ser>
          <c:idx val="1"/>
          <c:order val="1"/>
          <c:tx>
            <c:strRef>
              <c:f>Prices!$Y$4</c:f>
              <c:strCache>
                <c:ptCount val="1"/>
                <c:pt idx="0">
                  <c:v>2002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Prices!$W$5:$W$21</c:f>
              <c:strCache>
                <c:ptCount val="17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  <c:pt idx="10">
                  <c:v>jun</c:v>
                </c:pt>
                <c:pt idx="11">
                  <c:v>jul</c:v>
                </c:pt>
                <c:pt idx="12">
                  <c:v>aug</c:v>
                </c:pt>
                <c:pt idx="13">
                  <c:v>sep</c:v>
                </c:pt>
                <c:pt idx="14">
                  <c:v>oct</c:v>
                </c:pt>
                <c:pt idx="15">
                  <c:v>nov</c:v>
                </c:pt>
                <c:pt idx="16">
                  <c:v>dec</c:v>
                </c:pt>
              </c:strCache>
            </c:strRef>
          </c:cat>
          <c:val>
            <c:numRef>
              <c:f>Prices!$Y$5:$Y$21</c:f>
              <c:numCache>
                <c:formatCode>0%</c:formatCode>
                <c:ptCount val="17"/>
                <c:pt idx="0">
                  <c:v>1</c:v>
                </c:pt>
                <c:pt idx="1">
                  <c:v>1.1200000000000001</c:v>
                </c:pt>
                <c:pt idx="2">
                  <c:v>0.88</c:v>
                </c:pt>
                <c:pt idx="3">
                  <c:v>0.78</c:v>
                </c:pt>
                <c:pt idx="4">
                  <c:v>0.94</c:v>
                </c:pt>
                <c:pt idx="5">
                  <c:v>0.95</c:v>
                </c:pt>
                <c:pt idx="6">
                  <c:v>1.05</c:v>
                </c:pt>
                <c:pt idx="7">
                  <c:v>1.3</c:v>
                </c:pt>
                <c:pt idx="8">
                  <c:v>1.1499999999999999</c:v>
                </c:pt>
                <c:pt idx="9">
                  <c:v>1.05</c:v>
                </c:pt>
                <c:pt idx="10">
                  <c:v>1.04</c:v>
                </c:pt>
                <c:pt idx="11">
                  <c:v>1.1000000000000001</c:v>
                </c:pt>
                <c:pt idx="12">
                  <c:v>1.1499999999999999</c:v>
                </c:pt>
                <c:pt idx="13">
                  <c:v>1.35</c:v>
                </c:pt>
                <c:pt idx="14">
                  <c:v>1.37</c:v>
                </c:pt>
                <c:pt idx="15">
                  <c:v>1.35</c:v>
                </c:pt>
                <c:pt idx="16">
                  <c:v>1.3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C0-4FA0-9360-80F1D3F4D0EE}"/>
            </c:ext>
          </c:extLst>
        </c:ser>
        <c:ser>
          <c:idx val="2"/>
          <c:order val="2"/>
          <c:tx>
            <c:strRef>
              <c:f>Prices!$Z$4</c:f>
              <c:strCache>
                <c:ptCount val="1"/>
                <c:pt idx="0">
                  <c:v>2006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Prices!$W$5:$W$21</c:f>
              <c:strCache>
                <c:ptCount val="17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  <c:pt idx="10">
                  <c:v>jun</c:v>
                </c:pt>
                <c:pt idx="11">
                  <c:v>jul</c:v>
                </c:pt>
                <c:pt idx="12">
                  <c:v>aug</c:v>
                </c:pt>
                <c:pt idx="13">
                  <c:v>sep</c:v>
                </c:pt>
                <c:pt idx="14">
                  <c:v>oct</c:v>
                </c:pt>
                <c:pt idx="15">
                  <c:v>nov</c:v>
                </c:pt>
                <c:pt idx="16">
                  <c:v>dec</c:v>
                </c:pt>
              </c:strCache>
            </c:strRef>
          </c:cat>
          <c:val>
            <c:numRef>
              <c:f>Prices!$Z$5:$Z$21</c:f>
              <c:numCache>
                <c:formatCode>0%</c:formatCode>
                <c:ptCount val="17"/>
                <c:pt idx="0">
                  <c:v>1</c:v>
                </c:pt>
                <c:pt idx="1">
                  <c:v>0.98837092421637363</c:v>
                </c:pt>
                <c:pt idx="2">
                  <c:v>0.84868991021807649</c:v>
                </c:pt>
                <c:pt idx="3">
                  <c:v>0.86834482471250929</c:v>
                </c:pt>
                <c:pt idx="4">
                  <c:v>0.6792569347770151</c:v>
                </c:pt>
                <c:pt idx="5">
                  <c:v>0.80565826588180878</c:v>
                </c:pt>
                <c:pt idx="6">
                  <c:v>0.8809211156330562</c:v>
                </c:pt>
                <c:pt idx="7">
                  <c:v>0.97268249394253425</c:v>
                </c:pt>
                <c:pt idx="8">
                  <c:v>0.83572573691195229</c:v>
                </c:pt>
                <c:pt idx="9">
                  <c:v>0.87945322416884109</c:v>
                </c:pt>
                <c:pt idx="10">
                  <c:v>0.92411367170889602</c:v>
                </c:pt>
                <c:pt idx="11">
                  <c:v>0.95864809129127315</c:v>
                </c:pt>
                <c:pt idx="12">
                  <c:v>0.9775846143916479</c:v>
                </c:pt>
                <c:pt idx="13">
                  <c:v>0.94533770350415203</c:v>
                </c:pt>
                <c:pt idx="14">
                  <c:v>0.87610452182541487</c:v>
                </c:pt>
                <c:pt idx="15">
                  <c:v>0.88125259392028954</c:v>
                </c:pt>
                <c:pt idx="16">
                  <c:v>0.91416371984365286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9C0-4FA0-9360-80F1D3F4D0EE}"/>
            </c:ext>
          </c:extLst>
        </c:ser>
        <c:ser>
          <c:idx val="3"/>
          <c:order val="3"/>
          <c:tx>
            <c:strRef>
              <c:f>Prices!$AA$4</c:f>
              <c:strCache>
                <c:ptCount val="1"/>
                <c:pt idx="0">
                  <c:v>2007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Prices!$W$5:$W$21</c:f>
              <c:strCache>
                <c:ptCount val="17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  <c:pt idx="10">
                  <c:v>jun</c:v>
                </c:pt>
                <c:pt idx="11">
                  <c:v>jul</c:v>
                </c:pt>
                <c:pt idx="12">
                  <c:v>aug</c:v>
                </c:pt>
                <c:pt idx="13">
                  <c:v>sep</c:v>
                </c:pt>
                <c:pt idx="14">
                  <c:v>oct</c:v>
                </c:pt>
                <c:pt idx="15">
                  <c:v>nov</c:v>
                </c:pt>
                <c:pt idx="16">
                  <c:v>dec</c:v>
                </c:pt>
              </c:strCache>
            </c:strRef>
          </c:cat>
          <c:val>
            <c:numRef>
              <c:f>Prices!$AA$5:$AA$21</c:f>
              <c:numCache>
                <c:formatCode>0%</c:formatCode>
                <c:ptCount val="17"/>
                <c:pt idx="0">
                  <c:v>1</c:v>
                </c:pt>
                <c:pt idx="1">
                  <c:v>0.96701368821402423</c:v>
                </c:pt>
                <c:pt idx="2">
                  <c:v>0.89619303426805241</c:v>
                </c:pt>
                <c:pt idx="3">
                  <c:v>0.90145914834051888</c:v>
                </c:pt>
                <c:pt idx="4">
                  <c:v>0.93512490518535629</c:v>
                </c:pt>
                <c:pt idx="5">
                  <c:v>0.94138367923929844</c:v>
                </c:pt>
                <c:pt idx="6">
                  <c:v>0.94766172345038613</c:v>
                </c:pt>
                <c:pt idx="7">
                  <c:v>0.89714161192049957</c:v>
                </c:pt>
                <c:pt idx="8">
                  <c:v>0.89672707466202572</c:v>
                </c:pt>
                <c:pt idx="9">
                  <c:v>0.89095414226421776</c:v>
                </c:pt>
                <c:pt idx="10">
                  <c:v>0.95768734675759748</c:v>
                </c:pt>
                <c:pt idx="11">
                  <c:v>1.0047607811668362</c:v>
                </c:pt>
                <c:pt idx="12">
                  <c:v>1.0720465144795397</c:v>
                </c:pt>
                <c:pt idx="13">
                  <c:v>1.1399424167475365</c:v>
                </c:pt>
                <c:pt idx="14">
                  <c:v>1.0866407345422149</c:v>
                </c:pt>
                <c:pt idx="15">
                  <c:v>1.0099837996469767</c:v>
                </c:pt>
                <c:pt idx="16">
                  <c:v>1.0044221233058204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9C0-4FA0-9360-80F1D3F4D0EE}"/>
            </c:ext>
          </c:extLst>
        </c:ser>
        <c:ser>
          <c:idx val="4"/>
          <c:order val="4"/>
          <c:tx>
            <c:strRef>
              <c:f>Prices!$AB$4</c:f>
              <c:strCache>
                <c:ptCount val="1"/>
                <c:pt idx="0">
                  <c:v>2008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Prices!$W$5:$W$21</c:f>
              <c:strCache>
                <c:ptCount val="17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  <c:pt idx="10">
                  <c:v>jun</c:v>
                </c:pt>
                <c:pt idx="11">
                  <c:v>jul</c:v>
                </c:pt>
                <c:pt idx="12">
                  <c:v>aug</c:v>
                </c:pt>
                <c:pt idx="13">
                  <c:v>sep</c:v>
                </c:pt>
                <c:pt idx="14">
                  <c:v>oct</c:v>
                </c:pt>
                <c:pt idx="15">
                  <c:v>nov</c:v>
                </c:pt>
                <c:pt idx="16">
                  <c:v>dec</c:v>
                </c:pt>
              </c:strCache>
            </c:strRef>
          </c:cat>
          <c:val>
            <c:numRef>
              <c:f>Prices!$AB$5:$AB$21</c:f>
              <c:numCache>
                <c:formatCode>0%</c:formatCode>
                <c:ptCount val="17"/>
                <c:pt idx="0">
                  <c:v>1</c:v>
                </c:pt>
                <c:pt idx="1">
                  <c:v>1.0633329816859292</c:v>
                </c:pt>
                <c:pt idx="2">
                  <c:v>1.0136134205611036</c:v>
                </c:pt>
                <c:pt idx="3">
                  <c:v>0.94210818840944299</c:v>
                </c:pt>
                <c:pt idx="4">
                  <c:v>0.93692028259935189</c:v>
                </c:pt>
                <c:pt idx="5">
                  <c:v>0.86440666195061844</c:v>
                </c:pt>
                <c:pt idx="6">
                  <c:v>0.85079955903329219</c:v>
                </c:pt>
                <c:pt idx="7">
                  <c:v>0.86599449025801523</c:v>
                </c:pt>
                <c:pt idx="8">
                  <c:v>0.84174435837933015</c:v>
                </c:pt>
                <c:pt idx="9">
                  <c:v>0.82678305242705274</c:v>
                </c:pt>
                <c:pt idx="10">
                  <c:v>0.8510496335824792</c:v>
                </c:pt>
                <c:pt idx="11">
                  <c:v>0.88974855685282872</c:v>
                </c:pt>
                <c:pt idx="12">
                  <c:v>0.86319204926701987</c:v>
                </c:pt>
                <c:pt idx="13">
                  <c:v>0.84681032631311337</c:v>
                </c:pt>
                <c:pt idx="14">
                  <c:v>0.81067399057464407</c:v>
                </c:pt>
                <c:pt idx="15">
                  <c:v>0.79834791927237558</c:v>
                </c:pt>
                <c:pt idx="16">
                  <c:v>0.74293885598950771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9C0-4FA0-9360-80F1D3F4D0EE}"/>
            </c:ext>
          </c:extLst>
        </c:ser>
        <c:ser>
          <c:idx val="5"/>
          <c:order val="5"/>
          <c:tx>
            <c:strRef>
              <c:f>Prices!$AC$4</c:f>
              <c:strCache>
                <c:ptCount val="1"/>
                <c:pt idx="0">
                  <c:v>2011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Prices!$W$5:$W$21</c:f>
              <c:strCache>
                <c:ptCount val="17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  <c:pt idx="10">
                  <c:v>jun</c:v>
                </c:pt>
                <c:pt idx="11">
                  <c:v>jul</c:v>
                </c:pt>
                <c:pt idx="12">
                  <c:v>aug</c:v>
                </c:pt>
                <c:pt idx="13">
                  <c:v>sep</c:v>
                </c:pt>
                <c:pt idx="14">
                  <c:v>oct</c:v>
                </c:pt>
                <c:pt idx="15">
                  <c:v>nov</c:v>
                </c:pt>
                <c:pt idx="16">
                  <c:v>dec</c:v>
                </c:pt>
              </c:strCache>
            </c:strRef>
          </c:cat>
          <c:val>
            <c:numRef>
              <c:f>Prices!$AC$5:$AC$21</c:f>
              <c:numCache>
                <c:formatCode>0%</c:formatCode>
                <c:ptCount val="17"/>
                <c:pt idx="0">
                  <c:v>1</c:v>
                </c:pt>
                <c:pt idx="1">
                  <c:v>1.0386542400469709</c:v>
                </c:pt>
                <c:pt idx="2">
                  <c:v>1.0696414193504209</c:v>
                </c:pt>
                <c:pt idx="3">
                  <c:v>1.047539908841165</c:v>
                </c:pt>
                <c:pt idx="4">
                  <c:v>1.0933663873723263</c:v>
                </c:pt>
                <c:pt idx="5">
                  <c:v>1.0277318316897399</c:v>
                </c:pt>
                <c:pt idx="6">
                  <c:v>1.0064148656927319</c:v>
                </c:pt>
                <c:pt idx="7">
                  <c:v>1.0117073356272237</c:v>
                </c:pt>
                <c:pt idx="8">
                  <c:v>0.95975717452696196</c:v>
                </c:pt>
                <c:pt idx="9">
                  <c:v>0.90981744732923653</c:v>
                </c:pt>
                <c:pt idx="10">
                  <c:v>0.92226375732919585</c:v>
                </c:pt>
                <c:pt idx="11">
                  <c:v>0.95010042879494971</c:v>
                </c:pt>
                <c:pt idx="12">
                  <c:v>0.96160572013560597</c:v>
                </c:pt>
                <c:pt idx="13">
                  <c:v>0.95335256055015394</c:v>
                </c:pt>
                <c:pt idx="14">
                  <c:v>0.93589083860360367</c:v>
                </c:pt>
                <c:pt idx="15">
                  <c:v>0.92285664842023374</c:v>
                </c:pt>
                <c:pt idx="16">
                  <c:v>0.88381184096039112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9C0-4FA0-9360-80F1D3F4D0EE}"/>
            </c:ext>
          </c:extLst>
        </c:ser>
        <c:ser>
          <c:idx val="6"/>
          <c:order val="6"/>
          <c:tx>
            <c:strRef>
              <c:f>Prices!$AD$4</c:f>
              <c:strCache>
                <c:ptCount val="1"/>
                <c:pt idx="0">
                  <c:v>2012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Prices!$W$5:$W$21</c:f>
              <c:strCache>
                <c:ptCount val="17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  <c:pt idx="10">
                  <c:v>jun</c:v>
                </c:pt>
                <c:pt idx="11">
                  <c:v>jul</c:v>
                </c:pt>
                <c:pt idx="12">
                  <c:v>aug</c:v>
                </c:pt>
                <c:pt idx="13">
                  <c:v>sep</c:v>
                </c:pt>
                <c:pt idx="14">
                  <c:v>oct</c:v>
                </c:pt>
                <c:pt idx="15">
                  <c:v>nov</c:v>
                </c:pt>
                <c:pt idx="16">
                  <c:v>dec</c:v>
                </c:pt>
              </c:strCache>
            </c:strRef>
          </c:cat>
          <c:val>
            <c:numRef>
              <c:f>Prices!$AD$5:$AD$21</c:f>
              <c:numCache>
                <c:formatCode>0%</c:formatCode>
                <c:ptCount val="17"/>
                <c:pt idx="0">
                  <c:v>1</c:v>
                </c:pt>
                <c:pt idx="1">
                  <c:v>0.99141731438090019</c:v>
                </c:pt>
                <c:pt idx="2">
                  <c:v>0.973258393753756</c:v>
                </c:pt>
                <c:pt idx="3">
                  <c:v>0.9597037840936431</c:v>
                </c:pt>
                <c:pt idx="4">
                  <c:v>0.9191000245253903</c:v>
                </c:pt>
                <c:pt idx="5">
                  <c:v>0.9225596808579839</c:v>
                </c:pt>
                <c:pt idx="6">
                  <c:v>0.93498526931104975</c:v>
                </c:pt>
                <c:pt idx="7">
                  <c:v>0.92020426301505853</c:v>
                </c:pt>
                <c:pt idx="8">
                  <c:v>0.79347011807496548</c:v>
                </c:pt>
                <c:pt idx="9">
                  <c:v>0.69321066720606006</c:v>
                </c:pt>
                <c:pt idx="10">
                  <c:v>0.76327110592403646</c:v>
                </c:pt>
                <c:pt idx="11">
                  <c:v>0.90400757735498372</c:v>
                </c:pt>
                <c:pt idx="12">
                  <c:v>0.96883942766414466</c:v>
                </c:pt>
                <c:pt idx="13">
                  <c:v>0.92143331924274574</c:v>
                </c:pt>
                <c:pt idx="14">
                  <c:v>0.93778291935785429</c:v>
                </c:pt>
                <c:pt idx="15">
                  <c:v>0.94165850831405984</c:v>
                </c:pt>
                <c:pt idx="16">
                  <c:v>0.91312941383784962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9C0-4FA0-9360-80F1D3F4D0EE}"/>
            </c:ext>
          </c:extLst>
        </c:ser>
        <c:ser>
          <c:idx val="7"/>
          <c:order val="7"/>
          <c:tx>
            <c:strRef>
              <c:f>Prices!$AE$4</c:f>
              <c:strCache>
                <c:ptCount val="1"/>
                <c:pt idx="0">
                  <c:v>Averge</c:v>
                </c:pt>
              </c:strCache>
            </c:strRef>
          </c:tx>
          <c:spPr>
            <a:ln w="50800" cap="rnd">
              <a:solidFill>
                <a:schemeClr val="accent2">
                  <a:lumMod val="60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Prices!$W$5:$W$21</c:f>
              <c:strCache>
                <c:ptCount val="17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  <c:pt idx="10">
                  <c:v>jun</c:v>
                </c:pt>
                <c:pt idx="11">
                  <c:v>jul</c:v>
                </c:pt>
                <c:pt idx="12">
                  <c:v>aug</c:v>
                </c:pt>
                <c:pt idx="13">
                  <c:v>sep</c:v>
                </c:pt>
                <c:pt idx="14">
                  <c:v>oct</c:v>
                </c:pt>
                <c:pt idx="15">
                  <c:v>nov</c:v>
                </c:pt>
                <c:pt idx="16">
                  <c:v>dec</c:v>
                </c:pt>
              </c:strCache>
            </c:strRef>
          </c:cat>
          <c:val>
            <c:numRef>
              <c:f>Prices!$AE$5:$AE$21</c:f>
              <c:numCache>
                <c:formatCode>0%</c:formatCode>
                <c:ptCount val="17"/>
                <c:pt idx="0">
                  <c:v>1</c:v>
                </c:pt>
                <c:pt idx="1">
                  <c:v>1.0055413069348853</c:v>
                </c:pt>
                <c:pt idx="2">
                  <c:v>0.91162802545020138</c:v>
                </c:pt>
                <c:pt idx="3">
                  <c:v>0.9027365506281827</c:v>
                </c:pt>
                <c:pt idx="4">
                  <c:v>0.91482407635134855</c:v>
                </c:pt>
                <c:pt idx="5">
                  <c:v>0.93024858851706416</c:v>
                </c:pt>
                <c:pt idx="6">
                  <c:v>0.96011179044578809</c:v>
                </c:pt>
                <c:pt idx="7">
                  <c:v>0.98110431353761896</c:v>
                </c:pt>
                <c:pt idx="8">
                  <c:v>0.88248920893646221</c:v>
                </c:pt>
                <c:pt idx="9">
                  <c:v>0.86431693334220117</c:v>
                </c:pt>
                <c:pt idx="10">
                  <c:v>0.91119793075745792</c:v>
                </c:pt>
                <c:pt idx="11">
                  <c:v>0.95532363363726724</c:v>
                </c:pt>
                <c:pt idx="12">
                  <c:v>0.98760976084827967</c:v>
                </c:pt>
                <c:pt idx="13">
                  <c:v>1.0081251894796714</c:v>
                </c:pt>
                <c:pt idx="14">
                  <c:v>0.97672757212910455</c:v>
                </c:pt>
                <c:pt idx="15">
                  <c:v>0.96487135279627634</c:v>
                </c:pt>
                <c:pt idx="16">
                  <c:v>0.96549513627674588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7-E9C0-4FA0-9360-80F1D3F4D0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63855087"/>
        <c:axId val="1552334431"/>
      </c:lineChart>
      <c:catAx>
        <c:axId val="15638550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2334431"/>
        <c:crosses val="autoZero"/>
        <c:auto val="1"/>
        <c:lblAlgn val="ctr"/>
        <c:lblOffset val="100"/>
        <c:noMultiLvlLbl val="0"/>
      </c:catAx>
      <c:valAx>
        <c:axId val="15523344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Change in price relative to August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38550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ysClr val="windowText" lastClr="000000"/>
          </a:solidFill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Years to return to optimum stocking rate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'Restocking model - DB'!$C$91</c:f>
              <c:strCache>
                <c:ptCount val="1"/>
                <c:pt idx="0">
                  <c:v>50% SR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'Restocking model - DB'!$B$92:$B$97</c:f>
              <c:strCache>
                <c:ptCount val="6"/>
                <c:pt idx="0">
                  <c:v>100% purchase restock</c:v>
                </c:pt>
                <c:pt idx="1">
                  <c:v>CFA ewes 7.5 yo - CFA wethers 4 yo</c:v>
                </c:pt>
                <c:pt idx="2">
                  <c:v>CFA 7.5 yo</c:v>
                </c:pt>
                <c:pt idx="3">
                  <c:v>CFA ewes 5.5 yo - CFA wethers 5 yo</c:v>
                </c:pt>
                <c:pt idx="4">
                  <c:v>CFA 6.5 yo</c:v>
                </c:pt>
                <c:pt idx="5">
                  <c:v>CFA 5.5 yo</c:v>
                </c:pt>
              </c:strCache>
            </c:strRef>
          </c:cat>
          <c:val>
            <c:numRef>
              <c:f>'Restocking model - DB'!$C$92:$C$97</c:f>
              <c:numCache>
                <c:formatCode>General</c:formatCode>
                <c:ptCount val="6"/>
                <c:pt idx="0">
                  <c:v>1</c:v>
                </c:pt>
                <c:pt idx="1">
                  <c:v>3</c:v>
                </c:pt>
                <c:pt idx="2">
                  <c:v>5</c:v>
                </c:pt>
                <c:pt idx="3">
                  <c:v>5</c:v>
                </c:pt>
                <c:pt idx="4">
                  <c:v>7</c:v>
                </c:pt>
                <c:pt idx="5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43-4E8A-BC72-EF4C6E2706E2}"/>
            </c:ext>
          </c:extLst>
        </c:ser>
        <c:ser>
          <c:idx val="1"/>
          <c:order val="1"/>
          <c:tx>
            <c:strRef>
              <c:f>'Restocking model - DB'!$D$91</c:f>
              <c:strCache>
                <c:ptCount val="1"/>
                <c:pt idx="0">
                  <c:v>75% SR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'Restocking model - DB'!$B$92:$B$97</c:f>
              <c:strCache>
                <c:ptCount val="6"/>
                <c:pt idx="0">
                  <c:v>100% purchase restock</c:v>
                </c:pt>
                <c:pt idx="1">
                  <c:v>CFA ewes 7.5 yo - CFA wethers 4 yo</c:v>
                </c:pt>
                <c:pt idx="2">
                  <c:v>CFA 7.5 yo</c:v>
                </c:pt>
                <c:pt idx="3">
                  <c:v>CFA ewes 5.5 yo - CFA wethers 5 yo</c:v>
                </c:pt>
                <c:pt idx="4">
                  <c:v>CFA 6.5 yo</c:v>
                </c:pt>
                <c:pt idx="5">
                  <c:v>CFA 5.5 yo</c:v>
                </c:pt>
              </c:strCache>
            </c:strRef>
          </c:cat>
          <c:val>
            <c:numRef>
              <c:f>'Restocking model - DB'!$D$92:$D$97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43-4E8A-BC72-EF4C6E2706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6138479"/>
        <c:axId val="1722912879"/>
      </c:barChart>
      <c:catAx>
        <c:axId val="1436138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2912879"/>
        <c:crosses val="autoZero"/>
        <c:auto val="1"/>
        <c:lblAlgn val="ctr"/>
        <c:lblOffset val="100"/>
        <c:noMultiLvlLbl val="0"/>
      </c:catAx>
      <c:valAx>
        <c:axId val="17229128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Years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61384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bg1"/>
          </a:solidFill>
        </a:defRPr>
      </a:pPr>
      <a:endParaRPr lang="en-US"/>
    </a:p>
  </c:txPr>
  <c:externalData r:id="rId4">
    <c:autoUpdate val="0"/>
  </c:externalData>
  <c:userShapes r:id="rId5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Lost gross margin if breeding up from 50% SR – retaining</a:t>
            </a:r>
            <a:r>
              <a:rPr lang="en-US" baseline="0" dirty="0"/>
              <a:t> ewes to 7.5 </a:t>
            </a:r>
            <a:r>
              <a:rPr lang="en-US" baseline="0" dirty="0" err="1"/>
              <a:t>yo</a:t>
            </a:r>
            <a:r>
              <a:rPr lang="en-US" baseline="0" dirty="0"/>
              <a:t> &amp; </a:t>
            </a:r>
            <a:r>
              <a:rPr lang="en-US" baseline="0" dirty="0" err="1"/>
              <a:t>wethers</a:t>
            </a:r>
            <a:r>
              <a:rPr lang="en-US" baseline="0" dirty="0"/>
              <a:t> to 4 </a:t>
            </a:r>
            <a:r>
              <a:rPr lang="en-US" baseline="0" dirty="0" err="1"/>
              <a:t>yo</a:t>
            </a:r>
            <a:r>
              <a:rPr lang="en-US" baseline="0" dirty="0"/>
              <a:t> – 10,000 DSE flock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1</c:v>
              </c:pt>
              <c:pt idx="1">
                <c:v>2</c:v>
              </c:pt>
              <c:pt idx="2">
                <c:v>3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'Restocking model - DB (5)'!$D$94:$G$94</c:f>
              <c:numCache>
                <c:formatCode>"$"#,##0</c:formatCode>
                <c:ptCount val="3"/>
                <c:pt idx="0">
                  <c:v>174026.55809031046</c:v>
                </c:pt>
                <c:pt idx="1">
                  <c:v>54508.981468247366</c:v>
                </c:pt>
                <c:pt idx="2">
                  <c:v>20313.342542776329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57-49A3-A092-D430A69383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6138479"/>
        <c:axId val="1722912879"/>
      </c:barChart>
      <c:catAx>
        <c:axId val="143613847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Years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2912879"/>
        <c:crosses val="autoZero"/>
        <c:auto val="1"/>
        <c:lblAlgn val="ctr"/>
        <c:lblOffset val="100"/>
        <c:noMultiLvlLbl val="0"/>
      </c:catAx>
      <c:valAx>
        <c:axId val="17229128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Foregone gross margin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6138479"/>
        <c:crosses val="autoZero"/>
        <c:crossBetween val="between"/>
        <c:majorUnit val="50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bg1"/>
          </a:solidFill>
        </a:defRPr>
      </a:pPr>
      <a:endParaRPr lang="en-US"/>
    </a:p>
  </c:txPr>
  <c:externalData r:id="rId4">
    <c:autoUpdate val="0"/>
  </c:externalData>
  <c:userShapes r:id="rId5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Current value of buying-back at different premiums v retaining</a:t>
            </a:r>
            <a:r>
              <a:rPr lang="en-US" baseline="0" dirty="0"/>
              <a:t> ewes to 7.5 </a:t>
            </a:r>
            <a:r>
              <a:rPr lang="en-US" baseline="0" dirty="0" err="1"/>
              <a:t>yo</a:t>
            </a:r>
            <a:r>
              <a:rPr lang="en-US" baseline="0" dirty="0"/>
              <a:t> and </a:t>
            </a:r>
            <a:r>
              <a:rPr lang="en-US" baseline="0" dirty="0" err="1"/>
              <a:t>wethers</a:t>
            </a:r>
            <a:r>
              <a:rPr lang="en-US" baseline="0" dirty="0"/>
              <a:t> to 4 </a:t>
            </a:r>
            <a:r>
              <a:rPr lang="en-US" baseline="0" dirty="0" err="1"/>
              <a:t>yo</a:t>
            </a:r>
            <a:r>
              <a:rPr lang="en-US" baseline="0" dirty="0"/>
              <a:t> – 10,000 DSE flock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'Restocking model - DB (6)'!$W$48:$W$52</c:f>
              <c:strCache>
                <c:ptCount val="5"/>
                <c:pt idx="0">
                  <c:v>308827</c:v>
                </c:pt>
                <c:pt idx="1">
                  <c:v>244922</c:v>
                </c:pt>
                <c:pt idx="2">
                  <c:v>181017</c:v>
                </c:pt>
                <c:pt idx="3">
                  <c:v>117112</c:v>
                </c:pt>
                <c:pt idx="4">
                  <c:v>53207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numRef>
              <c:f>'Restocking model - DB (6)'!$T$48:$T$52</c:f>
              <c:numCache>
                <c:formatCode>0%</c:formatCode>
                <c:ptCount val="5"/>
                <c:pt idx="0">
                  <c:v>0</c:v>
                </c:pt>
                <c:pt idx="1">
                  <c:v>0.10000000000000009</c:v>
                </c:pt>
                <c:pt idx="2">
                  <c:v>0.20000000000000018</c:v>
                </c:pt>
                <c:pt idx="3">
                  <c:v>0.30000000000000027</c:v>
                </c:pt>
                <c:pt idx="4">
                  <c:v>0.40000000000000036</c:v>
                </c:pt>
              </c:numCache>
            </c:numRef>
          </c:cat>
          <c:val>
            <c:numRef>
              <c:f>'Restocking model - DB (6)'!$W$48:$W$52</c:f>
              <c:numCache>
                <c:formatCode>0</c:formatCode>
                <c:ptCount val="5"/>
                <c:pt idx="0">
                  <c:v>308827.38799582142</c:v>
                </c:pt>
                <c:pt idx="1">
                  <c:v>244922.35387178417</c:v>
                </c:pt>
                <c:pt idx="2">
                  <c:v>181017.31974774646</c:v>
                </c:pt>
                <c:pt idx="3">
                  <c:v>117112.28562370827</c:v>
                </c:pt>
                <c:pt idx="4">
                  <c:v>53207.251499670558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D4-481C-A377-4683A35341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6138479"/>
        <c:axId val="1722912879"/>
      </c:barChart>
      <c:catAx>
        <c:axId val="1436138479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2912879"/>
        <c:crosses val="autoZero"/>
        <c:auto val="1"/>
        <c:lblAlgn val="ctr"/>
        <c:lblOffset val="100"/>
        <c:noMultiLvlLbl val="0"/>
      </c:catAx>
      <c:valAx>
        <c:axId val="17229128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Net present value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_);[Red]\(&quot;$&quot;#,##0\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6138479"/>
        <c:crosses val="autoZero"/>
        <c:crossBetween val="between"/>
        <c:majorUnit val="150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bg1"/>
          </a:solidFill>
        </a:defRPr>
      </a:pPr>
      <a:endParaRPr lang="en-US"/>
    </a:p>
  </c:txPr>
  <c:externalData r:id="rId4">
    <c:autoUpdate val="0"/>
  </c:externalData>
  <c:userShapes r:id="rId5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The probable cost of feeding 1 DSE purchased before the break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9568381320013469E-2"/>
          <c:y val="0.34992271799358415"/>
          <c:w val="0.80557677106740433"/>
          <c:h val="0.59915135608048997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79825791"/>
        <c:axId val="561828575"/>
      </c:barChart>
      <c:catAx>
        <c:axId val="579825791"/>
        <c:scaling>
          <c:orientation val="maxMin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Feeding start month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1828575"/>
        <c:crosses val="autoZero"/>
        <c:auto val="1"/>
        <c:lblAlgn val="ctr"/>
        <c:lblOffset val="100"/>
        <c:noMultiLvlLbl val="0"/>
      </c:catAx>
      <c:valAx>
        <c:axId val="561828575"/>
        <c:scaling>
          <c:orientation val="maxMin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Probable cost of feeding barley @ $400/t</a:t>
                </a:r>
              </a:p>
            </c:rich>
          </c:tx>
          <c:layout>
            <c:manualLayout>
              <c:xMode val="edge"/>
              <c:yMode val="edge"/>
              <c:x val="0.24201056397576187"/>
              <c:y val="0.1906481481481481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9825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bg1"/>
          </a:solidFill>
        </a:defRPr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The probability of a break - Wagga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513794006115719"/>
          <c:y val="0.22955234762321378"/>
          <c:w val="0.82285569419157578"/>
          <c:h val="0.6467562673318388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'When to restock'!$C$2:$K$2</c:f>
              <c:strCache>
                <c:ptCount val="9"/>
                <c:pt idx="0">
                  <c:v>Nov</c:v>
                </c:pt>
                <c:pt idx="1">
                  <c:v>Dec</c:v>
                </c:pt>
                <c:pt idx="2">
                  <c:v>Jan</c:v>
                </c:pt>
                <c:pt idx="3">
                  <c:v>Feb</c:v>
                </c:pt>
                <c:pt idx="4">
                  <c:v>Mar</c:v>
                </c:pt>
                <c:pt idx="5">
                  <c:v>Apr</c:v>
                </c:pt>
                <c:pt idx="6">
                  <c:v>May</c:v>
                </c:pt>
                <c:pt idx="7">
                  <c:v>Jun</c:v>
                </c:pt>
                <c:pt idx="8">
                  <c:v>Jul</c:v>
                </c:pt>
              </c:strCache>
            </c:strRef>
          </c:cat>
          <c:val>
            <c:numRef>
              <c:f>'When to restock'!$C$3:$K$3</c:f>
              <c:numCache>
                <c:formatCode>0%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0.05</c:v>
                </c:pt>
                <c:pt idx="3">
                  <c:v>0.2</c:v>
                </c:pt>
                <c:pt idx="4">
                  <c:v>0.3</c:v>
                </c:pt>
                <c:pt idx="5">
                  <c:v>0.5</c:v>
                </c:pt>
                <c:pt idx="6">
                  <c:v>0.7</c:v>
                </c:pt>
                <c:pt idx="7">
                  <c:v>0.85</c:v>
                </c:pt>
                <c:pt idx="8">
                  <c:v>0.98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2E-438F-AA13-0282687AC7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79825791"/>
        <c:axId val="561828575"/>
      </c:barChart>
      <c:catAx>
        <c:axId val="579825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1828575"/>
        <c:crosses val="autoZero"/>
        <c:auto val="1"/>
        <c:lblAlgn val="ctr"/>
        <c:lblOffset val="100"/>
        <c:noMultiLvlLbl val="0"/>
      </c:catAx>
      <c:valAx>
        <c:axId val="5618285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9825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bg1"/>
          </a:solidFill>
        </a:defRPr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9568381320013469E-2"/>
          <c:y val="0.34992271799358415"/>
          <c:w val="0.80557677106740433"/>
          <c:h val="0.5991513560804899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'When to restock'!$C$2:$K$2</c:f>
              <c:strCache>
                <c:ptCount val="9"/>
                <c:pt idx="0">
                  <c:v>Nov</c:v>
                </c:pt>
                <c:pt idx="1">
                  <c:v>Dec</c:v>
                </c:pt>
                <c:pt idx="2">
                  <c:v>Jan</c:v>
                </c:pt>
                <c:pt idx="3">
                  <c:v>Feb</c:v>
                </c:pt>
                <c:pt idx="4">
                  <c:v>Mar</c:v>
                </c:pt>
                <c:pt idx="5">
                  <c:v>Apr</c:v>
                </c:pt>
                <c:pt idx="6">
                  <c:v>May</c:v>
                </c:pt>
                <c:pt idx="7">
                  <c:v>Jun</c:v>
                </c:pt>
                <c:pt idx="8">
                  <c:v>Jul</c:v>
                </c:pt>
              </c:strCache>
            </c:strRef>
          </c:cat>
          <c:val>
            <c:numRef>
              <c:f>'When to restock'!$C$25:$K$25</c:f>
              <c:numCache>
                <c:formatCode>"$"#,##0</c:formatCode>
                <c:ptCount val="9"/>
                <c:pt idx="0">
                  <c:v>57.508417508417509</c:v>
                </c:pt>
                <c:pt idx="1">
                  <c:v>48.522727272727266</c:v>
                </c:pt>
                <c:pt idx="2">
                  <c:v>39.537037037037038</c:v>
                </c:pt>
                <c:pt idx="3">
                  <c:v>30.551346801346803</c:v>
                </c:pt>
                <c:pt idx="4">
                  <c:v>22.01494107744108</c:v>
                </c:pt>
                <c:pt idx="5">
                  <c:v>14.826388888888889</c:v>
                </c:pt>
                <c:pt idx="6">
                  <c:v>8.5364057239057232</c:v>
                </c:pt>
                <c:pt idx="7">
                  <c:v>4.0435606060606064</c:v>
                </c:pt>
                <c:pt idx="8">
                  <c:v>1.3478535353535355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12-45A0-9CC7-6DA37E6AD9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79825791"/>
        <c:axId val="561828575"/>
      </c:barChart>
      <c:catAx>
        <c:axId val="579825791"/>
        <c:scaling>
          <c:orientation val="maxMin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Feeding start month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1828575"/>
        <c:crosses val="autoZero"/>
        <c:auto val="1"/>
        <c:lblAlgn val="ctr"/>
        <c:lblOffset val="100"/>
        <c:noMultiLvlLbl val="0"/>
      </c:catAx>
      <c:valAx>
        <c:axId val="561828575"/>
        <c:scaling>
          <c:orientation val="maxMin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Probable cost of feeding barley @ $500/t</a:t>
                </a:r>
              </a:p>
            </c:rich>
          </c:tx>
          <c:layout>
            <c:manualLayout>
              <c:xMode val="edge"/>
              <c:yMode val="edge"/>
              <c:x val="0.24201056397576187"/>
              <c:y val="0.1906481481481481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9825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bg1"/>
          </a:solidFill>
        </a:defRPr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9568381320013469E-2"/>
          <c:y val="0.34992271799358415"/>
          <c:w val="0.80557677106740433"/>
          <c:h val="0.5991513560804899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'When to restock'!$C$2:$K$2</c:f>
              <c:strCache>
                <c:ptCount val="9"/>
                <c:pt idx="0">
                  <c:v>Nov</c:v>
                </c:pt>
                <c:pt idx="1">
                  <c:v>Dec</c:v>
                </c:pt>
                <c:pt idx="2">
                  <c:v>Jan</c:v>
                </c:pt>
                <c:pt idx="3">
                  <c:v>Feb</c:v>
                </c:pt>
                <c:pt idx="4">
                  <c:v>Mar</c:v>
                </c:pt>
                <c:pt idx="5">
                  <c:v>Apr</c:v>
                </c:pt>
                <c:pt idx="6">
                  <c:v>May</c:v>
                </c:pt>
                <c:pt idx="7">
                  <c:v>Jun</c:v>
                </c:pt>
                <c:pt idx="8">
                  <c:v>Jul</c:v>
                </c:pt>
              </c:strCache>
            </c:strRef>
          </c:cat>
          <c:val>
            <c:numRef>
              <c:f>'When to restock'!$C$26:$K$26</c:f>
              <c:numCache>
                <c:formatCode>"$"#,##0</c:formatCode>
                <c:ptCount val="9"/>
                <c:pt idx="0">
                  <c:v>985.8585858585858</c:v>
                </c:pt>
                <c:pt idx="1">
                  <c:v>831.81818181818187</c:v>
                </c:pt>
                <c:pt idx="2">
                  <c:v>677.77777777777771</c:v>
                </c:pt>
                <c:pt idx="3">
                  <c:v>523.73737373737367</c:v>
                </c:pt>
                <c:pt idx="4">
                  <c:v>377.39898989898995</c:v>
                </c:pt>
                <c:pt idx="5">
                  <c:v>254.16666666666669</c:v>
                </c:pt>
                <c:pt idx="6">
                  <c:v>146.33838383838383</c:v>
                </c:pt>
                <c:pt idx="7">
                  <c:v>69.318181818181827</c:v>
                </c:pt>
                <c:pt idx="8">
                  <c:v>23.106060606060609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B5-4F83-99EE-E1E6BB6AF4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79825791"/>
        <c:axId val="561828575"/>
      </c:barChart>
      <c:catAx>
        <c:axId val="579825791"/>
        <c:scaling>
          <c:orientation val="maxMin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Feeding start month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1828575"/>
        <c:crosses val="autoZero"/>
        <c:auto val="1"/>
        <c:lblAlgn val="ctr"/>
        <c:lblOffset val="100"/>
        <c:noMultiLvlLbl val="0"/>
      </c:catAx>
      <c:valAx>
        <c:axId val="561828575"/>
        <c:scaling>
          <c:orientation val="maxMin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Probable cost of feeding barley @ $500/t</a:t>
                </a:r>
              </a:p>
            </c:rich>
          </c:tx>
          <c:layout>
            <c:manualLayout>
              <c:xMode val="edge"/>
              <c:yMode val="edge"/>
              <c:x val="0.24201056397576187"/>
              <c:y val="0.1906481481481481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9825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bg1"/>
          </a:solidFill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2EA3D7-9216-4EF5-8CD2-BAEF7D5ACE9F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AU"/>
        </a:p>
      </dgm:t>
    </dgm:pt>
    <dgm:pt modelId="{BCC8E713-C5E9-45DE-B988-8397B3A8576D}">
      <dgm:prSet phldrT="[Text]" custT="1"/>
      <dgm:spPr/>
      <dgm:t>
        <a:bodyPr/>
        <a:lstStyle/>
        <a:p>
          <a:r>
            <a:rPr lang="en-AU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+ Trading margin</a:t>
          </a:r>
        </a:p>
        <a:p>
          <a:r>
            <a:rPr lang="en-AU" sz="17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Current v future price</a:t>
          </a:r>
        </a:p>
      </dgm:t>
    </dgm:pt>
    <dgm:pt modelId="{70629C2D-B033-49DA-B70F-7DAF0275550B}" type="parTrans" cxnId="{AE180440-0CBD-48DA-AB1D-8AE5F0C55D7B}">
      <dgm:prSet/>
      <dgm:spPr/>
      <dgm:t>
        <a:bodyPr/>
        <a:lstStyle/>
        <a:p>
          <a:endParaRPr lang="en-A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525EF04-584C-4A7F-8B9B-6346AB19535D}" type="sibTrans" cxnId="{AE180440-0CBD-48DA-AB1D-8AE5F0C55D7B}">
      <dgm:prSet/>
      <dgm:spPr/>
      <dgm:t>
        <a:bodyPr/>
        <a:lstStyle/>
        <a:p>
          <a:endParaRPr lang="en-A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2AB448A-F683-40AA-9B4E-B12C9680A842}">
      <dgm:prSet phldrT="[Text]" custT="1"/>
      <dgm:spPr/>
      <dgm:t>
        <a:bodyPr/>
        <a:lstStyle/>
        <a:p>
          <a:r>
            <a:rPr lang="en-AU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+ Production margin</a:t>
          </a:r>
        </a:p>
        <a:p>
          <a:r>
            <a:rPr lang="en-AU" sz="17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Production over the same period</a:t>
          </a:r>
        </a:p>
      </dgm:t>
    </dgm:pt>
    <dgm:pt modelId="{E4612E39-A957-40CA-9CF3-C74290DC1796}" type="parTrans" cxnId="{BBFCE695-D750-409C-9D79-009210E6F92D}">
      <dgm:prSet/>
      <dgm:spPr/>
      <dgm:t>
        <a:bodyPr/>
        <a:lstStyle/>
        <a:p>
          <a:endParaRPr lang="en-A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443EB45-1D28-41A0-97C8-392096870A1D}" type="sibTrans" cxnId="{BBFCE695-D750-409C-9D79-009210E6F92D}">
      <dgm:prSet/>
      <dgm:spPr/>
      <dgm:t>
        <a:bodyPr/>
        <a:lstStyle/>
        <a:p>
          <a:endParaRPr lang="en-A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C0C877D-2531-4081-AEB1-E98B36334671}">
      <dgm:prSet phldrT="[Text]" custT="1"/>
      <dgm:spPr/>
      <dgm:t>
        <a:bodyPr/>
        <a:lstStyle/>
        <a:p>
          <a:r>
            <a:rPr lang="en-AU" sz="2000" b="1" dirty="0">
              <a:latin typeface="Calibri" panose="020F0502020204030204" pitchFamily="34" charset="0"/>
              <a:cs typeface="Calibri" panose="020F0502020204030204" pitchFamily="34" charset="0"/>
            </a:rPr>
            <a:t>- Expected costs</a:t>
          </a:r>
        </a:p>
      </dgm:t>
    </dgm:pt>
    <dgm:pt modelId="{B5FBFBD8-7709-4575-9944-BB7F482DBB35}" type="parTrans" cxnId="{BE322CB4-487D-4D69-9737-A3397649601D}">
      <dgm:prSet/>
      <dgm:spPr/>
      <dgm:t>
        <a:bodyPr/>
        <a:lstStyle/>
        <a:p>
          <a:endParaRPr lang="en-A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4885EA3-7CD1-4F4B-9532-FAC91769E86B}" type="sibTrans" cxnId="{BE322CB4-487D-4D69-9737-A3397649601D}">
      <dgm:prSet/>
      <dgm:spPr/>
      <dgm:t>
        <a:bodyPr/>
        <a:lstStyle/>
        <a:p>
          <a:endParaRPr lang="en-AU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DFCEC04-41C6-470C-A453-55F734B41474}">
      <dgm:prSet phldrT="[Text]" custT="1"/>
      <dgm:spPr/>
      <dgm:t>
        <a:bodyPr/>
        <a:lstStyle/>
        <a:p>
          <a:r>
            <a:rPr lang="en-AU" sz="2000" b="1" dirty="0">
              <a:latin typeface="Calibri" panose="020F0502020204030204" pitchFamily="34" charset="0"/>
              <a:cs typeface="Calibri" panose="020F0502020204030204" pitchFamily="34" charset="0"/>
            </a:rPr>
            <a:t>= the return</a:t>
          </a:r>
        </a:p>
        <a:p>
          <a:r>
            <a:rPr lang="en-AU" sz="1700" dirty="0">
              <a:latin typeface="Calibri" panose="020F0502020204030204" pitchFamily="34" charset="0"/>
              <a:cs typeface="Calibri" panose="020F0502020204030204" pitchFamily="34" charset="0"/>
            </a:rPr>
            <a:t>% ROI  &amp; Gross margin $ /mid-winter DSE</a:t>
          </a:r>
        </a:p>
      </dgm:t>
    </dgm:pt>
    <dgm:pt modelId="{AEAF6CE6-A0FB-427B-B4EA-B1311644055C}" type="parTrans" cxnId="{4BB3BEE3-538D-45FF-8F72-554CBC9FA444}">
      <dgm:prSet/>
      <dgm:spPr/>
      <dgm:t>
        <a:bodyPr/>
        <a:lstStyle/>
        <a:p>
          <a:endParaRPr lang="en-AU"/>
        </a:p>
      </dgm:t>
    </dgm:pt>
    <dgm:pt modelId="{437F20C8-3088-4937-9B50-61848A554E60}" type="sibTrans" cxnId="{4BB3BEE3-538D-45FF-8F72-554CBC9FA444}">
      <dgm:prSet/>
      <dgm:spPr/>
      <dgm:t>
        <a:bodyPr/>
        <a:lstStyle/>
        <a:p>
          <a:endParaRPr lang="en-AU"/>
        </a:p>
      </dgm:t>
    </dgm:pt>
    <dgm:pt modelId="{C97A2B3E-BEDC-4FC1-95AC-60B93342306C}" type="pres">
      <dgm:prSet presAssocID="{862EA3D7-9216-4EF5-8CD2-BAEF7D5ACE9F}" presName="outerComposite" presStyleCnt="0">
        <dgm:presLayoutVars>
          <dgm:chMax val="5"/>
          <dgm:dir/>
          <dgm:resizeHandles val="exact"/>
        </dgm:presLayoutVars>
      </dgm:prSet>
      <dgm:spPr/>
    </dgm:pt>
    <dgm:pt modelId="{EEA7390B-278F-40F4-817B-B2B4AE0A701A}" type="pres">
      <dgm:prSet presAssocID="{862EA3D7-9216-4EF5-8CD2-BAEF7D5ACE9F}" presName="dummyMaxCanvas" presStyleCnt="0">
        <dgm:presLayoutVars/>
      </dgm:prSet>
      <dgm:spPr/>
    </dgm:pt>
    <dgm:pt modelId="{36DD7E64-B5A2-45E8-914C-781B26749BAD}" type="pres">
      <dgm:prSet presAssocID="{862EA3D7-9216-4EF5-8CD2-BAEF7D5ACE9F}" presName="FourNodes_1" presStyleLbl="node1" presStyleIdx="0" presStyleCnt="4">
        <dgm:presLayoutVars>
          <dgm:bulletEnabled val="1"/>
        </dgm:presLayoutVars>
      </dgm:prSet>
      <dgm:spPr/>
    </dgm:pt>
    <dgm:pt modelId="{5F57B8F7-2BCE-4D7F-A765-83615B319CB6}" type="pres">
      <dgm:prSet presAssocID="{862EA3D7-9216-4EF5-8CD2-BAEF7D5ACE9F}" presName="FourNodes_2" presStyleLbl="node1" presStyleIdx="1" presStyleCnt="4">
        <dgm:presLayoutVars>
          <dgm:bulletEnabled val="1"/>
        </dgm:presLayoutVars>
      </dgm:prSet>
      <dgm:spPr/>
    </dgm:pt>
    <dgm:pt modelId="{AB816548-E6BB-42BC-9926-9097372FC5E0}" type="pres">
      <dgm:prSet presAssocID="{862EA3D7-9216-4EF5-8CD2-BAEF7D5ACE9F}" presName="FourNodes_3" presStyleLbl="node1" presStyleIdx="2" presStyleCnt="4">
        <dgm:presLayoutVars>
          <dgm:bulletEnabled val="1"/>
        </dgm:presLayoutVars>
      </dgm:prSet>
      <dgm:spPr/>
    </dgm:pt>
    <dgm:pt modelId="{9C0DDE6C-C2BD-4B1D-A066-B77C6559D7D5}" type="pres">
      <dgm:prSet presAssocID="{862EA3D7-9216-4EF5-8CD2-BAEF7D5ACE9F}" presName="FourNodes_4" presStyleLbl="node1" presStyleIdx="3" presStyleCnt="4">
        <dgm:presLayoutVars>
          <dgm:bulletEnabled val="1"/>
        </dgm:presLayoutVars>
      </dgm:prSet>
      <dgm:spPr/>
    </dgm:pt>
    <dgm:pt modelId="{B80FCC3E-41E2-4602-BB40-BEEFFC4FBA7E}" type="pres">
      <dgm:prSet presAssocID="{862EA3D7-9216-4EF5-8CD2-BAEF7D5ACE9F}" presName="FourConn_1-2" presStyleLbl="fgAccFollowNode1" presStyleIdx="0" presStyleCnt="3">
        <dgm:presLayoutVars>
          <dgm:bulletEnabled val="1"/>
        </dgm:presLayoutVars>
      </dgm:prSet>
      <dgm:spPr/>
    </dgm:pt>
    <dgm:pt modelId="{139B57B5-84F7-4176-B391-27925D15B8AF}" type="pres">
      <dgm:prSet presAssocID="{862EA3D7-9216-4EF5-8CD2-BAEF7D5ACE9F}" presName="FourConn_2-3" presStyleLbl="fgAccFollowNode1" presStyleIdx="1" presStyleCnt="3">
        <dgm:presLayoutVars>
          <dgm:bulletEnabled val="1"/>
        </dgm:presLayoutVars>
      </dgm:prSet>
      <dgm:spPr/>
    </dgm:pt>
    <dgm:pt modelId="{92CE97DE-3581-4050-8664-563CD8967C28}" type="pres">
      <dgm:prSet presAssocID="{862EA3D7-9216-4EF5-8CD2-BAEF7D5ACE9F}" presName="FourConn_3-4" presStyleLbl="fgAccFollowNode1" presStyleIdx="2" presStyleCnt="3">
        <dgm:presLayoutVars>
          <dgm:bulletEnabled val="1"/>
        </dgm:presLayoutVars>
      </dgm:prSet>
      <dgm:spPr/>
    </dgm:pt>
    <dgm:pt modelId="{D8BF1BF3-1AE8-470C-8B31-4AB8B71EA1EA}" type="pres">
      <dgm:prSet presAssocID="{862EA3D7-9216-4EF5-8CD2-BAEF7D5ACE9F}" presName="FourNodes_1_text" presStyleLbl="node1" presStyleIdx="3" presStyleCnt="4">
        <dgm:presLayoutVars>
          <dgm:bulletEnabled val="1"/>
        </dgm:presLayoutVars>
      </dgm:prSet>
      <dgm:spPr/>
    </dgm:pt>
    <dgm:pt modelId="{3C6959CC-71D2-46F2-9352-75657EBC57A9}" type="pres">
      <dgm:prSet presAssocID="{862EA3D7-9216-4EF5-8CD2-BAEF7D5ACE9F}" presName="FourNodes_2_text" presStyleLbl="node1" presStyleIdx="3" presStyleCnt="4">
        <dgm:presLayoutVars>
          <dgm:bulletEnabled val="1"/>
        </dgm:presLayoutVars>
      </dgm:prSet>
      <dgm:spPr/>
    </dgm:pt>
    <dgm:pt modelId="{1C6CEA17-876C-4AF2-95B1-C2B7E6ABD9B3}" type="pres">
      <dgm:prSet presAssocID="{862EA3D7-9216-4EF5-8CD2-BAEF7D5ACE9F}" presName="FourNodes_3_text" presStyleLbl="node1" presStyleIdx="3" presStyleCnt="4">
        <dgm:presLayoutVars>
          <dgm:bulletEnabled val="1"/>
        </dgm:presLayoutVars>
      </dgm:prSet>
      <dgm:spPr/>
    </dgm:pt>
    <dgm:pt modelId="{74FEC888-4AC0-4460-9417-F17CE703EBA9}" type="pres">
      <dgm:prSet presAssocID="{862EA3D7-9216-4EF5-8CD2-BAEF7D5ACE9F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79D88A17-298B-4348-B77B-97BB76C7A576}" type="presOf" srcId="{4DFCEC04-41C6-470C-A453-55F734B41474}" destId="{74FEC888-4AC0-4460-9417-F17CE703EBA9}" srcOrd="1" destOrd="0" presId="urn:microsoft.com/office/officeart/2005/8/layout/vProcess5"/>
    <dgm:cxn modelId="{6FBD7419-1B2A-4415-9501-AAE3CE836C76}" type="presOf" srcId="{62AB448A-F683-40AA-9B4E-B12C9680A842}" destId="{5F57B8F7-2BCE-4D7F-A765-83615B319CB6}" srcOrd="0" destOrd="0" presId="urn:microsoft.com/office/officeart/2005/8/layout/vProcess5"/>
    <dgm:cxn modelId="{541D1235-F235-4FD3-A7ED-8FCD30388160}" type="presOf" srcId="{BCC8E713-C5E9-45DE-B988-8397B3A8576D}" destId="{36DD7E64-B5A2-45E8-914C-781B26749BAD}" srcOrd="0" destOrd="0" presId="urn:microsoft.com/office/officeart/2005/8/layout/vProcess5"/>
    <dgm:cxn modelId="{EAFE843A-B38B-4ACB-AC17-226CCC28605D}" type="presOf" srcId="{9C0C877D-2531-4081-AEB1-E98B36334671}" destId="{1C6CEA17-876C-4AF2-95B1-C2B7E6ABD9B3}" srcOrd="1" destOrd="0" presId="urn:microsoft.com/office/officeart/2005/8/layout/vProcess5"/>
    <dgm:cxn modelId="{12DA0040-EE37-4A62-8C17-75B2E2E30651}" type="presOf" srcId="{1525EF04-584C-4A7F-8B9B-6346AB19535D}" destId="{B80FCC3E-41E2-4602-BB40-BEEFFC4FBA7E}" srcOrd="0" destOrd="0" presId="urn:microsoft.com/office/officeart/2005/8/layout/vProcess5"/>
    <dgm:cxn modelId="{AE180440-0CBD-48DA-AB1D-8AE5F0C55D7B}" srcId="{862EA3D7-9216-4EF5-8CD2-BAEF7D5ACE9F}" destId="{BCC8E713-C5E9-45DE-B988-8397B3A8576D}" srcOrd="0" destOrd="0" parTransId="{70629C2D-B033-49DA-B70F-7DAF0275550B}" sibTransId="{1525EF04-584C-4A7F-8B9B-6346AB19535D}"/>
    <dgm:cxn modelId="{C82EA143-6DDF-47F6-B5E6-70A64DBF3985}" type="presOf" srcId="{862EA3D7-9216-4EF5-8CD2-BAEF7D5ACE9F}" destId="{C97A2B3E-BEDC-4FC1-95AC-60B93342306C}" srcOrd="0" destOrd="0" presId="urn:microsoft.com/office/officeart/2005/8/layout/vProcess5"/>
    <dgm:cxn modelId="{BD90DB48-F0B3-4925-8BDF-29776269A1B8}" type="presOf" srcId="{BCC8E713-C5E9-45DE-B988-8397B3A8576D}" destId="{D8BF1BF3-1AE8-470C-8B31-4AB8B71EA1EA}" srcOrd="1" destOrd="0" presId="urn:microsoft.com/office/officeart/2005/8/layout/vProcess5"/>
    <dgm:cxn modelId="{D4DC966B-E974-4EAB-98A4-E2D585CD253D}" type="presOf" srcId="{62AB448A-F683-40AA-9B4E-B12C9680A842}" destId="{3C6959CC-71D2-46F2-9352-75657EBC57A9}" srcOrd="1" destOrd="0" presId="urn:microsoft.com/office/officeart/2005/8/layout/vProcess5"/>
    <dgm:cxn modelId="{08C2605A-5363-4679-87AB-AA7528FECA31}" type="presOf" srcId="{3443EB45-1D28-41A0-97C8-392096870A1D}" destId="{139B57B5-84F7-4176-B391-27925D15B8AF}" srcOrd="0" destOrd="0" presId="urn:microsoft.com/office/officeart/2005/8/layout/vProcess5"/>
    <dgm:cxn modelId="{BBFCE695-D750-409C-9D79-009210E6F92D}" srcId="{862EA3D7-9216-4EF5-8CD2-BAEF7D5ACE9F}" destId="{62AB448A-F683-40AA-9B4E-B12C9680A842}" srcOrd="1" destOrd="0" parTransId="{E4612E39-A957-40CA-9CF3-C74290DC1796}" sibTransId="{3443EB45-1D28-41A0-97C8-392096870A1D}"/>
    <dgm:cxn modelId="{D3F63EAC-D9D6-46D5-BC19-72A82E98AEF8}" type="presOf" srcId="{4DFCEC04-41C6-470C-A453-55F734B41474}" destId="{9C0DDE6C-C2BD-4B1D-A066-B77C6559D7D5}" srcOrd="0" destOrd="0" presId="urn:microsoft.com/office/officeart/2005/8/layout/vProcess5"/>
    <dgm:cxn modelId="{BE322CB4-487D-4D69-9737-A3397649601D}" srcId="{862EA3D7-9216-4EF5-8CD2-BAEF7D5ACE9F}" destId="{9C0C877D-2531-4081-AEB1-E98B36334671}" srcOrd="2" destOrd="0" parTransId="{B5FBFBD8-7709-4575-9944-BB7F482DBB35}" sibTransId="{F4885EA3-7CD1-4F4B-9532-FAC91769E86B}"/>
    <dgm:cxn modelId="{436313C2-D42D-4914-A937-91F7FB844DD3}" type="presOf" srcId="{F4885EA3-7CD1-4F4B-9532-FAC91769E86B}" destId="{92CE97DE-3581-4050-8664-563CD8967C28}" srcOrd="0" destOrd="0" presId="urn:microsoft.com/office/officeart/2005/8/layout/vProcess5"/>
    <dgm:cxn modelId="{4BB3BEE3-538D-45FF-8F72-554CBC9FA444}" srcId="{862EA3D7-9216-4EF5-8CD2-BAEF7D5ACE9F}" destId="{4DFCEC04-41C6-470C-A453-55F734B41474}" srcOrd="3" destOrd="0" parTransId="{AEAF6CE6-A0FB-427B-B4EA-B1311644055C}" sibTransId="{437F20C8-3088-4937-9B50-61848A554E60}"/>
    <dgm:cxn modelId="{6CB482EA-72D3-4989-A30A-15D5DDA9E0E6}" type="presOf" srcId="{9C0C877D-2531-4081-AEB1-E98B36334671}" destId="{AB816548-E6BB-42BC-9926-9097372FC5E0}" srcOrd="0" destOrd="0" presId="urn:microsoft.com/office/officeart/2005/8/layout/vProcess5"/>
    <dgm:cxn modelId="{76CB7500-C462-4FA8-83BE-B65C503C89DF}" type="presParOf" srcId="{C97A2B3E-BEDC-4FC1-95AC-60B93342306C}" destId="{EEA7390B-278F-40F4-817B-B2B4AE0A701A}" srcOrd="0" destOrd="0" presId="urn:microsoft.com/office/officeart/2005/8/layout/vProcess5"/>
    <dgm:cxn modelId="{96E771C0-831B-4CDA-83AB-BB01205D3BBE}" type="presParOf" srcId="{C97A2B3E-BEDC-4FC1-95AC-60B93342306C}" destId="{36DD7E64-B5A2-45E8-914C-781B26749BAD}" srcOrd="1" destOrd="0" presId="urn:microsoft.com/office/officeart/2005/8/layout/vProcess5"/>
    <dgm:cxn modelId="{79C9CC7F-1EC5-4EB3-8E6E-F58C0C539EC7}" type="presParOf" srcId="{C97A2B3E-BEDC-4FC1-95AC-60B93342306C}" destId="{5F57B8F7-2BCE-4D7F-A765-83615B319CB6}" srcOrd="2" destOrd="0" presId="urn:microsoft.com/office/officeart/2005/8/layout/vProcess5"/>
    <dgm:cxn modelId="{198FA7E4-D1B2-4784-B1EB-676ED6017D50}" type="presParOf" srcId="{C97A2B3E-BEDC-4FC1-95AC-60B93342306C}" destId="{AB816548-E6BB-42BC-9926-9097372FC5E0}" srcOrd="3" destOrd="0" presId="urn:microsoft.com/office/officeart/2005/8/layout/vProcess5"/>
    <dgm:cxn modelId="{31BDD665-6CC0-4C83-86C6-9364FF2FD94C}" type="presParOf" srcId="{C97A2B3E-BEDC-4FC1-95AC-60B93342306C}" destId="{9C0DDE6C-C2BD-4B1D-A066-B77C6559D7D5}" srcOrd="4" destOrd="0" presId="urn:microsoft.com/office/officeart/2005/8/layout/vProcess5"/>
    <dgm:cxn modelId="{CBCFEEF9-A922-4111-A854-3ECF78D12CA4}" type="presParOf" srcId="{C97A2B3E-BEDC-4FC1-95AC-60B93342306C}" destId="{B80FCC3E-41E2-4602-BB40-BEEFFC4FBA7E}" srcOrd="5" destOrd="0" presId="urn:microsoft.com/office/officeart/2005/8/layout/vProcess5"/>
    <dgm:cxn modelId="{D365F100-CAE4-4048-9940-138E97506438}" type="presParOf" srcId="{C97A2B3E-BEDC-4FC1-95AC-60B93342306C}" destId="{139B57B5-84F7-4176-B391-27925D15B8AF}" srcOrd="6" destOrd="0" presId="urn:microsoft.com/office/officeart/2005/8/layout/vProcess5"/>
    <dgm:cxn modelId="{6944E299-A016-41A4-A18C-32F3BABF74D3}" type="presParOf" srcId="{C97A2B3E-BEDC-4FC1-95AC-60B93342306C}" destId="{92CE97DE-3581-4050-8664-563CD8967C28}" srcOrd="7" destOrd="0" presId="urn:microsoft.com/office/officeart/2005/8/layout/vProcess5"/>
    <dgm:cxn modelId="{7F2CDD96-0456-4FBE-8EEA-33953F9DD4CE}" type="presParOf" srcId="{C97A2B3E-BEDC-4FC1-95AC-60B93342306C}" destId="{D8BF1BF3-1AE8-470C-8B31-4AB8B71EA1EA}" srcOrd="8" destOrd="0" presId="urn:microsoft.com/office/officeart/2005/8/layout/vProcess5"/>
    <dgm:cxn modelId="{9280B164-BC3E-42A0-95FF-A33F5F487D8B}" type="presParOf" srcId="{C97A2B3E-BEDC-4FC1-95AC-60B93342306C}" destId="{3C6959CC-71D2-46F2-9352-75657EBC57A9}" srcOrd="9" destOrd="0" presId="urn:microsoft.com/office/officeart/2005/8/layout/vProcess5"/>
    <dgm:cxn modelId="{25AD0021-130B-4637-A90F-E0C68BC80268}" type="presParOf" srcId="{C97A2B3E-BEDC-4FC1-95AC-60B93342306C}" destId="{1C6CEA17-876C-4AF2-95B1-C2B7E6ABD9B3}" srcOrd="10" destOrd="0" presId="urn:microsoft.com/office/officeart/2005/8/layout/vProcess5"/>
    <dgm:cxn modelId="{C2D9CAA4-D0F9-4BDC-89D2-509776C9C49B}" type="presParOf" srcId="{C97A2B3E-BEDC-4FC1-95AC-60B93342306C}" destId="{74FEC888-4AC0-4460-9417-F17CE703EBA9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DD7E64-B5A2-45E8-914C-781B26749BAD}">
      <dsp:nvSpPr>
        <dsp:cNvPr id="0" name=""/>
        <dsp:cNvSpPr/>
      </dsp:nvSpPr>
      <dsp:spPr>
        <a:xfrm>
          <a:off x="0" y="0"/>
          <a:ext cx="4876800" cy="89408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b="1" kern="1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+ Trading margin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kern="1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Current v future price</a:t>
          </a:r>
        </a:p>
      </dsp:txBody>
      <dsp:txXfrm>
        <a:off x="26187" y="26187"/>
        <a:ext cx="3836467" cy="841706"/>
      </dsp:txXfrm>
    </dsp:sp>
    <dsp:sp modelId="{5F57B8F7-2BCE-4D7F-A765-83615B319CB6}">
      <dsp:nvSpPr>
        <dsp:cNvPr id="0" name=""/>
        <dsp:cNvSpPr/>
      </dsp:nvSpPr>
      <dsp:spPr>
        <a:xfrm>
          <a:off x="408432" y="1056640"/>
          <a:ext cx="4876800" cy="894080"/>
        </a:xfrm>
        <a:prstGeom prst="roundRect">
          <a:avLst>
            <a:gd name="adj" fmla="val 10000"/>
          </a:avLst>
        </a:prstGeom>
        <a:solidFill>
          <a:schemeClr val="accent5">
            <a:hueOff val="1085675"/>
            <a:satOff val="3732"/>
            <a:lumOff val="-1790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b="1" kern="1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+ Production margin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kern="1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rPr>
            <a:t>Production over the same period</a:t>
          </a:r>
        </a:p>
      </dsp:txBody>
      <dsp:txXfrm>
        <a:off x="434619" y="1082827"/>
        <a:ext cx="3834841" cy="841706"/>
      </dsp:txXfrm>
    </dsp:sp>
    <dsp:sp modelId="{AB816548-E6BB-42BC-9926-9097372FC5E0}">
      <dsp:nvSpPr>
        <dsp:cNvPr id="0" name=""/>
        <dsp:cNvSpPr/>
      </dsp:nvSpPr>
      <dsp:spPr>
        <a:xfrm>
          <a:off x="810768" y="2113280"/>
          <a:ext cx="4876800" cy="894080"/>
        </a:xfrm>
        <a:prstGeom prst="roundRect">
          <a:avLst>
            <a:gd name="adj" fmla="val 10000"/>
          </a:avLst>
        </a:prstGeom>
        <a:solidFill>
          <a:schemeClr val="accent5">
            <a:hueOff val="2171351"/>
            <a:satOff val="7464"/>
            <a:lumOff val="-3581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- Expected costs</a:t>
          </a:r>
        </a:p>
      </dsp:txBody>
      <dsp:txXfrm>
        <a:off x="836955" y="2139467"/>
        <a:ext cx="3840937" cy="841706"/>
      </dsp:txXfrm>
    </dsp:sp>
    <dsp:sp modelId="{9C0DDE6C-C2BD-4B1D-A066-B77C6559D7D5}">
      <dsp:nvSpPr>
        <dsp:cNvPr id="0" name=""/>
        <dsp:cNvSpPr/>
      </dsp:nvSpPr>
      <dsp:spPr>
        <a:xfrm>
          <a:off x="1219200" y="3169919"/>
          <a:ext cx="4876800" cy="894080"/>
        </a:xfrm>
        <a:prstGeom prst="roundRect">
          <a:avLst>
            <a:gd name="adj" fmla="val 10000"/>
          </a:avLst>
        </a:prstGeom>
        <a:solidFill>
          <a:schemeClr val="accent5">
            <a:hueOff val="3257026"/>
            <a:satOff val="11196"/>
            <a:lumOff val="-53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= the return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kern="1200" dirty="0">
              <a:latin typeface="Calibri" panose="020F0502020204030204" pitchFamily="34" charset="0"/>
              <a:cs typeface="Calibri" panose="020F0502020204030204" pitchFamily="34" charset="0"/>
            </a:rPr>
            <a:t>% ROI  &amp; Gross margin $ /mid-winter DSE</a:t>
          </a:r>
        </a:p>
      </dsp:txBody>
      <dsp:txXfrm>
        <a:off x="1245387" y="3196106"/>
        <a:ext cx="3834841" cy="841706"/>
      </dsp:txXfrm>
    </dsp:sp>
    <dsp:sp modelId="{B80FCC3E-41E2-4602-BB40-BEEFFC4FBA7E}">
      <dsp:nvSpPr>
        <dsp:cNvPr id="0" name=""/>
        <dsp:cNvSpPr/>
      </dsp:nvSpPr>
      <dsp:spPr>
        <a:xfrm>
          <a:off x="4295647" y="684783"/>
          <a:ext cx="581152" cy="581152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26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426406" y="684783"/>
        <a:ext cx="319634" cy="437317"/>
      </dsp:txXfrm>
    </dsp:sp>
    <dsp:sp modelId="{139B57B5-84F7-4176-B391-27925D15B8AF}">
      <dsp:nvSpPr>
        <dsp:cNvPr id="0" name=""/>
        <dsp:cNvSpPr/>
      </dsp:nvSpPr>
      <dsp:spPr>
        <a:xfrm>
          <a:off x="4704080" y="1741423"/>
          <a:ext cx="581152" cy="581152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1622542"/>
            <a:satOff val="-11507"/>
            <a:lumOff val="-6548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26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834839" y="1741423"/>
        <a:ext cx="319634" cy="437317"/>
      </dsp:txXfrm>
    </dsp:sp>
    <dsp:sp modelId="{92CE97DE-3581-4050-8664-563CD8967C28}">
      <dsp:nvSpPr>
        <dsp:cNvPr id="0" name=""/>
        <dsp:cNvSpPr/>
      </dsp:nvSpPr>
      <dsp:spPr>
        <a:xfrm>
          <a:off x="5106415" y="2798064"/>
          <a:ext cx="581152" cy="581152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3245083"/>
            <a:satOff val="-23015"/>
            <a:lumOff val="-13095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26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237174" y="2798064"/>
        <a:ext cx="319634" cy="4373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g"/></Relationships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g"/></Relationships>
</file>

<file path=ppt/drawing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0.12712</cdr:x>
      <cdr:y>0.54286</cdr:y>
    </cdr:from>
    <cdr:to>
      <cdr:x>0.98305</cdr:x>
      <cdr:y>0.54286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DB4A4C76-8DDC-4D72-8C89-3DC2430638EB}"/>
            </a:ext>
          </a:extLst>
        </cdr:cNvPr>
        <cdr:cNvCxnSpPr/>
      </cdr:nvCxnSpPr>
      <cdr:spPr bwMode="auto">
        <a:xfrm xmlns:a="http://schemas.openxmlformats.org/drawingml/2006/main">
          <a:off x="1080120" y="2736304"/>
          <a:ext cx="7272808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5">
              <a:lumMod val="25000"/>
            </a:schemeClr>
          </a:solidFill>
          <a:headEnd type="none" w="med" len="med"/>
          <a:tailEnd type="none" w="med" len="med"/>
        </a:ln>
        <a:extLst xmlns:a="http://schemas.openxmlformats.org/drawingml/2006/main"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0.93901</cdr:y>
    </cdr:from>
    <cdr:to>
      <cdr:x>0.10361</cdr:x>
      <cdr:y>1</cdr:y>
    </cdr:to>
    <cdr:pic>
      <cdr:nvPicPr>
        <cdr:cNvPr id="3" name="Picture 2">
          <a:extLst xmlns:a="http://schemas.openxmlformats.org/drawingml/2006/main">
            <a:ext uri="{FF2B5EF4-FFF2-40B4-BE49-F238E27FC236}">
              <a16:creationId xmlns:a16="http://schemas.microsoft.com/office/drawing/2014/main" id="{CE9FC1E8-5005-446D-ACFE-109928A3C91C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0" y="2575904"/>
          <a:ext cx="471105" cy="167296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0.93901</cdr:y>
    </cdr:from>
    <cdr:to>
      <cdr:x>0.10361</cdr:x>
      <cdr:y>1</cdr:y>
    </cdr:to>
    <cdr:pic>
      <cdr:nvPicPr>
        <cdr:cNvPr id="3" name="Picture 2">
          <a:extLst xmlns:a="http://schemas.openxmlformats.org/drawingml/2006/main">
            <a:ext uri="{FF2B5EF4-FFF2-40B4-BE49-F238E27FC236}">
              <a16:creationId xmlns:a16="http://schemas.microsoft.com/office/drawing/2014/main" id="{CE9FC1E8-5005-446D-ACFE-109928A3C91C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0" y="2575904"/>
          <a:ext cx="471105" cy="167296"/>
        </a:xfrm>
        <a:prstGeom xmlns:a="http://schemas.openxmlformats.org/drawingml/2006/main" prst="rect">
          <a:avLst/>
        </a:prstGeom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0.93901</cdr:y>
    </cdr:from>
    <cdr:to>
      <cdr:x>0.10361</cdr:x>
      <cdr:y>1</cdr:y>
    </cdr:to>
    <cdr:pic>
      <cdr:nvPicPr>
        <cdr:cNvPr id="3" name="Picture 2">
          <a:extLst xmlns:a="http://schemas.openxmlformats.org/drawingml/2006/main">
            <a:ext uri="{FF2B5EF4-FFF2-40B4-BE49-F238E27FC236}">
              <a16:creationId xmlns:a16="http://schemas.microsoft.com/office/drawing/2014/main" id="{CE9FC1E8-5005-446D-ACFE-109928A3C91C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0" y="2575904"/>
          <a:ext cx="471105" cy="167296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8861CF2-CFF2-435D-9C59-DF3106160BB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6853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7172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174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175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520B8BB-9B90-4BC9-9D6D-F0D4FDA349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8824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96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96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96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96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9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73759C-10E2-4089-8BCC-E3A1C4D8BFD8}" type="slidenum">
              <a:rPr lang="en-US"/>
              <a:pPr/>
              <a:t>1</a:t>
            </a:fld>
            <a:endParaRPr lang="en-US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08BE0B-F0F5-4236-A4D5-27440AD33741}" type="slidenum">
              <a:rPr lang="en-US"/>
              <a:pPr/>
              <a:t>2</a:t>
            </a:fld>
            <a:endParaRPr 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08BE0B-F0F5-4236-A4D5-27440AD33741}" type="slidenum">
              <a:rPr lang="en-US"/>
              <a:pPr/>
              <a:t>3</a:t>
            </a:fld>
            <a:endParaRPr 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55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08BE0B-F0F5-4236-A4D5-27440AD33741}" type="slidenum">
              <a:rPr lang="en-US"/>
              <a:pPr/>
              <a:t>4</a:t>
            </a:fld>
            <a:endParaRPr 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7078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08BE0B-F0F5-4236-A4D5-27440AD33741}" type="slidenum">
              <a:rPr lang="en-US"/>
              <a:pPr/>
              <a:t>5</a:t>
            </a:fld>
            <a:endParaRPr 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237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08BE0B-F0F5-4236-A4D5-27440AD33741}" type="slidenum">
              <a:rPr lang="en-US"/>
              <a:pPr/>
              <a:t>6</a:t>
            </a:fld>
            <a:endParaRPr 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2855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08BE0B-F0F5-4236-A4D5-27440AD33741}" type="slidenum">
              <a:rPr lang="en-US"/>
              <a:pPr/>
              <a:t>7</a:t>
            </a:fld>
            <a:endParaRPr 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4803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08BE0B-F0F5-4236-A4D5-27440AD33741}" type="slidenum">
              <a:rPr lang="en-US"/>
              <a:pPr/>
              <a:t>8</a:t>
            </a:fld>
            <a:endParaRPr 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9063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08BE0B-F0F5-4236-A4D5-27440AD33741}" type="slidenum">
              <a:rPr lang="en-US"/>
              <a:pPr/>
              <a:t>9</a:t>
            </a:fld>
            <a:endParaRPr 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100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08BE0B-F0F5-4236-A4D5-27440AD33741}" type="slidenum">
              <a:rPr lang="en-US"/>
              <a:pPr/>
              <a:t>10</a:t>
            </a:fld>
            <a:endParaRPr 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3617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08BE0B-F0F5-4236-A4D5-27440AD33741}" type="slidenum">
              <a:rPr lang="en-US"/>
              <a:pPr/>
              <a:t>11</a:t>
            </a:fld>
            <a:endParaRPr 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2964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08BE0B-F0F5-4236-A4D5-27440AD33741}" type="slidenum">
              <a:rPr lang="en-US"/>
              <a:pPr/>
              <a:t>12</a:t>
            </a:fld>
            <a:endParaRPr 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1804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08BE0B-F0F5-4236-A4D5-27440AD33741}" type="slidenum">
              <a:rPr lang="en-US"/>
              <a:pPr/>
              <a:t>13</a:t>
            </a:fld>
            <a:endParaRPr 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0036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08BE0B-F0F5-4236-A4D5-27440AD33741}" type="slidenum">
              <a:rPr lang="en-US"/>
              <a:pPr/>
              <a:t>14</a:t>
            </a:fld>
            <a:endParaRPr 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747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08BE0B-F0F5-4236-A4D5-27440AD33741}" type="slidenum">
              <a:rPr lang="en-US"/>
              <a:pPr/>
              <a:t>15</a:t>
            </a:fld>
            <a:endParaRPr 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6504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08BE0B-F0F5-4236-A4D5-27440AD33741}" type="slidenum">
              <a:rPr lang="en-US"/>
              <a:pPr/>
              <a:t>16</a:t>
            </a:fld>
            <a:endParaRPr 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5742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08BE0B-F0F5-4236-A4D5-27440AD33741}" type="slidenum">
              <a:rPr lang="en-US"/>
              <a:pPr/>
              <a:t>17</a:t>
            </a:fld>
            <a:endParaRPr 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0099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08BE0B-F0F5-4236-A4D5-27440AD33741}" type="slidenum">
              <a:rPr lang="en-US"/>
              <a:pPr/>
              <a:t>18</a:t>
            </a:fld>
            <a:endParaRPr 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8402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08BE0B-F0F5-4236-A4D5-27440AD33741}" type="slidenum">
              <a:rPr lang="en-US"/>
              <a:pPr/>
              <a:t>19</a:t>
            </a:fld>
            <a:endParaRPr 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40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FA20F1-8058-496B-BD9E-CF5A80DD81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765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54E541-5670-4E36-A4D5-0F0FB5A5C31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953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4467BE-ACC4-46D0-BCE2-48C77AD1A10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115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CCC691-0550-43D8-BD00-A7910A3688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533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CF665-4DD4-4779-A917-D23AD7161A0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957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94942D-AAD2-46EB-9574-492FF2A664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457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8BEDC6-02AD-4CDF-9953-6017D1907F0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476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D0F8AB-2CCE-4B42-9895-D899DF71331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236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3700CC-06DD-452B-A2F1-EC544C202D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965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0F6385-A133-4783-9B98-31C30A42A0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975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DA11C0-36CA-4D1A-9EF0-B145151C106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8634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2D8366C-8514-4F53-8BC7-B3432D0DF1C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113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FEF44F3-C89B-409C-9479-1FF39991A5D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96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96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96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9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9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9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9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96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3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4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5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8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9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.jpeg"/><Relationship Id="rId9" Type="http://schemas.microsoft.com/office/2007/relationships/diagramDrawing" Target="../diagrams/drawing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 descr="2000 HS Powerpoint V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589"/>
            <a:ext cx="9180512" cy="6885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1259175"/>
            <a:ext cx="86044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6000" b="1" dirty="0">
                <a:solidFill>
                  <a:schemeClr val="bg1"/>
                </a:solidFill>
                <a:latin typeface="Calibri" panose="020F0502020204030204" pitchFamily="34" charset="0"/>
              </a:rPr>
              <a:t>Stocking decisions over the next 6-months</a:t>
            </a:r>
          </a:p>
          <a:p>
            <a:pPr algn="ctr"/>
            <a:endParaRPr lang="en-AU" sz="60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/>
            <a:r>
              <a:rPr lang="en-AU" sz="2800" b="1" dirty="0">
                <a:solidFill>
                  <a:schemeClr val="bg1"/>
                </a:solidFill>
                <a:latin typeface="Calibri" panose="020F0502020204030204" pitchFamily="34" charset="0"/>
              </a:rPr>
              <a:t>Dave Brown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7CB898-3CA5-43FB-AEE7-F106D9A549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720" y="5349965"/>
            <a:ext cx="2926080" cy="10390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055" name="Picture 7" descr="2000 HS Powerpoint V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260649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Agenda</a:t>
            </a:r>
            <a:endParaRPr lang="en-GB" sz="4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340768"/>
            <a:ext cx="836210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Prices – </a:t>
            </a:r>
            <a:r>
              <a:rPr lang="en-GB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whats</a:t>
            </a: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 happened in previous droughts </a:t>
            </a:r>
            <a:r>
              <a:rPr lang="en-GB" sz="2800" i="1" dirty="0">
                <a:solidFill>
                  <a:schemeClr val="bg1"/>
                </a:solidFill>
                <a:latin typeface="Calibri" panose="020F0502020204030204" pitchFamily="34" charset="0"/>
              </a:rPr>
              <a:t>(waiting on MLA data)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AU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sz="2800" dirty="0">
                <a:solidFill>
                  <a:schemeClr val="bg1"/>
                </a:solidFill>
                <a:latin typeface="Calibri" panose="020F0502020204030204" pitchFamily="34" charset="0"/>
              </a:rPr>
              <a:t>Buy up or breed up?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Buy now of wait for the break – a rational approach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Assessing a trade – how to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Buying breeders or trading (young) animals – does it matter?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055" name="Picture 7" descr="2000 HS Powerpoint V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260649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Take home messages</a:t>
            </a:r>
            <a:endParaRPr lang="en-GB" sz="4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196752"/>
            <a:ext cx="836210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Price data does not suggest radical price hikes in stock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AU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sz="2800" dirty="0">
                <a:solidFill>
                  <a:schemeClr val="bg1"/>
                </a:solidFill>
                <a:latin typeface="Calibri" panose="020F0502020204030204" pitchFamily="34" charset="0"/>
              </a:rPr>
              <a:t>Gross margins per DSE are too high not to be 100% stocking rate next season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AU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sz="2800" dirty="0">
                <a:solidFill>
                  <a:schemeClr val="bg1"/>
                </a:solidFill>
                <a:latin typeface="Calibri" panose="020F0502020204030204" pitchFamily="34" charset="0"/>
              </a:rPr>
              <a:t>Buying-back stock, or a combination of retention and buying-back, will be the best strategy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Buying before break works if the margin is there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Type of stock doesn’t matter – simply work on best returns per mid-winter DSE</a:t>
            </a:r>
          </a:p>
        </p:txBody>
      </p:sp>
    </p:spTree>
    <p:extLst>
      <p:ext uri="{BB962C8B-B14F-4D97-AF65-F5344CB8AC3E}">
        <p14:creationId xmlns:p14="http://schemas.microsoft.com/office/powerpoint/2010/main" val="1470853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055" name="Picture 7" descr="2000 HS Powerpoint V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-27384"/>
            <a:ext cx="82089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Future mutton prices </a:t>
            </a:r>
          </a:p>
          <a:p>
            <a:pPr algn="ctr"/>
            <a:r>
              <a:rPr lang="en-AU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– what’s history telling us?</a:t>
            </a:r>
            <a:endParaRPr lang="en-GB" sz="4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FE9DF96-153A-4359-AEBF-BD3F781D09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3758762"/>
              </p:ext>
            </p:extLst>
          </p:nvPr>
        </p:nvGraphicFramePr>
        <p:xfrm>
          <a:off x="539552" y="1412776"/>
          <a:ext cx="8496944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78497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series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055" name="Picture 7" descr="2000 HS Powerpoint V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44624"/>
            <a:ext cx="82089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Beef prices </a:t>
            </a:r>
          </a:p>
          <a:p>
            <a:pPr algn="ctr"/>
            <a:r>
              <a:rPr lang="en-AU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– what’s history telling us?</a:t>
            </a:r>
            <a:endParaRPr lang="en-GB" sz="4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E8BEEDB-AE8B-4D54-9D5C-CB4EED2CE4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1996641"/>
              </p:ext>
            </p:extLst>
          </p:nvPr>
        </p:nvGraphicFramePr>
        <p:xfrm>
          <a:off x="251520" y="1412687"/>
          <a:ext cx="8640959" cy="5112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B4A4C76-8DDC-4D72-8C89-3DC2430638EB}"/>
              </a:ext>
            </a:extLst>
          </p:cNvPr>
          <p:cNvCxnSpPr/>
          <p:nvPr/>
        </p:nvCxnSpPr>
        <p:spPr bwMode="auto">
          <a:xfrm>
            <a:off x="1475656" y="3429000"/>
            <a:ext cx="7272808" cy="0"/>
          </a:xfrm>
          <a:prstGeom prst="line">
            <a:avLst/>
          </a:prstGeom>
          <a:ln w="25400"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5478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Chart bld="series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055" name="Picture 7" descr="2000 HS Powerpoint V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260649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Prices - take home messages</a:t>
            </a:r>
            <a:endParaRPr lang="en-GB" sz="4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196752"/>
            <a:ext cx="836210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Price data does not suggest radical price hikes in stock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AU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sz="2800" dirty="0">
                <a:solidFill>
                  <a:schemeClr val="bg1"/>
                </a:solidFill>
                <a:latin typeface="Calibri" panose="020F0502020204030204" pitchFamily="34" charset="0"/>
              </a:rPr>
              <a:t>Mutton may rise 30-50% next June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AU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sz="2800" dirty="0">
                <a:solidFill>
                  <a:schemeClr val="bg1"/>
                </a:solidFill>
                <a:latin typeface="Calibri" panose="020F0502020204030204" pitchFamily="34" charset="0"/>
              </a:rPr>
              <a:t>Light sheep demonstrate bigger fluctuations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AU" sz="2800" dirty="0">
                <a:solidFill>
                  <a:schemeClr val="bg1"/>
                </a:solidFill>
                <a:latin typeface="Calibri" panose="020F0502020204030204" pitchFamily="34" charset="0"/>
              </a:rPr>
              <a:t>Undervalued during drought or overvalued the following winter?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AU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sz="2800" dirty="0">
                <a:solidFill>
                  <a:schemeClr val="bg1"/>
                </a:solidFill>
                <a:latin typeface="Calibri" panose="020F0502020204030204" pitchFamily="34" charset="0"/>
              </a:rPr>
              <a:t>Cattle are less affect than sheep</a:t>
            </a:r>
          </a:p>
        </p:txBody>
      </p:sp>
    </p:spTree>
    <p:extLst>
      <p:ext uri="{BB962C8B-B14F-4D97-AF65-F5344CB8AC3E}">
        <p14:creationId xmlns:p14="http://schemas.microsoft.com/office/powerpoint/2010/main" val="2643565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055" name="Picture 7" descr="2000 HS Powerpoint V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260649"/>
            <a:ext cx="8208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800" b="1" dirty="0">
                <a:solidFill>
                  <a:schemeClr val="bg1"/>
                </a:solidFill>
                <a:latin typeface="Calibri" panose="020F0502020204030204" pitchFamily="34" charset="0"/>
              </a:rPr>
              <a:t>Buy or breed?</a:t>
            </a:r>
            <a:endParaRPr lang="en-GB" sz="48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229184"/>
            <a:ext cx="836210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u="sng" dirty="0">
                <a:solidFill>
                  <a:schemeClr val="bg1"/>
                </a:solidFill>
                <a:latin typeface="Calibri" panose="020F0502020204030204" pitchFamily="34" charset="0"/>
              </a:rPr>
              <a:t>The case study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10,000 - optimum AADSEs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Flock structure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Ewes sold at 5.5 </a:t>
            </a:r>
            <a:r>
              <a:rPr lang="en-GB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yo</a:t>
            </a:r>
            <a:endParaRPr lang="en-GB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Wethers</a:t>
            </a: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 sold as weaners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90% - weaning rate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12% - weaner mortality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6% - ewe mortality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10% - 6yo + ewe mortality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90% - hogget ewe retention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90% - wether lamb retention (when kept)</a:t>
            </a:r>
          </a:p>
        </p:txBody>
      </p:sp>
    </p:spTree>
    <p:extLst>
      <p:ext uri="{BB962C8B-B14F-4D97-AF65-F5344CB8AC3E}">
        <p14:creationId xmlns:p14="http://schemas.microsoft.com/office/powerpoint/2010/main" val="3229576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055" name="Picture 7" descr="2000 HS Powerpoint V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260649"/>
            <a:ext cx="8208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800" b="1" dirty="0">
                <a:solidFill>
                  <a:schemeClr val="bg1"/>
                </a:solidFill>
                <a:latin typeface="Calibri" panose="020F0502020204030204" pitchFamily="34" charset="0"/>
              </a:rPr>
              <a:t>Buy or breed?</a:t>
            </a:r>
            <a:endParaRPr lang="en-GB" sz="48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229184"/>
            <a:ext cx="836210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u="sng" dirty="0">
                <a:solidFill>
                  <a:schemeClr val="bg1"/>
                </a:solidFill>
                <a:latin typeface="Calibri" panose="020F0502020204030204" pitchFamily="34" charset="0"/>
              </a:rPr>
              <a:t>Variables we tested</a:t>
            </a:r>
          </a:p>
          <a:p>
            <a:endParaRPr lang="en-GB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Years to breed up to optimum SR for 5 strategies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Maintain 5.5 </a:t>
            </a:r>
            <a:r>
              <a:rPr lang="en-GB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yo</a:t>
            </a: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 ewe age structure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Retain ewes to 6.5 </a:t>
            </a:r>
            <a:r>
              <a:rPr lang="en-GB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yo</a:t>
            </a:r>
            <a:endParaRPr lang="en-GB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Retain ewes to 7.5 </a:t>
            </a:r>
            <a:r>
              <a:rPr lang="en-GB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yo</a:t>
            </a:r>
            <a:endParaRPr lang="en-GB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Maintain 5.5yo age structure &amp; keep </a:t>
            </a:r>
            <a:r>
              <a:rPr lang="en-GB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wethers</a:t>
            </a:r>
            <a:endParaRPr lang="en-GB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Retain ewes to 7.5yo &amp; </a:t>
            </a:r>
            <a:r>
              <a:rPr lang="en-GB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wethers</a:t>
            </a: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 to 4yo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800" u="sng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Test for 50% &amp; 75% of optimum SR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Cost of not buying in</a:t>
            </a:r>
          </a:p>
        </p:txBody>
      </p:sp>
    </p:spTree>
    <p:extLst>
      <p:ext uri="{BB962C8B-B14F-4D97-AF65-F5344CB8AC3E}">
        <p14:creationId xmlns:p14="http://schemas.microsoft.com/office/powerpoint/2010/main" val="4217688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055" name="Picture 7" descr="2000 HS Powerpoint V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44624"/>
            <a:ext cx="8208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>
                <a:solidFill>
                  <a:schemeClr val="bg1"/>
                </a:solidFill>
                <a:latin typeface="Calibri" panose="020F0502020204030204" pitchFamily="34" charset="0"/>
              </a:rPr>
              <a:t>Can you afford the wait to return to 100% SR?</a:t>
            </a:r>
            <a:endParaRPr lang="en-GB" sz="32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4FE8EAC-B925-4685-97F1-36C193A314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0747324"/>
              </p:ext>
            </p:extLst>
          </p:nvPr>
        </p:nvGraphicFramePr>
        <p:xfrm>
          <a:off x="251520" y="764704"/>
          <a:ext cx="8712968" cy="5688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51299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category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055" name="Picture 7" descr="2000 HS Powerpoint V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188640"/>
            <a:ext cx="82089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>
                <a:solidFill>
                  <a:schemeClr val="bg1"/>
                </a:solidFill>
                <a:latin typeface="Calibri" panose="020F0502020204030204" pitchFamily="34" charset="0"/>
              </a:rPr>
              <a:t>@ $55/DSE gross margins there is a high opportunity cost of not being fully stocked</a:t>
            </a:r>
            <a:endParaRPr lang="en-GB" sz="32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68778DE-8332-474C-9D09-539D29F50E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078058"/>
              </p:ext>
            </p:extLst>
          </p:nvPr>
        </p:nvGraphicFramePr>
        <p:xfrm>
          <a:off x="611560" y="1265858"/>
          <a:ext cx="8208912" cy="5187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251232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055" name="Picture 7" descr="2000 HS Powerpoint V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-27384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b="1" dirty="0">
                <a:solidFill>
                  <a:schemeClr val="bg1"/>
                </a:solidFill>
                <a:latin typeface="Calibri" panose="020F0502020204030204" pitchFamily="34" charset="0"/>
              </a:rPr>
              <a:t>You can buy back in at premiums and over the next 10 years you will be in front</a:t>
            </a:r>
            <a:endParaRPr lang="en-GB" sz="36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E77853C-B987-4F24-8E19-D3E001C8F3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8332196"/>
              </p:ext>
            </p:extLst>
          </p:nvPr>
        </p:nvGraphicFramePr>
        <p:xfrm>
          <a:off x="395536" y="1340767"/>
          <a:ext cx="8495356" cy="5328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62696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055" name="Picture 7" descr="2000 HS Powerpoint V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260649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Restocking - take home messages</a:t>
            </a:r>
            <a:endParaRPr lang="en-GB" sz="4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196752"/>
            <a:ext cx="836210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sz="2800" dirty="0">
                <a:solidFill>
                  <a:schemeClr val="bg1"/>
                </a:solidFill>
                <a:latin typeface="Calibri" panose="020F0502020204030204" pitchFamily="34" charset="0"/>
              </a:rPr>
              <a:t>Buying-back, or retention &amp; buying back, will be the best strategy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AU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sz="2800" dirty="0">
                <a:solidFill>
                  <a:schemeClr val="bg1"/>
                </a:solidFill>
                <a:latin typeface="Calibri" panose="020F0502020204030204" pitchFamily="34" charset="0"/>
              </a:rPr>
              <a:t>If you breed-back, is there a cost of changing your flock structure?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AU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sz="2800" dirty="0">
                <a:solidFill>
                  <a:schemeClr val="bg1"/>
                </a:solidFill>
                <a:latin typeface="Calibri" panose="020F0502020204030204" pitchFamily="34" charset="0"/>
              </a:rPr>
              <a:t>High GMs sooner, combined with retaining the best stock structure, means that price premiums can be paid for stock for this coming season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AU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sz="2800" dirty="0">
                <a:solidFill>
                  <a:schemeClr val="bg1"/>
                </a:solidFill>
                <a:latin typeface="Calibri" panose="020F0502020204030204" pitchFamily="34" charset="0"/>
              </a:rPr>
              <a:t>Don’t like </a:t>
            </a:r>
            <a:r>
              <a:rPr lang="en-AU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wethers</a:t>
            </a:r>
            <a:r>
              <a:rPr lang="en-AU" sz="2800" dirty="0">
                <a:solidFill>
                  <a:schemeClr val="bg1"/>
                </a:solidFill>
                <a:latin typeface="Calibri" panose="020F0502020204030204" pitchFamily="34" charset="0"/>
              </a:rPr>
              <a:t> or old ewes – you have to buy</a:t>
            </a:r>
          </a:p>
        </p:txBody>
      </p:sp>
    </p:spTree>
    <p:extLst>
      <p:ext uri="{BB962C8B-B14F-4D97-AF65-F5344CB8AC3E}">
        <p14:creationId xmlns:p14="http://schemas.microsoft.com/office/powerpoint/2010/main" val="1734432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055" name="Picture 7" descr="2000 HS Powerpoint V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260649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Go early or wait for grass?</a:t>
            </a:r>
            <a:endParaRPr lang="en-GB" sz="4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40C2F928-780A-44E9-84E8-5F77F4D8FD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5332750"/>
              </p:ext>
            </p:extLst>
          </p:nvPr>
        </p:nvGraphicFramePr>
        <p:xfrm>
          <a:off x="682283" y="1259406"/>
          <a:ext cx="8208912" cy="5121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F9AD91EF-A552-42DA-9201-F7BFEB139E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6328274"/>
              </p:ext>
            </p:extLst>
          </p:nvPr>
        </p:nvGraphicFramePr>
        <p:xfrm>
          <a:off x="312644" y="1112304"/>
          <a:ext cx="8318986" cy="5256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7442214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055" name="Picture 7" descr="2000 HS Powerpoint V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2756" y="121013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DSE feed cost</a:t>
            </a:r>
            <a:endParaRPr lang="en-GB" sz="4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40C2F928-780A-44E9-84E8-5F77F4D8FD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1711602"/>
              </p:ext>
            </p:extLst>
          </p:nvPr>
        </p:nvGraphicFramePr>
        <p:xfrm>
          <a:off x="682756" y="1565465"/>
          <a:ext cx="8208912" cy="4887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370135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055" name="Picture 7" descr="2000 HS Powerpoint V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90792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Cow/calf feed cost</a:t>
            </a:r>
            <a:endParaRPr lang="en-GB" sz="4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931D8EC-5EC2-4ED7-B649-DDA63698AE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5953964"/>
              </p:ext>
            </p:extLst>
          </p:nvPr>
        </p:nvGraphicFramePr>
        <p:xfrm>
          <a:off x="681980" y="1414231"/>
          <a:ext cx="8208912" cy="5039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64487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055" name="Picture 7" descr="2000 HS Powerpoint V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1" y="-1588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260649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Assessing – feed / sell / buy?</a:t>
            </a:r>
            <a:endParaRPr lang="en-GB" sz="4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340768"/>
            <a:ext cx="83621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Assessing a buy or sell is the same thing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C65523D6-EA0F-459F-9402-C9EEB081F1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1195811"/>
              </p:ext>
            </p:extLst>
          </p:nvPr>
        </p:nvGraphicFramePr>
        <p:xfrm>
          <a:off x="1907704" y="206084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3107431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055" name="Picture 7" descr="2000 HS Powerpoint V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1" y="-1588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44624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Ewe hoggets – example @ $500/t</a:t>
            </a:r>
            <a:endParaRPr lang="en-GB" sz="4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63158DF-2865-43DC-96C5-CE046DFE98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14643"/>
              </p:ext>
            </p:extLst>
          </p:nvPr>
        </p:nvGraphicFramePr>
        <p:xfrm>
          <a:off x="1547664" y="1412686"/>
          <a:ext cx="5832648" cy="5223808"/>
        </p:xfrm>
        <a:graphic>
          <a:graphicData uri="http://schemas.openxmlformats.org/drawingml/2006/table">
            <a:tbl>
              <a:tblPr/>
              <a:tblGrid>
                <a:gridCol w="3978861">
                  <a:extLst>
                    <a:ext uri="{9D8B030D-6E8A-4147-A177-3AD203B41FA5}">
                      <a16:colId xmlns:a16="http://schemas.microsoft.com/office/drawing/2014/main" val="2068137251"/>
                    </a:ext>
                  </a:extLst>
                </a:gridCol>
                <a:gridCol w="1853787">
                  <a:extLst>
                    <a:ext uri="{9D8B030D-6E8A-4147-A177-3AD203B41FA5}">
                      <a16:colId xmlns:a16="http://schemas.microsoft.com/office/drawing/2014/main" val="594676295"/>
                    </a:ext>
                  </a:extLst>
                </a:gridCol>
              </a:tblGrid>
              <a:tr h="271003">
                <a:tc>
                  <a:txBody>
                    <a:bodyPr/>
                    <a:lstStyle/>
                    <a:p>
                      <a:pPr algn="l" fontAlgn="b"/>
                      <a:endParaRPr lang="en-AU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Ewe hoggets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3989277"/>
                  </a:ext>
                </a:extLst>
              </a:tr>
              <a:tr h="271003"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Future valuation date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1/07/2019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1732528"/>
                  </a:ext>
                </a:extLst>
              </a:tr>
              <a:tr h="271003">
                <a:tc>
                  <a:txBody>
                    <a:bodyPr/>
                    <a:lstStyle/>
                    <a:p>
                      <a:pPr algn="l" fontAlgn="b"/>
                      <a:r>
                        <a:rPr lang="en-AU" sz="1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Marginal costs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AU" sz="18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6870244"/>
                  </a:ext>
                </a:extLst>
              </a:tr>
              <a:tr h="271003"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Total cost of feeding ($/</a:t>
                      </a:r>
                      <a:r>
                        <a:rPr lang="en-GB" sz="18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hd</a:t>
                      </a:r>
                      <a:r>
                        <a:rPr lang="en-GB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$57.51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8332740"/>
                  </a:ext>
                </a:extLst>
              </a:tr>
              <a:tr h="271003">
                <a:tc>
                  <a:txBody>
                    <a:bodyPr/>
                    <a:lstStyle/>
                    <a:p>
                      <a:pPr algn="l" fontAlgn="b"/>
                      <a:endParaRPr lang="en-AU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AU" sz="18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3393872"/>
                  </a:ext>
                </a:extLst>
              </a:tr>
              <a:tr h="271003"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Total other costs ($/</a:t>
                      </a:r>
                      <a:r>
                        <a:rPr lang="en-AU" sz="18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hd</a:t>
                      </a:r>
                      <a:r>
                        <a:rPr lang="en-A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$26.60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7238065"/>
                  </a:ext>
                </a:extLst>
              </a:tr>
              <a:tr h="271003">
                <a:tc>
                  <a:txBody>
                    <a:bodyPr/>
                    <a:lstStyle/>
                    <a:p>
                      <a:pPr algn="r" fontAlgn="b"/>
                      <a:endParaRPr lang="en-AU" sz="18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AU" sz="18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3729383"/>
                  </a:ext>
                </a:extLst>
              </a:tr>
              <a:tr h="271003"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Total marginal cost ($/hd)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$81.23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162200"/>
                  </a:ext>
                </a:extLst>
              </a:tr>
              <a:tr h="238483">
                <a:tc>
                  <a:txBody>
                    <a:bodyPr/>
                    <a:lstStyle/>
                    <a:p>
                      <a:pPr algn="l" fontAlgn="b"/>
                      <a:endParaRPr lang="en-AU" sz="18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AU" sz="18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9886751"/>
                  </a:ext>
                </a:extLst>
              </a:tr>
              <a:tr h="271003">
                <a:tc>
                  <a:txBody>
                    <a:bodyPr/>
                    <a:lstStyle/>
                    <a:p>
                      <a:pPr algn="l" fontAlgn="b"/>
                      <a:r>
                        <a:rPr lang="en-AU" sz="1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Marginal income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AU" sz="18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9487169"/>
                  </a:ext>
                </a:extLst>
              </a:tr>
              <a:tr h="271003"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Marginal fleece income ($/</a:t>
                      </a:r>
                      <a:r>
                        <a:rPr lang="en-AU" sz="18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hd</a:t>
                      </a:r>
                      <a:r>
                        <a:rPr lang="en-A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$42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0707246"/>
                  </a:ext>
                </a:extLst>
              </a:tr>
              <a:tr h="238483">
                <a:tc>
                  <a:txBody>
                    <a:bodyPr/>
                    <a:lstStyle/>
                    <a:p>
                      <a:pPr algn="r" fontAlgn="b"/>
                      <a:endParaRPr lang="en-AU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AU" sz="18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6756227"/>
                  </a:ext>
                </a:extLst>
              </a:tr>
              <a:tr h="271003"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Trading margin ($/</a:t>
                      </a:r>
                      <a:r>
                        <a:rPr lang="en-AU" sz="18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hd</a:t>
                      </a:r>
                      <a:r>
                        <a:rPr lang="en-A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$40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0939921"/>
                  </a:ext>
                </a:extLst>
              </a:tr>
              <a:tr h="238483">
                <a:tc>
                  <a:txBody>
                    <a:bodyPr/>
                    <a:lstStyle/>
                    <a:p>
                      <a:pPr algn="l" fontAlgn="b"/>
                      <a:endParaRPr lang="en-AU" sz="18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AU" sz="18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4976950"/>
                  </a:ext>
                </a:extLst>
              </a:tr>
              <a:tr h="271003"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Total marginal income ($/hd)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$82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8194319"/>
                  </a:ext>
                </a:extLst>
              </a:tr>
              <a:tr h="238483">
                <a:tc>
                  <a:txBody>
                    <a:bodyPr/>
                    <a:lstStyle/>
                    <a:p>
                      <a:pPr algn="l" fontAlgn="b"/>
                      <a:endParaRPr lang="en-AU" sz="18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AU" sz="18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668429"/>
                  </a:ext>
                </a:extLst>
              </a:tr>
              <a:tr h="417344">
                <a:tc>
                  <a:txBody>
                    <a:bodyPr/>
                    <a:lstStyle/>
                    <a:p>
                      <a:pPr algn="l" fontAlgn="b"/>
                      <a:r>
                        <a:rPr lang="en-AU" sz="24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Marginal profit ($/hd)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4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$1.18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014921"/>
                  </a:ext>
                </a:extLst>
              </a:tr>
              <a:tr h="417344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Return on current sheep value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383287"/>
                  </a:ext>
                </a:extLst>
              </a:tr>
            </a:tbl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C400BD21-78DB-487E-99E5-A5C26C9D085D}"/>
              </a:ext>
            </a:extLst>
          </p:cNvPr>
          <p:cNvSpPr/>
          <p:nvPr/>
        </p:nvSpPr>
        <p:spPr bwMode="auto">
          <a:xfrm>
            <a:off x="2051720" y="4437112"/>
            <a:ext cx="5040560" cy="792088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894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055" name="Picture 7" descr="2000 HS Powerpoint V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1" y="-1588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1744" y="252271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Other musings…</a:t>
            </a:r>
            <a:endParaRPr lang="en-GB" sz="4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5147" y="1228609"/>
            <a:ext cx="836210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Trading stock v breeding stock – it doesn’t matter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Organise your finance now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Bio-security – it’s always a consideration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0041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055" name="Picture 7" descr="2000 HS Powerpoint V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260649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Take home messages</a:t>
            </a:r>
            <a:endParaRPr lang="en-GB" sz="4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196752"/>
            <a:ext cx="836210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Price data does not suggest radical price hikes in stock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AU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sz="2800" dirty="0">
                <a:solidFill>
                  <a:schemeClr val="bg1"/>
                </a:solidFill>
                <a:latin typeface="Calibri" panose="020F0502020204030204" pitchFamily="34" charset="0"/>
              </a:rPr>
              <a:t>Gross margins per DSE are too high not to be 100% stocking rate next season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AU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sz="2800" dirty="0">
                <a:solidFill>
                  <a:schemeClr val="bg1"/>
                </a:solidFill>
                <a:latin typeface="Calibri" panose="020F0502020204030204" pitchFamily="34" charset="0"/>
              </a:rPr>
              <a:t>Buying-back stock, or a combination of retention and buying-back, will be the best strategy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Buying before break works if the margin is there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</a:rPr>
              <a:t>Type of stock doesn’t matter – simply work on best returns per mid-winter DSE</a:t>
            </a:r>
          </a:p>
        </p:txBody>
      </p:sp>
    </p:spTree>
    <p:extLst>
      <p:ext uri="{BB962C8B-B14F-4D97-AF65-F5344CB8AC3E}">
        <p14:creationId xmlns:p14="http://schemas.microsoft.com/office/powerpoint/2010/main" val="1637239686"/>
      </p:ext>
    </p:extLst>
  </p:cSld>
  <p:clrMapOvr>
    <a:masterClrMapping/>
  </p:clrMapOvr>
</p:sld>
</file>

<file path=ppt/theme/theme1.xml><?xml version="1.0" encoding="utf-8"?>
<a:theme xmlns:a="http://schemas.openxmlformats.org/drawingml/2006/main" name="HS powerpoint template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9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96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HS powerpoint template</Template>
  <TotalTime>2492</TotalTime>
  <Words>813</Words>
  <Application>Microsoft Office PowerPoint</Application>
  <PresentationFormat>On-screen Show (4:3)</PresentationFormat>
  <Paragraphs>164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</vt:lpstr>
      <vt:lpstr>HS powerpoint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New England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Brown</dc:creator>
  <cp:lastModifiedBy>Pip Frost</cp:lastModifiedBy>
  <cp:revision>3</cp:revision>
  <dcterms:created xsi:type="dcterms:W3CDTF">2014-08-26T06:30:06Z</dcterms:created>
  <dcterms:modified xsi:type="dcterms:W3CDTF">2020-04-22T13:35:08Z</dcterms:modified>
</cp:coreProperties>
</file>