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1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charts/chart6.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8.xml" ContentType="application/vnd.openxmlformats-officedocument.presentationml.notesSlide+xml"/>
  <Override PartName="/ppt/charts/chart9.xml" ContentType="application/vnd.openxmlformats-officedocument.drawingml.chart+xml"/>
  <Override PartName="/ppt/drawings/drawing5.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0.xml" ContentType="application/vnd.openxmlformats-officedocument.drawingml.chart+xml"/>
  <Override PartName="/ppt/drawings/drawing6.xml" ContentType="application/vnd.openxmlformats-officedocument.drawingml.chartshapes+xml"/>
  <Override PartName="/ppt/charts/chart11.xml" ContentType="application/vnd.openxmlformats-officedocument.drawingml.chart+xml"/>
  <Override PartName="/ppt/drawings/drawing7.xml" ContentType="application/vnd.openxmlformats-officedocument.drawingml.chartshapes+xml"/>
  <Override PartName="/ppt/charts/chart12.xml" ContentType="application/vnd.openxmlformats-officedocument.drawingml.chart+xml"/>
  <Override PartName="/ppt/drawings/drawing8.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3.xml" ContentType="application/vnd.openxmlformats-officedocument.drawingml.chart+xml"/>
  <Override PartName="/ppt/theme/themeOverride5.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31.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9.xml" ContentType="application/vnd.openxmlformats-officedocument.drawingml.chartshapes+xml"/>
  <Override PartName="/ppt/notesSlides/notesSlide32.xml" ContentType="application/vnd.openxmlformats-officedocument.presentationml.notesSlide+xml"/>
  <Override PartName="/ppt/charts/chart16.xml" ContentType="application/vnd.openxmlformats-officedocument.drawingml.chart+xml"/>
  <Override PartName="/ppt/theme/themeOverride8.xml" ContentType="application/vnd.openxmlformats-officedocument.themeOverride+xml"/>
  <Override PartName="/ppt/drawings/drawing10.xml" ContentType="application/vnd.openxmlformats-officedocument.drawingml.chartshapes+xml"/>
  <Override PartName="/ppt/charts/chart17.xml" ContentType="application/vnd.openxmlformats-officedocument.drawingml.chart+xml"/>
  <Override PartName="/ppt/theme/themeOverride9.xml" ContentType="application/vnd.openxmlformats-officedocument.themeOverride+xml"/>
  <Override PartName="/ppt/embeddings/oleObject1.bin" ContentType="application/vnd.openxmlformats-officedocument.oleObject"/>
  <Override PartName="/ppt/drawings/drawing11.xml" ContentType="application/vnd.openxmlformats-officedocument.drawingml.chartshapes+xml"/>
  <Override PartName="/ppt/notesSlides/notesSlide33.xml" ContentType="application/vnd.openxmlformats-officedocument.presentationml.notesSlide+xml"/>
  <Override PartName="/ppt/charts/chart18.xml" ContentType="application/vnd.openxmlformats-officedocument.drawingml.chart+xml"/>
  <Override PartName="/ppt/theme/themeOverride10.xml" ContentType="application/vnd.openxmlformats-officedocument.themeOverride+xml"/>
  <Override PartName="/ppt/notesSlides/notesSlide34.xml" ContentType="application/vnd.openxmlformats-officedocument.presentationml.notesSlide+xml"/>
  <Override PartName="/ppt/charts/chart19.xml" ContentType="application/vnd.openxmlformats-officedocument.drawingml.chart+xml"/>
  <Override PartName="/ppt/theme/themeOverride11.xml" ContentType="application/vnd.openxmlformats-officedocument.themeOverride+xml"/>
  <Override PartName="/ppt/notesSlides/notesSlide35.xml" ContentType="application/vnd.openxmlformats-officedocument.presentationml.notesSlide+xml"/>
  <Override PartName="/ppt/tags/tag3.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4"/>
    <p:sldMasterId id="2147483771" r:id="rId5"/>
    <p:sldMasterId id="2147483783" r:id="rId6"/>
    <p:sldMasterId id="2147483796" r:id="rId7"/>
  </p:sldMasterIdLst>
  <p:notesMasterIdLst>
    <p:notesMasterId r:id="rId48"/>
  </p:notesMasterIdLst>
  <p:handoutMasterIdLst>
    <p:handoutMasterId r:id="rId49"/>
  </p:handoutMasterIdLst>
  <p:sldIdLst>
    <p:sldId id="256" r:id="rId8"/>
    <p:sldId id="12351" r:id="rId9"/>
    <p:sldId id="684" r:id="rId10"/>
    <p:sldId id="264" r:id="rId11"/>
    <p:sldId id="842" r:id="rId12"/>
    <p:sldId id="12354" r:id="rId13"/>
    <p:sldId id="12350" r:id="rId14"/>
    <p:sldId id="707" r:id="rId15"/>
    <p:sldId id="12368" r:id="rId16"/>
    <p:sldId id="812" r:id="rId17"/>
    <p:sldId id="813" r:id="rId18"/>
    <p:sldId id="816" r:id="rId19"/>
    <p:sldId id="840" r:id="rId20"/>
    <p:sldId id="285" r:id="rId21"/>
    <p:sldId id="12366" r:id="rId22"/>
    <p:sldId id="841" r:id="rId23"/>
    <p:sldId id="819" r:id="rId24"/>
    <p:sldId id="11546" r:id="rId25"/>
    <p:sldId id="12364" r:id="rId26"/>
    <p:sldId id="817" r:id="rId27"/>
    <p:sldId id="804" r:id="rId28"/>
    <p:sldId id="12365" r:id="rId29"/>
    <p:sldId id="310" r:id="rId30"/>
    <p:sldId id="843" r:id="rId31"/>
    <p:sldId id="805" r:id="rId32"/>
    <p:sldId id="12358" r:id="rId33"/>
    <p:sldId id="822" r:id="rId34"/>
    <p:sldId id="319" r:id="rId35"/>
    <p:sldId id="661" r:id="rId36"/>
    <p:sldId id="12353" r:id="rId37"/>
    <p:sldId id="820" r:id="rId38"/>
    <p:sldId id="12331" r:id="rId39"/>
    <p:sldId id="320" r:id="rId40"/>
    <p:sldId id="321" r:id="rId41"/>
    <p:sldId id="322" r:id="rId42"/>
    <p:sldId id="12334" r:id="rId43"/>
    <p:sldId id="12352" r:id="rId44"/>
    <p:sldId id="12359" r:id="rId45"/>
    <p:sldId id="838" r:id="rId46"/>
    <p:sldId id="12356" r:id="rId47"/>
  </p:sldIdLst>
  <p:sldSz cx="12192000" cy="6858000"/>
  <p:notesSz cx="6858000" cy="9144000"/>
  <p:defaultTextStyle>
    <a:defPPr>
      <a:defRPr lang="en-A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Herrmann" initials="RH" lastIdx="1" clrIdx="0">
    <p:extLst/>
  </p:cmAuthor>
  <p:cmAuthor id="2" name="David Myers" initials="DM" lastIdx="2" clrIdx="1">
    <p:extLst/>
  </p:cmAuthor>
  <p:cmAuthor id="3" name="Olivia Agar" initials="OA" lastIdx="1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8522"/>
    <a:srgbClr val="5BA146"/>
    <a:srgbClr val="9CC069"/>
    <a:srgbClr val="EF7D22"/>
    <a:srgbClr val="414240"/>
    <a:srgbClr val="3A3A3C"/>
    <a:srgbClr val="6F9740"/>
    <a:srgbClr val="7299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1" autoAdjust="0"/>
    <p:restoredTop sz="76616" autoAdjust="0"/>
  </p:normalViewPr>
  <p:slideViewPr>
    <p:cSldViewPr snapToGrid="0">
      <p:cViewPr varScale="1">
        <p:scale>
          <a:sx n="82" d="100"/>
          <a:sy n="82" d="100"/>
        </p:scale>
        <p:origin x="-1928" y="-104"/>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4806"/>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50" Type="http://schemas.openxmlformats.org/officeDocument/2006/relationships/printerSettings" Target="printerSettings/printerSettings1.bin"/><Relationship Id="rId51" Type="http://schemas.openxmlformats.org/officeDocument/2006/relationships/commentAuthors" Target="commentAuthors.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 Target="slides/slide1.xml"/><Relationship Id="rId9" Type="http://schemas.openxmlformats.org/officeDocument/2006/relationships/slide" Target="slides/slide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melfjdcpfs02.au.agrium.com\mercado\Company\ACU%20Commodities\ACU%20Lamb\MLA%20Price%20Stats\Analysis\Australia%20-%20Retail%20meat%20prices%20-%20Quarterly.xls" TargetMode="External"/><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Beef\Supply%20Stats\Feedlot%20-%20COF\Lot%20Feeding%20Data.xls" TargetMode="External"/><Relationship Id="rId2"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melfjdcpfs02.au.agrium.com\mercado\Company\ACU%20Commodities\ACU%20Beef\Global%20Stats\United%20States\US%20Cattle%20Slaughter.xlsx" TargetMode="External"/><Relationship Id="rId3"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microsoft.com/office/2011/relationships/chartStyle" Target="style1.xml"/><Relationship Id="rId4" Type="http://schemas.microsoft.com/office/2011/relationships/chartColorStyle" Target="colors1.xml"/><Relationship Id="rId1" Type="http://schemas.openxmlformats.org/officeDocument/2006/relationships/themeOverride" Target="../theme/themeOverride3.xml"/><Relationship Id="rId2" Type="http://schemas.openxmlformats.org/officeDocument/2006/relationships/package" Target="../embeddings/Microsoft_Excel_Sheet1.xlsx"/></Relationships>
</file>

<file path=ppt/charts/_rels/chart5.xml.rels><?xml version="1.0" encoding="UTF-8" standalone="yes"?>
<Relationships xmlns="http://schemas.openxmlformats.org/package/2006/relationships"><Relationship Id="rId3" Type="http://schemas.microsoft.com/office/2011/relationships/chartStyle" Target="style2.xml"/><Relationship Id="rId4" Type="http://schemas.microsoft.com/office/2011/relationships/chartColorStyle" Target="colors2.xml"/><Relationship Id="rId1" Type="http://schemas.openxmlformats.org/officeDocument/2006/relationships/themeOverride" Target="../theme/themeOverride4.xml"/><Relationship Id="rId2" Type="http://schemas.openxmlformats.org/officeDocument/2006/relationships/package" Target="../embeddings/Microsoft_Excel_Sheet2.xlsx"/></Relationships>
</file>

<file path=ppt/charts/_rels/chart6.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Lamb\MLA%20Price%20Stats\All%20Sheep%20Indicator%20Reports.xlsx" TargetMode="External"/><Relationship Id="rId2" Type="http://schemas.openxmlformats.org/officeDocument/2006/relationships/chartUserShapes" Target="../drawings/drawing4.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3.xlsx"/><Relationship Id="rId2" Type="http://schemas.microsoft.com/office/2011/relationships/chartStyle" Target="style3.xml"/><Relationship Id="rId3" Type="http://schemas.microsoft.com/office/2011/relationships/chartColorStyle" Target="colors3.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4.xlsx"/><Relationship Id="rId2" Type="http://schemas.microsoft.com/office/2011/relationships/chartStyle" Target="style4.xml"/><Relationship Id="rId3" Type="http://schemas.microsoft.com/office/2011/relationships/chartColorStyle" Target="colors4.xml"/></Relationships>
</file>

<file path=ppt/charts/_rels/chart9.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Lamb\Supply%20Stats\Exports\Lamb%20Exports%20-%20New.xlsx" TargetMode="External"/><Relationship Id="rId2"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Lamb\Supply%20Stats\Exports\Lamb%20Exports%20-%20New.xlsx" TargetMode="External"/><Relationship Id="rId2" Type="http://schemas.openxmlformats.org/officeDocument/2006/relationships/chartUserShapes" Target="../drawings/drawing6.xml"/></Relationships>
</file>

<file path=ppt/charts/_rels/chart11.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Lamb\Supply%20Stats\Exports\Lamb%20Exports%20-%20New.xlsx" TargetMode="External"/><Relationship Id="rId2" Type="http://schemas.openxmlformats.org/officeDocument/2006/relationships/chartUserShapes" Target="../drawings/drawing7.xml"/></Relationships>
</file>

<file path=ppt/charts/_rels/chart12.xml.rels><?xml version="1.0" encoding="UTF-8" standalone="yes"?>
<Relationships xmlns="http://schemas.openxmlformats.org/package/2006/relationships"><Relationship Id="rId1" Type="http://schemas.openxmlformats.org/officeDocument/2006/relationships/oleObject" Target="file:///\\melfjdcpfs02.au.agrium.com\mercado\Company\ACU%20Commodities\ACU%20Lamb\Supply%20Stats\Exports\Lamb%20Exports%20-%20New.xlsx" TargetMode="External"/><Relationship Id="rId2" Type="http://schemas.openxmlformats.org/officeDocument/2006/relationships/chartUserShapes" Target="../drawings/drawing8.xml"/></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5.xlsx"/></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6.xlsx"/></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melfjdcpfs02.au.agrium.com\mercado\Company\ACU%20Commodities\ACU%20Wool\Market%20Data\WEEKLY%20WOOL%20PRICE%20TABLE.xlsx" TargetMode="External"/><Relationship Id="rId3" Type="http://schemas.openxmlformats.org/officeDocument/2006/relationships/chartUserShapes" Target="../drawings/drawing9.xm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7.xlsx"/><Relationship Id="rId3" Type="http://schemas.openxmlformats.org/officeDocument/2006/relationships/chartUserShapes" Target="../drawings/drawing10.xm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oleObject" Target="../embeddings/oleObject1.bin"/><Relationship Id="rId3" Type="http://schemas.openxmlformats.org/officeDocument/2006/relationships/chartUserShapes" Target="../drawings/drawing11.xm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8.xlsx"/></Relationships>
</file>

<file path=ppt/charts/_rels/chart19.xml.rels><?xml version="1.0" encoding="UTF-8" standalone="yes"?>
<Relationships xmlns="http://schemas.openxmlformats.org/package/2006/relationships"><Relationship Id="rId1" Type="http://schemas.openxmlformats.org/officeDocument/2006/relationships/themeOverride" Target="../theme/themeOverride11.xml"/><Relationship Id="rId2" Type="http://schemas.openxmlformats.org/officeDocument/2006/relationships/package" Target="../embeddings/Microsoft_Excel_Sheet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049610666728"/>
          <c:y val="0.140458036412995"/>
          <c:w val="0.758570754927048"/>
          <c:h val="0.617369372364075"/>
        </c:manualLayout>
      </c:layout>
      <c:areaChart>
        <c:grouping val="standard"/>
        <c:varyColors val="0"/>
        <c:ser>
          <c:idx val="2"/>
          <c:order val="2"/>
          <c:tx>
            <c:strRef>
              <c:f>'Australia - Retail meat prices '!$K$3</c:f>
              <c:strCache>
                <c:ptCount val="1"/>
                <c:pt idx="0">
                  <c:v>Spread (RHS)</c:v>
                </c:pt>
              </c:strCache>
            </c:strRef>
          </c:tx>
          <c:spPr>
            <a:solidFill>
              <a:srgbClr val="70AD47">
                <a:lumMod val="40000"/>
                <a:lumOff val="60000"/>
              </a:srgbClr>
            </a:solidFill>
            <a:ln>
              <a:solidFill>
                <a:srgbClr val="70AD47">
                  <a:lumMod val="40000"/>
                  <a:lumOff val="60000"/>
                </a:srgbClr>
              </a:solidFill>
              <a:prstDash val="sysDash"/>
            </a:ln>
          </c:spPr>
          <c:cat>
            <c:numRef>
              <c:f>'Australia - Retail meat prices '!$F$4:$F$88</c:f>
              <c:numCache>
                <c:formatCode>mmm\-yy</c:formatCode>
                <c:ptCount val="85"/>
                <c:pt idx="0">
                  <c:v>36586.0</c:v>
                </c:pt>
                <c:pt idx="1">
                  <c:v>36678.0</c:v>
                </c:pt>
                <c:pt idx="2">
                  <c:v>36770.0</c:v>
                </c:pt>
                <c:pt idx="3">
                  <c:v>36861.0</c:v>
                </c:pt>
                <c:pt idx="4">
                  <c:v>36951.0</c:v>
                </c:pt>
                <c:pt idx="5">
                  <c:v>37043.0</c:v>
                </c:pt>
                <c:pt idx="6">
                  <c:v>37135.0</c:v>
                </c:pt>
                <c:pt idx="7">
                  <c:v>37226.0</c:v>
                </c:pt>
                <c:pt idx="8">
                  <c:v>37316.0</c:v>
                </c:pt>
                <c:pt idx="9">
                  <c:v>37408.0</c:v>
                </c:pt>
                <c:pt idx="10">
                  <c:v>37500.0</c:v>
                </c:pt>
                <c:pt idx="11">
                  <c:v>37591.0</c:v>
                </c:pt>
                <c:pt idx="12">
                  <c:v>37681.0</c:v>
                </c:pt>
                <c:pt idx="13">
                  <c:v>37773.0</c:v>
                </c:pt>
                <c:pt idx="14">
                  <c:v>37865.0</c:v>
                </c:pt>
                <c:pt idx="15">
                  <c:v>37956.0</c:v>
                </c:pt>
                <c:pt idx="16">
                  <c:v>38047.0</c:v>
                </c:pt>
                <c:pt idx="17">
                  <c:v>38139.0</c:v>
                </c:pt>
                <c:pt idx="18">
                  <c:v>38231.0</c:v>
                </c:pt>
                <c:pt idx="19">
                  <c:v>38322.0</c:v>
                </c:pt>
                <c:pt idx="20">
                  <c:v>38412.0</c:v>
                </c:pt>
                <c:pt idx="21">
                  <c:v>38504.0</c:v>
                </c:pt>
                <c:pt idx="22">
                  <c:v>38596.0</c:v>
                </c:pt>
                <c:pt idx="23">
                  <c:v>38687.0</c:v>
                </c:pt>
                <c:pt idx="24">
                  <c:v>38777.0</c:v>
                </c:pt>
                <c:pt idx="25">
                  <c:v>38869.0</c:v>
                </c:pt>
                <c:pt idx="26">
                  <c:v>38961.0</c:v>
                </c:pt>
                <c:pt idx="27">
                  <c:v>39052.0</c:v>
                </c:pt>
                <c:pt idx="28">
                  <c:v>39142.0</c:v>
                </c:pt>
                <c:pt idx="29">
                  <c:v>39234.0</c:v>
                </c:pt>
                <c:pt idx="30">
                  <c:v>39326.0</c:v>
                </c:pt>
                <c:pt idx="31">
                  <c:v>39417.0</c:v>
                </c:pt>
                <c:pt idx="32">
                  <c:v>39508.0</c:v>
                </c:pt>
                <c:pt idx="33">
                  <c:v>39600.0</c:v>
                </c:pt>
                <c:pt idx="34">
                  <c:v>39692.0</c:v>
                </c:pt>
                <c:pt idx="35">
                  <c:v>39783.0</c:v>
                </c:pt>
                <c:pt idx="36">
                  <c:v>39873.0</c:v>
                </c:pt>
                <c:pt idx="37">
                  <c:v>39965.0</c:v>
                </c:pt>
                <c:pt idx="38">
                  <c:v>40057.0</c:v>
                </c:pt>
                <c:pt idx="39">
                  <c:v>40148.0</c:v>
                </c:pt>
                <c:pt idx="40">
                  <c:v>40238.0</c:v>
                </c:pt>
                <c:pt idx="41">
                  <c:v>40330.0</c:v>
                </c:pt>
                <c:pt idx="42">
                  <c:v>40422.0</c:v>
                </c:pt>
                <c:pt idx="43">
                  <c:v>40513.0</c:v>
                </c:pt>
                <c:pt idx="44">
                  <c:v>40603.0</c:v>
                </c:pt>
                <c:pt idx="45">
                  <c:v>40695.0</c:v>
                </c:pt>
                <c:pt idx="46">
                  <c:v>40787.0</c:v>
                </c:pt>
                <c:pt idx="47">
                  <c:v>40878.0</c:v>
                </c:pt>
                <c:pt idx="48">
                  <c:v>40969.0</c:v>
                </c:pt>
                <c:pt idx="49">
                  <c:v>41061.0</c:v>
                </c:pt>
                <c:pt idx="50">
                  <c:v>41153.0</c:v>
                </c:pt>
                <c:pt idx="51">
                  <c:v>41244.0</c:v>
                </c:pt>
                <c:pt idx="52">
                  <c:v>41334.0</c:v>
                </c:pt>
                <c:pt idx="53">
                  <c:v>41426.0</c:v>
                </c:pt>
                <c:pt idx="54">
                  <c:v>41518.0</c:v>
                </c:pt>
                <c:pt idx="55">
                  <c:v>41609.0</c:v>
                </c:pt>
                <c:pt idx="56">
                  <c:v>41699.0</c:v>
                </c:pt>
                <c:pt idx="57">
                  <c:v>41791.0</c:v>
                </c:pt>
                <c:pt idx="58">
                  <c:v>41883.0</c:v>
                </c:pt>
                <c:pt idx="59">
                  <c:v>41974.0</c:v>
                </c:pt>
                <c:pt idx="60">
                  <c:v>42064.0</c:v>
                </c:pt>
                <c:pt idx="61">
                  <c:v>42156.0</c:v>
                </c:pt>
                <c:pt idx="62">
                  <c:v>42248.0</c:v>
                </c:pt>
                <c:pt idx="63">
                  <c:v>42339.0</c:v>
                </c:pt>
                <c:pt idx="64">
                  <c:v>42430.0</c:v>
                </c:pt>
                <c:pt idx="65">
                  <c:v>42522.0</c:v>
                </c:pt>
                <c:pt idx="66">
                  <c:v>42614.0</c:v>
                </c:pt>
                <c:pt idx="67">
                  <c:v>42705.0</c:v>
                </c:pt>
                <c:pt idx="68">
                  <c:v>42795.0</c:v>
                </c:pt>
                <c:pt idx="69">
                  <c:v>42887.0</c:v>
                </c:pt>
                <c:pt idx="70">
                  <c:v>42979.0</c:v>
                </c:pt>
                <c:pt idx="71">
                  <c:v>43070.0</c:v>
                </c:pt>
                <c:pt idx="72">
                  <c:v>43160.0</c:v>
                </c:pt>
                <c:pt idx="73">
                  <c:v>43252.0</c:v>
                </c:pt>
                <c:pt idx="74">
                  <c:v>43344.0</c:v>
                </c:pt>
                <c:pt idx="75">
                  <c:v>43435.0</c:v>
                </c:pt>
                <c:pt idx="76">
                  <c:v>43525.0</c:v>
                </c:pt>
                <c:pt idx="77">
                  <c:v>43617.0</c:v>
                </c:pt>
                <c:pt idx="78">
                  <c:v>43709.0</c:v>
                </c:pt>
                <c:pt idx="79">
                  <c:v>43800.0</c:v>
                </c:pt>
                <c:pt idx="80">
                  <c:v>43891.0</c:v>
                </c:pt>
                <c:pt idx="81">
                  <c:v>43983.0</c:v>
                </c:pt>
                <c:pt idx="82">
                  <c:v>44075.0</c:v>
                </c:pt>
                <c:pt idx="83">
                  <c:v>44166.0</c:v>
                </c:pt>
                <c:pt idx="84">
                  <c:v>44256.0</c:v>
                </c:pt>
              </c:numCache>
            </c:numRef>
          </c:cat>
          <c:val>
            <c:numRef>
              <c:f>'Australia - Retail meat prices '!$K$4:$K$89</c:f>
              <c:numCache>
                <c:formatCode>0%</c:formatCode>
                <c:ptCount val="86"/>
                <c:pt idx="0">
                  <c:v>0.362538171562111</c:v>
                </c:pt>
                <c:pt idx="1">
                  <c:v>0.364751360733436</c:v>
                </c:pt>
                <c:pt idx="2">
                  <c:v>0.365414586512211</c:v>
                </c:pt>
                <c:pt idx="3">
                  <c:v>0.378137647190358</c:v>
                </c:pt>
                <c:pt idx="4">
                  <c:v>0.363146859071904</c:v>
                </c:pt>
                <c:pt idx="5">
                  <c:v>0.353084051209537</c:v>
                </c:pt>
                <c:pt idx="6">
                  <c:v>0.336306305239685</c:v>
                </c:pt>
                <c:pt idx="7">
                  <c:v>0.354920187773483</c:v>
                </c:pt>
                <c:pt idx="8">
                  <c:v>0.328689565180744</c:v>
                </c:pt>
                <c:pt idx="9">
                  <c:v>0.302969668446282</c:v>
                </c:pt>
                <c:pt idx="10">
                  <c:v>0.300492668548105</c:v>
                </c:pt>
                <c:pt idx="11">
                  <c:v>0.309263524244425</c:v>
                </c:pt>
                <c:pt idx="12">
                  <c:v>0.282626202469344</c:v>
                </c:pt>
                <c:pt idx="13">
                  <c:v>0.267554298364644</c:v>
                </c:pt>
                <c:pt idx="14">
                  <c:v>0.231305109642008</c:v>
                </c:pt>
                <c:pt idx="15">
                  <c:v>0.24539885785396</c:v>
                </c:pt>
                <c:pt idx="16">
                  <c:v>0.240890179675849</c:v>
                </c:pt>
                <c:pt idx="17">
                  <c:v>0.243526979051737</c:v>
                </c:pt>
                <c:pt idx="18">
                  <c:v>0.200247913510828</c:v>
                </c:pt>
                <c:pt idx="19">
                  <c:v>0.251906166257633</c:v>
                </c:pt>
                <c:pt idx="20">
                  <c:v>0.264126239233753</c:v>
                </c:pt>
                <c:pt idx="21">
                  <c:v>0.289316014367647</c:v>
                </c:pt>
                <c:pt idx="22">
                  <c:v>0.243883848032017</c:v>
                </c:pt>
                <c:pt idx="23">
                  <c:v>0.277845699629649</c:v>
                </c:pt>
                <c:pt idx="24">
                  <c:v>0.280409103522402</c:v>
                </c:pt>
                <c:pt idx="25">
                  <c:v>0.271184589501427</c:v>
                </c:pt>
                <c:pt idx="26">
                  <c:v>0.264601632396851</c:v>
                </c:pt>
                <c:pt idx="27">
                  <c:v>0.255175828468451</c:v>
                </c:pt>
                <c:pt idx="28">
                  <c:v>0.272062386583325</c:v>
                </c:pt>
                <c:pt idx="29">
                  <c:v>0.26821765068511</c:v>
                </c:pt>
                <c:pt idx="30">
                  <c:v>0.264341048497056</c:v>
                </c:pt>
                <c:pt idx="31">
                  <c:v>0.260625599247041</c:v>
                </c:pt>
                <c:pt idx="32">
                  <c:v>0.267588459350681</c:v>
                </c:pt>
                <c:pt idx="33">
                  <c:v>0.248597419230911</c:v>
                </c:pt>
                <c:pt idx="34">
                  <c:v>0.247506103306757</c:v>
                </c:pt>
                <c:pt idx="35">
                  <c:v>0.23950952044881</c:v>
                </c:pt>
                <c:pt idx="36">
                  <c:v>0.208716394515487</c:v>
                </c:pt>
                <c:pt idx="37">
                  <c:v>0.19783087754676</c:v>
                </c:pt>
                <c:pt idx="38">
                  <c:v>0.192786111987484</c:v>
                </c:pt>
                <c:pt idx="39">
                  <c:v>0.208930389747734</c:v>
                </c:pt>
                <c:pt idx="40">
                  <c:v>0.18672878309949</c:v>
                </c:pt>
                <c:pt idx="41">
                  <c:v>0.164707832323048</c:v>
                </c:pt>
                <c:pt idx="42">
                  <c:v>0.162033398340683</c:v>
                </c:pt>
                <c:pt idx="43">
                  <c:v>0.121428546230492</c:v>
                </c:pt>
                <c:pt idx="44">
                  <c:v>0.0578792080678596</c:v>
                </c:pt>
                <c:pt idx="45">
                  <c:v>0.0375833658308764</c:v>
                </c:pt>
                <c:pt idx="46">
                  <c:v>0.0530844753843929</c:v>
                </c:pt>
                <c:pt idx="47">
                  <c:v>0.0680350391378073</c:v>
                </c:pt>
                <c:pt idx="48">
                  <c:v>0.0726893728742272</c:v>
                </c:pt>
                <c:pt idx="49">
                  <c:v>0.0846735499845374</c:v>
                </c:pt>
                <c:pt idx="50">
                  <c:v>0.109429845178918</c:v>
                </c:pt>
                <c:pt idx="51">
                  <c:v>0.196321231891665</c:v>
                </c:pt>
                <c:pt idx="52">
                  <c:v>0.187210520087496</c:v>
                </c:pt>
                <c:pt idx="53">
                  <c:v>0.193365250804898</c:v>
                </c:pt>
                <c:pt idx="54">
                  <c:v>0.174717839907916</c:v>
                </c:pt>
                <c:pt idx="55">
                  <c:v>0.18486588242429</c:v>
                </c:pt>
                <c:pt idx="56">
                  <c:v>0.195225260372398</c:v>
                </c:pt>
                <c:pt idx="57">
                  <c:v>0.155366025670362</c:v>
                </c:pt>
                <c:pt idx="58">
                  <c:v>0.191458611634129</c:v>
                </c:pt>
                <c:pt idx="59">
                  <c:v>0.233712504827035</c:v>
                </c:pt>
                <c:pt idx="60">
                  <c:v>0.215145931800582</c:v>
                </c:pt>
                <c:pt idx="61">
                  <c:v>0.212267166913833</c:v>
                </c:pt>
                <c:pt idx="62">
                  <c:v>0.22772970509551</c:v>
                </c:pt>
                <c:pt idx="63">
                  <c:v>0.230762935503495</c:v>
                </c:pt>
                <c:pt idx="64">
                  <c:v>0.253836096554648</c:v>
                </c:pt>
                <c:pt idx="65">
                  <c:v>0.247823514654378</c:v>
                </c:pt>
                <c:pt idx="66">
                  <c:v>0.233444117610098</c:v>
                </c:pt>
                <c:pt idx="67">
                  <c:v>0.24788736675504</c:v>
                </c:pt>
                <c:pt idx="68">
                  <c:v>0.245113947388816</c:v>
                </c:pt>
                <c:pt idx="69">
                  <c:v>0.22066367109179</c:v>
                </c:pt>
                <c:pt idx="70">
                  <c:v>0.224271532452983</c:v>
                </c:pt>
                <c:pt idx="71">
                  <c:v>0.223158755290636</c:v>
                </c:pt>
                <c:pt idx="72">
                  <c:v>0.230544123902604</c:v>
                </c:pt>
                <c:pt idx="73">
                  <c:v>0.200390427509173</c:v>
                </c:pt>
                <c:pt idx="74">
                  <c:v>0.19051317901714</c:v>
                </c:pt>
                <c:pt idx="75">
                  <c:v>0.15170580924443</c:v>
                </c:pt>
                <c:pt idx="76" formatCode="0.0%">
                  <c:v>0.145134347319999</c:v>
                </c:pt>
                <c:pt idx="77" formatCode="0.0%">
                  <c:v>0.144140857431458</c:v>
                </c:pt>
                <c:pt idx="78" formatCode="0.0%">
                  <c:v>0.136607723741356</c:v>
                </c:pt>
                <c:pt idx="79" formatCode="0.0%">
                  <c:v>0.169166789614813</c:v>
                </c:pt>
                <c:pt idx="80" formatCode="0.0%">
                  <c:v>0.174307503445437</c:v>
                </c:pt>
                <c:pt idx="81" formatCode="0.0%">
                  <c:v>0.162950893311805</c:v>
                </c:pt>
                <c:pt idx="82" formatCode="0.0%">
                  <c:v>0.176007016481004</c:v>
                </c:pt>
                <c:pt idx="83" formatCode="0.0%">
                  <c:v>0.220416633243186</c:v>
                </c:pt>
                <c:pt idx="84" formatCode="0.0%">
                  <c:v>0.225295017018029</c:v>
                </c:pt>
                <c:pt idx="85" formatCode="0.0%">
                  <c:v>0.249033936839467</c:v>
                </c:pt>
              </c:numCache>
            </c:numRef>
          </c:val>
          <c:extLst xmlns:c16r2="http://schemas.microsoft.com/office/drawing/2015/06/chart">
            <c:ext xmlns:c16="http://schemas.microsoft.com/office/drawing/2014/chart" uri="{C3380CC4-5D6E-409C-BE32-E72D297353CC}">
              <c16:uniqueId val="{00000000-DA16-4234-9773-93E536638EB2}"/>
            </c:ext>
          </c:extLst>
        </c:ser>
        <c:dLbls>
          <c:showLegendKey val="0"/>
          <c:showVal val="0"/>
          <c:showCatName val="0"/>
          <c:showSerName val="0"/>
          <c:showPercent val="0"/>
          <c:showBubbleSize val="0"/>
        </c:dLbls>
        <c:axId val="-2097508120"/>
        <c:axId val="-2097516296"/>
      </c:areaChart>
      <c:lineChart>
        <c:grouping val="standard"/>
        <c:varyColors val="0"/>
        <c:ser>
          <c:idx val="0"/>
          <c:order val="0"/>
          <c:tx>
            <c:v>Retail Beef</c:v>
          </c:tx>
          <c:spPr>
            <a:ln>
              <a:solidFill>
                <a:srgbClr val="70AD47">
                  <a:lumMod val="75000"/>
                </a:srgbClr>
              </a:solidFill>
            </a:ln>
          </c:spPr>
          <c:marker>
            <c:symbol val="none"/>
          </c:marker>
          <c:cat>
            <c:numRef>
              <c:f>'Australia - Retail meat prices '!$F$4:$F$89</c:f>
              <c:numCache>
                <c:formatCode>mmm\-yy</c:formatCode>
                <c:ptCount val="86"/>
                <c:pt idx="0">
                  <c:v>36586.0</c:v>
                </c:pt>
                <c:pt idx="1">
                  <c:v>36678.0</c:v>
                </c:pt>
                <c:pt idx="2">
                  <c:v>36770.0</c:v>
                </c:pt>
                <c:pt idx="3">
                  <c:v>36861.0</c:v>
                </c:pt>
                <c:pt idx="4">
                  <c:v>36951.0</c:v>
                </c:pt>
                <c:pt idx="5">
                  <c:v>37043.0</c:v>
                </c:pt>
                <c:pt idx="6">
                  <c:v>37135.0</c:v>
                </c:pt>
                <c:pt idx="7">
                  <c:v>37226.0</c:v>
                </c:pt>
                <c:pt idx="8">
                  <c:v>37316.0</c:v>
                </c:pt>
                <c:pt idx="9">
                  <c:v>37408.0</c:v>
                </c:pt>
                <c:pt idx="10">
                  <c:v>37500.0</c:v>
                </c:pt>
                <c:pt idx="11">
                  <c:v>37591.0</c:v>
                </c:pt>
                <c:pt idx="12">
                  <c:v>37681.0</c:v>
                </c:pt>
                <c:pt idx="13">
                  <c:v>37773.0</c:v>
                </c:pt>
                <c:pt idx="14">
                  <c:v>37865.0</c:v>
                </c:pt>
                <c:pt idx="15">
                  <c:v>37956.0</c:v>
                </c:pt>
                <c:pt idx="16">
                  <c:v>38047.0</c:v>
                </c:pt>
                <c:pt idx="17">
                  <c:v>38139.0</c:v>
                </c:pt>
                <c:pt idx="18">
                  <c:v>38231.0</c:v>
                </c:pt>
                <c:pt idx="19">
                  <c:v>38322.0</c:v>
                </c:pt>
                <c:pt idx="20">
                  <c:v>38412.0</c:v>
                </c:pt>
                <c:pt idx="21">
                  <c:v>38504.0</c:v>
                </c:pt>
                <c:pt idx="22">
                  <c:v>38596.0</c:v>
                </c:pt>
                <c:pt idx="23">
                  <c:v>38687.0</c:v>
                </c:pt>
                <c:pt idx="24">
                  <c:v>38777.0</c:v>
                </c:pt>
                <c:pt idx="25">
                  <c:v>38869.0</c:v>
                </c:pt>
                <c:pt idx="26">
                  <c:v>38961.0</c:v>
                </c:pt>
                <c:pt idx="27">
                  <c:v>39052.0</c:v>
                </c:pt>
                <c:pt idx="28">
                  <c:v>39142.0</c:v>
                </c:pt>
                <c:pt idx="29">
                  <c:v>39234.0</c:v>
                </c:pt>
                <c:pt idx="30">
                  <c:v>39326.0</c:v>
                </c:pt>
                <c:pt idx="31">
                  <c:v>39417.0</c:v>
                </c:pt>
                <c:pt idx="32">
                  <c:v>39508.0</c:v>
                </c:pt>
                <c:pt idx="33">
                  <c:v>39600.0</c:v>
                </c:pt>
                <c:pt idx="34">
                  <c:v>39692.0</c:v>
                </c:pt>
                <c:pt idx="35">
                  <c:v>39783.0</c:v>
                </c:pt>
                <c:pt idx="36">
                  <c:v>39873.0</c:v>
                </c:pt>
                <c:pt idx="37">
                  <c:v>39965.0</c:v>
                </c:pt>
                <c:pt idx="38">
                  <c:v>40057.0</c:v>
                </c:pt>
                <c:pt idx="39">
                  <c:v>40148.0</c:v>
                </c:pt>
                <c:pt idx="40">
                  <c:v>40238.0</c:v>
                </c:pt>
                <c:pt idx="41">
                  <c:v>40330.0</c:v>
                </c:pt>
                <c:pt idx="42">
                  <c:v>40422.0</c:v>
                </c:pt>
                <c:pt idx="43">
                  <c:v>40513.0</c:v>
                </c:pt>
                <c:pt idx="44">
                  <c:v>40603.0</c:v>
                </c:pt>
                <c:pt idx="45">
                  <c:v>40695.0</c:v>
                </c:pt>
                <c:pt idx="46">
                  <c:v>40787.0</c:v>
                </c:pt>
                <c:pt idx="47">
                  <c:v>40878.0</c:v>
                </c:pt>
                <c:pt idx="48">
                  <c:v>40969.0</c:v>
                </c:pt>
                <c:pt idx="49">
                  <c:v>41061.0</c:v>
                </c:pt>
                <c:pt idx="50">
                  <c:v>41153.0</c:v>
                </c:pt>
                <c:pt idx="51">
                  <c:v>41244.0</c:v>
                </c:pt>
                <c:pt idx="52">
                  <c:v>41334.0</c:v>
                </c:pt>
                <c:pt idx="53">
                  <c:v>41426.0</c:v>
                </c:pt>
                <c:pt idx="54">
                  <c:v>41518.0</c:v>
                </c:pt>
                <c:pt idx="55">
                  <c:v>41609.0</c:v>
                </c:pt>
                <c:pt idx="56">
                  <c:v>41699.0</c:v>
                </c:pt>
                <c:pt idx="57">
                  <c:v>41791.0</c:v>
                </c:pt>
                <c:pt idx="58">
                  <c:v>41883.0</c:v>
                </c:pt>
                <c:pt idx="59">
                  <c:v>41974.0</c:v>
                </c:pt>
                <c:pt idx="60">
                  <c:v>42064.0</c:v>
                </c:pt>
                <c:pt idx="61">
                  <c:v>42156.0</c:v>
                </c:pt>
                <c:pt idx="62">
                  <c:v>42248.0</c:v>
                </c:pt>
                <c:pt idx="63">
                  <c:v>42339.0</c:v>
                </c:pt>
                <c:pt idx="64">
                  <c:v>42430.0</c:v>
                </c:pt>
                <c:pt idx="65">
                  <c:v>42522.0</c:v>
                </c:pt>
                <c:pt idx="66">
                  <c:v>42614.0</c:v>
                </c:pt>
                <c:pt idx="67">
                  <c:v>42705.0</c:v>
                </c:pt>
                <c:pt idx="68">
                  <c:v>42795.0</c:v>
                </c:pt>
                <c:pt idx="69">
                  <c:v>42887.0</c:v>
                </c:pt>
                <c:pt idx="70">
                  <c:v>42979.0</c:v>
                </c:pt>
                <c:pt idx="71">
                  <c:v>43070.0</c:v>
                </c:pt>
                <c:pt idx="72">
                  <c:v>43160.0</c:v>
                </c:pt>
                <c:pt idx="73">
                  <c:v>43252.0</c:v>
                </c:pt>
                <c:pt idx="74">
                  <c:v>43344.0</c:v>
                </c:pt>
                <c:pt idx="75">
                  <c:v>43435.0</c:v>
                </c:pt>
                <c:pt idx="76">
                  <c:v>43525.0</c:v>
                </c:pt>
                <c:pt idx="77">
                  <c:v>43617.0</c:v>
                </c:pt>
                <c:pt idx="78">
                  <c:v>43709.0</c:v>
                </c:pt>
                <c:pt idx="79">
                  <c:v>43800.0</c:v>
                </c:pt>
                <c:pt idx="80">
                  <c:v>43891.0</c:v>
                </c:pt>
                <c:pt idx="81">
                  <c:v>43983.0</c:v>
                </c:pt>
                <c:pt idx="82">
                  <c:v>44075.0</c:v>
                </c:pt>
                <c:pt idx="83">
                  <c:v>44166.0</c:v>
                </c:pt>
                <c:pt idx="84">
                  <c:v>44256.0</c:v>
                </c:pt>
                <c:pt idx="85">
                  <c:v>44348.0</c:v>
                </c:pt>
              </c:numCache>
            </c:numRef>
          </c:cat>
          <c:val>
            <c:numRef>
              <c:f>'Australia - Retail meat prices '!$G$4:$G$89</c:f>
              <c:numCache>
                <c:formatCode>[$-10C09]0.00;\(0.00\)</c:formatCode>
                <c:ptCount val="86"/>
                <c:pt idx="0">
                  <c:v>1046.755508982036</c:v>
                </c:pt>
                <c:pt idx="1">
                  <c:v>1073.040359281437</c:v>
                </c:pt>
                <c:pt idx="2">
                  <c:v>1056.03251497006</c:v>
                </c:pt>
                <c:pt idx="3">
                  <c:v>1063.763353293413</c:v>
                </c:pt>
                <c:pt idx="4">
                  <c:v>1113.240718562874</c:v>
                </c:pt>
                <c:pt idx="5">
                  <c:v>1213.741616766467</c:v>
                </c:pt>
                <c:pt idx="6">
                  <c:v>1252.395808383233</c:v>
                </c:pt>
                <c:pt idx="7">
                  <c:v>1321.973353293413</c:v>
                </c:pt>
                <c:pt idx="8">
                  <c:v>1328.158023952096</c:v>
                </c:pt>
                <c:pt idx="9">
                  <c:v>1338.98119760479</c:v>
                </c:pt>
                <c:pt idx="10">
                  <c:v>1297.234670658683</c:v>
                </c:pt>
                <c:pt idx="11">
                  <c:v>1315.78868263473</c:v>
                </c:pt>
                <c:pt idx="12">
                  <c:v>1325.065688622755</c:v>
                </c:pt>
                <c:pt idx="13">
                  <c:v>1360.62754491018</c:v>
                </c:pt>
                <c:pt idx="14">
                  <c:v>1390.004730538922</c:v>
                </c:pt>
                <c:pt idx="15">
                  <c:v>1393.097065868264</c:v>
                </c:pt>
                <c:pt idx="16">
                  <c:v>1396.189401197605</c:v>
                </c:pt>
                <c:pt idx="17">
                  <c:v>1391.550898203593</c:v>
                </c:pt>
                <c:pt idx="18">
                  <c:v>1379.181556886227</c:v>
                </c:pt>
                <c:pt idx="19">
                  <c:v>1430.20508982036</c:v>
                </c:pt>
                <c:pt idx="20">
                  <c:v>1473.497784431137</c:v>
                </c:pt>
                <c:pt idx="21">
                  <c:v>1507.513473053892</c:v>
                </c:pt>
                <c:pt idx="22">
                  <c:v>1504.421137724551</c:v>
                </c:pt>
                <c:pt idx="23">
                  <c:v>1535.344491017963</c:v>
                </c:pt>
                <c:pt idx="24">
                  <c:v>1550.806167664671</c:v>
                </c:pt>
                <c:pt idx="25">
                  <c:v>1564.721676646706</c:v>
                </c:pt>
                <c:pt idx="26">
                  <c:v>1558.537005988024</c:v>
                </c:pt>
                <c:pt idx="27">
                  <c:v>1529.159820359281</c:v>
                </c:pt>
                <c:pt idx="28">
                  <c:v>1515.244311377245</c:v>
                </c:pt>
                <c:pt idx="29">
                  <c:v>1544.621497005988</c:v>
                </c:pt>
                <c:pt idx="30">
                  <c:v>1538.436826347305</c:v>
                </c:pt>
                <c:pt idx="31">
                  <c:v>1530.705988023952</c:v>
                </c:pt>
                <c:pt idx="32">
                  <c:v>1578.637185628742</c:v>
                </c:pt>
                <c:pt idx="33">
                  <c:v>1569.360179640718</c:v>
                </c:pt>
                <c:pt idx="34">
                  <c:v>1570.90634730539</c:v>
                </c:pt>
                <c:pt idx="35">
                  <c:v>1594.098862275448</c:v>
                </c:pt>
                <c:pt idx="36">
                  <c:v>1626.568383233533</c:v>
                </c:pt>
                <c:pt idx="37">
                  <c:v>1618.83754491018</c:v>
                </c:pt>
                <c:pt idx="38">
                  <c:v>1603.375868263473</c:v>
                </c:pt>
                <c:pt idx="39">
                  <c:v>1603.375868263473</c:v>
                </c:pt>
                <c:pt idx="40">
                  <c:v>1612.652874251497</c:v>
                </c:pt>
                <c:pt idx="41">
                  <c:v>1608.014371257485</c:v>
                </c:pt>
                <c:pt idx="42">
                  <c:v>1623.476047904192</c:v>
                </c:pt>
                <c:pt idx="43">
                  <c:v>1563.175508982036</c:v>
                </c:pt>
                <c:pt idx="44">
                  <c:v>1553.898502994012</c:v>
                </c:pt>
                <c:pt idx="45">
                  <c:v>1556.990838323353</c:v>
                </c:pt>
                <c:pt idx="46">
                  <c:v>1538.436826347305</c:v>
                </c:pt>
                <c:pt idx="47">
                  <c:v>1533.798323353293</c:v>
                </c:pt>
                <c:pt idx="48">
                  <c:v>1552.352335329341</c:v>
                </c:pt>
                <c:pt idx="49">
                  <c:v>1558.537005988024</c:v>
                </c:pt>
                <c:pt idx="50">
                  <c:v>1564.721676646706</c:v>
                </c:pt>
                <c:pt idx="51">
                  <c:v>1558.537005988024</c:v>
                </c:pt>
                <c:pt idx="52">
                  <c:v>1556.990838323353</c:v>
                </c:pt>
                <c:pt idx="53">
                  <c:v>1549.26</c:v>
                </c:pt>
                <c:pt idx="54">
                  <c:v>1509.059640718562</c:v>
                </c:pt>
                <c:pt idx="55">
                  <c:v>1513.738627049181</c:v>
                </c:pt>
                <c:pt idx="56">
                  <c:v>1549.261899897855</c:v>
                </c:pt>
                <c:pt idx="57">
                  <c:v>1598.737365269461</c:v>
                </c:pt>
                <c:pt idx="58">
                  <c:v>1632.753053892215</c:v>
                </c:pt>
                <c:pt idx="59">
                  <c:v>1659.037904191617</c:v>
                </c:pt>
                <c:pt idx="60">
                  <c:v>1693.053592814371</c:v>
                </c:pt>
                <c:pt idx="61">
                  <c:v>1727.029822926375</c:v>
                </c:pt>
                <c:pt idx="62">
                  <c:v>1776.506057781921</c:v>
                </c:pt>
                <c:pt idx="63">
                  <c:v>1850.813424657534</c:v>
                </c:pt>
                <c:pt idx="64">
                  <c:v>1915.754246575342</c:v>
                </c:pt>
                <c:pt idx="65">
                  <c:v>1915.73581020591</c:v>
                </c:pt>
                <c:pt idx="66">
                  <c:v>1934.204960835509</c:v>
                </c:pt>
                <c:pt idx="67">
                  <c:v>1938.843342036552</c:v>
                </c:pt>
                <c:pt idx="68">
                  <c:v>1920.289817232376</c:v>
                </c:pt>
                <c:pt idx="69">
                  <c:v>1926.474325500435</c:v>
                </c:pt>
                <c:pt idx="70">
                  <c:v>1928.02</c:v>
                </c:pt>
                <c:pt idx="71">
                  <c:v>1932.66</c:v>
                </c:pt>
                <c:pt idx="72">
                  <c:v>1951.21</c:v>
                </c:pt>
                <c:pt idx="73">
                  <c:v>1917.197563098346</c:v>
                </c:pt>
                <c:pt idx="74">
                  <c:v>1931.1</c:v>
                </c:pt>
                <c:pt idx="75">
                  <c:v>1968.20680544436</c:v>
                </c:pt>
                <c:pt idx="76">
                  <c:v>2025.413130504403</c:v>
                </c:pt>
                <c:pt idx="77">
                  <c:v>2033.143714971976</c:v>
                </c:pt>
                <c:pt idx="78">
                  <c:v>2068.704403522816</c:v>
                </c:pt>
                <c:pt idx="79">
                  <c:v>2129.002962369895</c:v>
                </c:pt>
                <c:pt idx="80">
                  <c:v>2203.216573258606</c:v>
                </c:pt>
                <c:pt idx="81">
                  <c:v>2178.47870296237</c:v>
                </c:pt>
                <c:pt idx="82">
                  <c:v>2235.685028022417</c:v>
                </c:pt>
                <c:pt idx="83" formatCode="0.00">
                  <c:v>2302.168054443554</c:v>
                </c:pt>
                <c:pt idx="84">
                  <c:v>2387.20448358687</c:v>
                </c:pt>
                <c:pt idx="85" formatCode="0.00">
                  <c:v>2472.240913506</c:v>
                </c:pt>
              </c:numCache>
            </c:numRef>
          </c:val>
          <c:smooth val="0"/>
          <c:extLst xmlns:c16r2="http://schemas.microsoft.com/office/drawing/2015/06/chart">
            <c:ext xmlns:c16="http://schemas.microsoft.com/office/drawing/2014/chart" uri="{C3380CC4-5D6E-409C-BE32-E72D297353CC}">
              <c16:uniqueId val="{00000001-DA16-4234-9773-93E536638EB2}"/>
            </c:ext>
          </c:extLst>
        </c:ser>
        <c:ser>
          <c:idx val="1"/>
          <c:order val="1"/>
          <c:tx>
            <c:v>Retail Lamb</c:v>
          </c:tx>
          <c:spPr>
            <a:ln>
              <a:solidFill>
                <a:srgbClr val="FF9933"/>
              </a:solidFill>
            </a:ln>
          </c:spPr>
          <c:marker>
            <c:symbol val="none"/>
          </c:marker>
          <c:cat>
            <c:numRef>
              <c:f>'Australia - Retail meat prices '!$F$4:$F$89</c:f>
              <c:numCache>
                <c:formatCode>mmm\-yy</c:formatCode>
                <c:ptCount val="86"/>
                <c:pt idx="0">
                  <c:v>36586.0</c:v>
                </c:pt>
                <c:pt idx="1">
                  <c:v>36678.0</c:v>
                </c:pt>
                <c:pt idx="2">
                  <c:v>36770.0</c:v>
                </c:pt>
                <c:pt idx="3">
                  <c:v>36861.0</c:v>
                </c:pt>
                <c:pt idx="4">
                  <c:v>36951.0</c:v>
                </c:pt>
                <c:pt idx="5">
                  <c:v>37043.0</c:v>
                </c:pt>
                <c:pt idx="6">
                  <c:v>37135.0</c:v>
                </c:pt>
                <c:pt idx="7">
                  <c:v>37226.0</c:v>
                </c:pt>
                <c:pt idx="8">
                  <c:v>37316.0</c:v>
                </c:pt>
                <c:pt idx="9">
                  <c:v>37408.0</c:v>
                </c:pt>
                <c:pt idx="10">
                  <c:v>37500.0</c:v>
                </c:pt>
                <c:pt idx="11">
                  <c:v>37591.0</c:v>
                </c:pt>
                <c:pt idx="12">
                  <c:v>37681.0</c:v>
                </c:pt>
                <c:pt idx="13">
                  <c:v>37773.0</c:v>
                </c:pt>
                <c:pt idx="14">
                  <c:v>37865.0</c:v>
                </c:pt>
                <c:pt idx="15">
                  <c:v>37956.0</c:v>
                </c:pt>
                <c:pt idx="16">
                  <c:v>38047.0</c:v>
                </c:pt>
                <c:pt idx="17">
                  <c:v>38139.0</c:v>
                </c:pt>
                <c:pt idx="18">
                  <c:v>38231.0</c:v>
                </c:pt>
                <c:pt idx="19">
                  <c:v>38322.0</c:v>
                </c:pt>
                <c:pt idx="20">
                  <c:v>38412.0</c:v>
                </c:pt>
                <c:pt idx="21">
                  <c:v>38504.0</c:v>
                </c:pt>
                <c:pt idx="22">
                  <c:v>38596.0</c:v>
                </c:pt>
                <c:pt idx="23">
                  <c:v>38687.0</c:v>
                </c:pt>
                <c:pt idx="24">
                  <c:v>38777.0</c:v>
                </c:pt>
                <c:pt idx="25">
                  <c:v>38869.0</c:v>
                </c:pt>
                <c:pt idx="26">
                  <c:v>38961.0</c:v>
                </c:pt>
                <c:pt idx="27">
                  <c:v>39052.0</c:v>
                </c:pt>
                <c:pt idx="28">
                  <c:v>39142.0</c:v>
                </c:pt>
                <c:pt idx="29">
                  <c:v>39234.0</c:v>
                </c:pt>
                <c:pt idx="30">
                  <c:v>39326.0</c:v>
                </c:pt>
                <c:pt idx="31">
                  <c:v>39417.0</c:v>
                </c:pt>
                <c:pt idx="32">
                  <c:v>39508.0</c:v>
                </c:pt>
                <c:pt idx="33">
                  <c:v>39600.0</c:v>
                </c:pt>
                <c:pt idx="34">
                  <c:v>39692.0</c:v>
                </c:pt>
                <c:pt idx="35">
                  <c:v>39783.0</c:v>
                </c:pt>
                <c:pt idx="36">
                  <c:v>39873.0</c:v>
                </c:pt>
                <c:pt idx="37">
                  <c:v>39965.0</c:v>
                </c:pt>
                <c:pt idx="38">
                  <c:v>40057.0</c:v>
                </c:pt>
                <c:pt idx="39">
                  <c:v>40148.0</c:v>
                </c:pt>
                <c:pt idx="40">
                  <c:v>40238.0</c:v>
                </c:pt>
                <c:pt idx="41">
                  <c:v>40330.0</c:v>
                </c:pt>
                <c:pt idx="42">
                  <c:v>40422.0</c:v>
                </c:pt>
                <c:pt idx="43">
                  <c:v>40513.0</c:v>
                </c:pt>
                <c:pt idx="44">
                  <c:v>40603.0</c:v>
                </c:pt>
                <c:pt idx="45">
                  <c:v>40695.0</c:v>
                </c:pt>
                <c:pt idx="46">
                  <c:v>40787.0</c:v>
                </c:pt>
                <c:pt idx="47">
                  <c:v>40878.0</c:v>
                </c:pt>
                <c:pt idx="48">
                  <c:v>40969.0</c:v>
                </c:pt>
                <c:pt idx="49">
                  <c:v>41061.0</c:v>
                </c:pt>
                <c:pt idx="50">
                  <c:v>41153.0</c:v>
                </c:pt>
                <c:pt idx="51">
                  <c:v>41244.0</c:v>
                </c:pt>
                <c:pt idx="52">
                  <c:v>41334.0</c:v>
                </c:pt>
                <c:pt idx="53">
                  <c:v>41426.0</c:v>
                </c:pt>
                <c:pt idx="54">
                  <c:v>41518.0</c:v>
                </c:pt>
                <c:pt idx="55">
                  <c:v>41609.0</c:v>
                </c:pt>
                <c:pt idx="56">
                  <c:v>41699.0</c:v>
                </c:pt>
                <c:pt idx="57">
                  <c:v>41791.0</c:v>
                </c:pt>
                <c:pt idx="58">
                  <c:v>41883.0</c:v>
                </c:pt>
                <c:pt idx="59">
                  <c:v>41974.0</c:v>
                </c:pt>
                <c:pt idx="60">
                  <c:v>42064.0</c:v>
                </c:pt>
                <c:pt idx="61">
                  <c:v>42156.0</c:v>
                </c:pt>
                <c:pt idx="62">
                  <c:v>42248.0</c:v>
                </c:pt>
                <c:pt idx="63">
                  <c:v>42339.0</c:v>
                </c:pt>
                <c:pt idx="64">
                  <c:v>42430.0</c:v>
                </c:pt>
                <c:pt idx="65">
                  <c:v>42522.0</c:v>
                </c:pt>
                <c:pt idx="66">
                  <c:v>42614.0</c:v>
                </c:pt>
                <c:pt idx="67">
                  <c:v>42705.0</c:v>
                </c:pt>
                <c:pt idx="68">
                  <c:v>42795.0</c:v>
                </c:pt>
                <c:pt idx="69">
                  <c:v>42887.0</c:v>
                </c:pt>
                <c:pt idx="70">
                  <c:v>42979.0</c:v>
                </c:pt>
                <c:pt idx="71">
                  <c:v>43070.0</c:v>
                </c:pt>
                <c:pt idx="72">
                  <c:v>43160.0</c:v>
                </c:pt>
                <c:pt idx="73">
                  <c:v>43252.0</c:v>
                </c:pt>
                <c:pt idx="74">
                  <c:v>43344.0</c:v>
                </c:pt>
                <c:pt idx="75">
                  <c:v>43435.0</c:v>
                </c:pt>
                <c:pt idx="76">
                  <c:v>43525.0</c:v>
                </c:pt>
                <c:pt idx="77">
                  <c:v>43617.0</c:v>
                </c:pt>
                <c:pt idx="78">
                  <c:v>43709.0</c:v>
                </c:pt>
                <c:pt idx="79">
                  <c:v>43800.0</c:v>
                </c:pt>
                <c:pt idx="80">
                  <c:v>43891.0</c:v>
                </c:pt>
                <c:pt idx="81">
                  <c:v>43983.0</c:v>
                </c:pt>
                <c:pt idx="82">
                  <c:v>44075.0</c:v>
                </c:pt>
                <c:pt idx="83">
                  <c:v>44166.0</c:v>
                </c:pt>
                <c:pt idx="84">
                  <c:v>44256.0</c:v>
                </c:pt>
                <c:pt idx="85">
                  <c:v>44348.0</c:v>
                </c:pt>
              </c:numCache>
            </c:numRef>
          </c:cat>
          <c:val>
            <c:numRef>
              <c:f>'Australia - Retail meat prices '!$I$4:$I$89</c:f>
              <c:numCache>
                <c:formatCode>[$-10C09]0.00;\(0.00\)</c:formatCode>
                <c:ptCount val="86"/>
                <c:pt idx="0">
                  <c:v>667.2666806831223</c:v>
                </c:pt>
                <c:pt idx="1">
                  <c:v>681.6474281116379</c:v>
                </c:pt>
                <c:pt idx="2">
                  <c:v>670.1428301688255</c:v>
                </c:pt>
                <c:pt idx="3">
                  <c:v>661.5143817117162</c:v>
                </c:pt>
                <c:pt idx="4">
                  <c:v>708.9708482258176</c:v>
                </c:pt>
                <c:pt idx="5">
                  <c:v>785.18880959695</c:v>
                </c:pt>
                <c:pt idx="6">
                  <c:v>831.2072013682</c:v>
                </c:pt>
                <c:pt idx="7">
                  <c:v>852.7783225109735</c:v>
                </c:pt>
                <c:pt idx="8">
                  <c:v>891.6063405679657</c:v>
                </c:pt>
                <c:pt idx="9">
                  <c:v>933.3105081106605</c:v>
                </c:pt>
                <c:pt idx="10">
                  <c:v>907.4251627393327</c:v>
                </c:pt>
                <c:pt idx="11">
                  <c:v>908.863237482184</c:v>
                </c:pt>
                <c:pt idx="12">
                  <c:v>950.567405024879</c:v>
                </c:pt>
                <c:pt idx="13">
                  <c:v>996.5857967961293</c:v>
                </c:pt>
                <c:pt idx="14">
                  <c:v>1068.489533938707</c:v>
                </c:pt>
                <c:pt idx="15">
                  <c:v>1051.232637024488</c:v>
                </c:pt>
                <c:pt idx="16">
                  <c:v>1059.861085481598</c:v>
                </c:pt>
                <c:pt idx="17">
                  <c:v>1052.67071176734</c:v>
                </c:pt>
                <c:pt idx="18">
                  <c:v>1103.003327767145</c:v>
                </c:pt>
                <c:pt idx="19">
                  <c:v>1069.92760868156</c:v>
                </c:pt>
                <c:pt idx="20">
                  <c:v>1084.308356110074</c:v>
                </c:pt>
                <c:pt idx="21">
                  <c:v>1071.36568342441</c:v>
                </c:pt>
                <c:pt idx="22">
                  <c:v>1137.517121595582</c:v>
                </c:pt>
                <c:pt idx="23">
                  <c:v>1108.755626738551</c:v>
                </c:pt>
                <c:pt idx="24">
                  <c:v>1115.946000452808</c:v>
                </c:pt>
                <c:pt idx="25">
                  <c:v>1140.393271081285</c:v>
                </c:pt>
                <c:pt idx="26">
                  <c:v>1146.145570052691</c:v>
                </c:pt>
                <c:pt idx="27">
                  <c:v>1138.955196338434</c:v>
                </c:pt>
                <c:pt idx="28">
                  <c:v>1103.003327767145</c:v>
                </c:pt>
                <c:pt idx="29">
                  <c:v>1130.326747881324</c:v>
                </c:pt>
                <c:pt idx="30">
                  <c:v>1131.764822624176</c:v>
                </c:pt>
                <c:pt idx="31">
                  <c:v>1131.764822624176</c:v>
                </c:pt>
                <c:pt idx="32">
                  <c:v>1156.212093252652</c:v>
                </c:pt>
                <c:pt idx="33">
                  <c:v>1179.221289138277</c:v>
                </c:pt>
                <c:pt idx="34">
                  <c:v>1182.09743862398</c:v>
                </c:pt>
                <c:pt idx="35">
                  <c:v>1212.297008223863</c:v>
                </c:pt>
                <c:pt idx="36">
                  <c:v>1287.076894852144</c:v>
                </c:pt>
                <c:pt idx="37">
                  <c:v>1298.581492794956</c:v>
                </c:pt>
                <c:pt idx="38">
                  <c:v>1294.267268566402</c:v>
                </c:pt>
                <c:pt idx="39">
                  <c:v>1268.381923195074</c:v>
                </c:pt>
                <c:pt idx="40">
                  <c:v>1311.524165480621</c:v>
                </c:pt>
                <c:pt idx="41">
                  <c:v>1343.161809823355</c:v>
                </c:pt>
                <c:pt idx="42">
                  <c:v>1360.418706737574</c:v>
                </c:pt>
                <c:pt idx="43">
                  <c:v>1373.361379423238</c:v>
                </c:pt>
                <c:pt idx="44">
                  <c:v>1463.960088222886</c:v>
                </c:pt>
                <c:pt idx="45">
                  <c:v>1498.473882051323</c:v>
                </c:pt>
                <c:pt idx="46">
                  <c:v>1456.769714508628</c:v>
                </c:pt>
                <c:pt idx="47">
                  <c:v>1429.44629439445</c:v>
                </c:pt>
                <c:pt idx="48">
                  <c:v>1439.512817594409</c:v>
                </c:pt>
                <c:pt idx="49">
                  <c:v>1426.570144908745</c:v>
                </c:pt>
                <c:pt idx="50">
                  <c:v>1393.49442582316</c:v>
                </c:pt>
                <c:pt idx="51">
                  <c:v>1252.563101023707</c:v>
                </c:pt>
                <c:pt idx="52">
                  <c:v>1265.505773709371</c:v>
                </c:pt>
                <c:pt idx="53">
                  <c:v>1249.686951538004</c:v>
                </c:pt>
                <c:pt idx="54">
                  <c:v>1245.4</c:v>
                </c:pt>
                <c:pt idx="55">
                  <c:v>1233.9</c:v>
                </c:pt>
                <c:pt idx="56">
                  <c:v>1246.80684210526</c:v>
                </c:pt>
                <c:pt idx="57">
                  <c:v>1350.347894736838</c:v>
                </c:pt>
                <c:pt idx="58">
                  <c:v>1320.148421052628</c:v>
                </c:pt>
                <c:pt idx="59">
                  <c:v>1271.3</c:v>
                </c:pt>
                <c:pt idx="60">
                  <c:v>1328.8</c:v>
                </c:pt>
                <c:pt idx="61">
                  <c:v>1360.438095238095</c:v>
                </c:pt>
                <c:pt idx="62">
                  <c:v>1371.942857142857</c:v>
                </c:pt>
                <c:pt idx="63">
                  <c:v>1423.714285714286</c:v>
                </c:pt>
                <c:pt idx="64">
                  <c:v>1429.466666666667</c:v>
                </c:pt>
                <c:pt idx="65">
                  <c:v>1440.971428571428</c:v>
                </c:pt>
                <c:pt idx="66">
                  <c:v>1482.67619047619</c:v>
                </c:pt>
                <c:pt idx="67">
                  <c:v>1458.228571428572</c:v>
                </c:pt>
                <c:pt idx="68">
                  <c:v>1449.6</c:v>
                </c:pt>
                <c:pt idx="69">
                  <c:v>1501.371428571427</c:v>
                </c:pt>
                <c:pt idx="70">
                  <c:v>1495.62</c:v>
                </c:pt>
                <c:pt idx="71">
                  <c:v>1501.37</c:v>
                </c:pt>
                <c:pt idx="72">
                  <c:v>1501.37</c:v>
                </c:pt>
                <c:pt idx="73">
                  <c:v>1533.009523809524</c:v>
                </c:pt>
                <c:pt idx="74">
                  <c:v>1563.2</c:v>
                </c:pt>
                <c:pt idx="75">
                  <c:v>1669.618399264029</c:v>
                </c:pt>
                <c:pt idx="76">
                  <c:v>1731.45611775529</c:v>
                </c:pt>
                <c:pt idx="77">
                  <c:v>1740.084636614535</c:v>
                </c:pt>
                <c:pt idx="78">
                  <c:v>1786.103403863845</c:v>
                </c:pt>
                <c:pt idx="79">
                  <c:v>1768.846366145354</c:v>
                </c:pt>
                <c:pt idx="80">
                  <c:v>1819.179392824287</c:v>
                </c:pt>
                <c:pt idx="81">
                  <c:v>1823.49365225391</c:v>
                </c:pt>
                <c:pt idx="82">
                  <c:v>1842.188776448942</c:v>
                </c:pt>
                <c:pt idx="83">
                  <c:v>1794.731922723091</c:v>
                </c:pt>
                <c:pt idx="84">
                  <c:v>1849.37920883165</c:v>
                </c:pt>
                <c:pt idx="85" formatCode="0.00">
                  <c:v>1856.569026</c:v>
                </c:pt>
              </c:numCache>
            </c:numRef>
          </c:val>
          <c:smooth val="0"/>
          <c:extLst xmlns:c16r2="http://schemas.microsoft.com/office/drawing/2015/06/chart">
            <c:ext xmlns:c16="http://schemas.microsoft.com/office/drawing/2014/chart" uri="{C3380CC4-5D6E-409C-BE32-E72D297353CC}">
              <c16:uniqueId val="{00000002-DA16-4234-9773-93E536638EB2}"/>
            </c:ext>
          </c:extLst>
        </c:ser>
        <c:ser>
          <c:idx val="3"/>
          <c:order val="3"/>
          <c:tx>
            <c:v>Chicken</c:v>
          </c:tx>
          <c:marker>
            <c:symbol val="none"/>
          </c:marker>
          <c:cat>
            <c:numRef>
              <c:f>'Australia - Retail meat prices '!$F$4:$F$89</c:f>
              <c:numCache>
                <c:formatCode>mmm\-yy</c:formatCode>
                <c:ptCount val="86"/>
                <c:pt idx="0">
                  <c:v>36586.0</c:v>
                </c:pt>
                <c:pt idx="1">
                  <c:v>36678.0</c:v>
                </c:pt>
                <c:pt idx="2">
                  <c:v>36770.0</c:v>
                </c:pt>
                <c:pt idx="3">
                  <c:v>36861.0</c:v>
                </c:pt>
                <c:pt idx="4">
                  <c:v>36951.0</c:v>
                </c:pt>
                <c:pt idx="5">
                  <c:v>37043.0</c:v>
                </c:pt>
                <c:pt idx="6">
                  <c:v>37135.0</c:v>
                </c:pt>
                <c:pt idx="7">
                  <c:v>37226.0</c:v>
                </c:pt>
                <c:pt idx="8">
                  <c:v>37316.0</c:v>
                </c:pt>
                <c:pt idx="9">
                  <c:v>37408.0</c:v>
                </c:pt>
                <c:pt idx="10">
                  <c:v>37500.0</c:v>
                </c:pt>
                <c:pt idx="11">
                  <c:v>37591.0</c:v>
                </c:pt>
                <c:pt idx="12">
                  <c:v>37681.0</c:v>
                </c:pt>
                <c:pt idx="13">
                  <c:v>37773.0</c:v>
                </c:pt>
                <c:pt idx="14">
                  <c:v>37865.0</c:v>
                </c:pt>
                <c:pt idx="15">
                  <c:v>37956.0</c:v>
                </c:pt>
                <c:pt idx="16">
                  <c:v>38047.0</c:v>
                </c:pt>
                <c:pt idx="17">
                  <c:v>38139.0</c:v>
                </c:pt>
                <c:pt idx="18">
                  <c:v>38231.0</c:v>
                </c:pt>
                <c:pt idx="19">
                  <c:v>38322.0</c:v>
                </c:pt>
                <c:pt idx="20">
                  <c:v>38412.0</c:v>
                </c:pt>
                <c:pt idx="21">
                  <c:v>38504.0</c:v>
                </c:pt>
                <c:pt idx="22">
                  <c:v>38596.0</c:v>
                </c:pt>
                <c:pt idx="23">
                  <c:v>38687.0</c:v>
                </c:pt>
                <c:pt idx="24">
                  <c:v>38777.0</c:v>
                </c:pt>
                <c:pt idx="25">
                  <c:v>38869.0</c:v>
                </c:pt>
                <c:pt idx="26">
                  <c:v>38961.0</c:v>
                </c:pt>
                <c:pt idx="27">
                  <c:v>39052.0</c:v>
                </c:pt>
                <c:pt idx="28">
                  <c:v>39142.0</c:v>
                </c:pt>
                <c:pt idx="29">
                  <c:v>39234.0</c:v>
                </c:pt>
                <c:pt idx="30">
                  <c:v>39326.0</c:v>
                </c:pt>
                <c:pt idx="31">
                  <c:v>39417.0</c:v>
                </c:pt>
                <c:pt idx="32">
                  <c:v>39508.0</c:v>
                </c:pt>
                <c:pt idx="33">
                  <c:v>39600.0</c:v>
                </c:pt>
                <c:pt idx="34">
                  <c:v>39692.0</c:v>
                </c:pt>
                <c:pt idx="35">
                  <c:v>39783.0</c:v>
                </c:pt>
                <c:pt idx="36">
                  <c:v>39873.0</c:v>
                </c:pt>
                <c:pt idx="37">
                  <c:v>39965.0</c:v>
                </c:pt>
                <c:pt idx="38">
                  <c:v>40057.0</c:v>
                </c:pt>
                <c:pt idx="39">
                  <c:v>40148.0</c:v>
                </c:pt>
                <c:pt idx="40">
                  <c:v>40238.0</c:v>
                </c:pt>
                <c:pt idx="41">
                  <c:v>40330.0</c:v>
                </c:pt>
                <c:pt idx="42">
                  <c:v>40422.0</c:v>
                </c:pt>
                <c:pt idx="43">
                  <c:v>40513.0</c:v>
                </c:pt>
                <c:pt idx="44">
                  <c:v>40603.0</c:v>
                </c:pt>
                <c:pt idx="45">
                  <c:v>40695.0</c:v>
                </c:pt>
                <c:pt idx="46">
                  <c:v>40787.0</c:v>
                </c:pt>
                <c:pt idx="47">
                  <c:v>40878.0</c:v>
                </c:pt>
                <c:pt idx="48">
                  <c:v>40969.0</c:v>
                </c:pt>
                <c:pt idx="49">
                  <c:v>41061.0</c:v>
                </c:pt>
                <c:pt idx="50">
                  <c:v>41153.0</c:v>
                </c:pt>
                <c:pt idx="51">
                  <c:v>41244.0</c:v>
                </c:pt>
                <c:pt idx="52">
                  <c:v>41334.0</c:v>
                </c:pt>
                <c:pt idx="53">
                  <c:v>41426.0</c:v>
                </c:pt>
                <c:pt idx="54">
                  <c:v>41518.0</c:v>
                </c:pt>
                <c:pt idx="55">
                  <c:v>41609.0</c:v>
                </c:pt>
                <c:pt idx="56">
                  <c:v>41699.0</c:v>
                </c:pt>
                <c:pt idx="57">
                  <c:v>41791.0</c:v>
                </c:pt>
                <c:pt idx="58">
                  <c:v>41883.0</c:v>
                </c:pt>
                <c:pt idx="59">
                  <c:v>41974.0</c:v>
                </c:pt>
                <c:pt idx="60">
                  <c:v>42064.0</c:v>
                </c:pt>
                <c:pt idx="61">
                  <c:v>42156.0</c:v>
                </c:pt>
                <c:pt idx="62">
                  <c:v>42248.0</c:v>
                </c:pt>
                <c:pt idx="63">
                  <c:v>42339.0</c:v>
                </c:pt>
                <c:pt idx="64">
                  <c:v>42430.0</c:v>
                </c:pt>
                <c:pt idx="65">
                  <c:v>42522.0</c:v>
                </c:pt>
                <c:pt idx="66">
                  <c:v>42614.0</c:v>
                </c:pt>
                <c:pt idx="67">
                  <c:v>42705.0</c:v>
                </c:pt>
                <c:pt idx="68">
                  <c:v>42795.0</c:v>
                </c:pt>
                <c:pt idx="69">
                  <c:v>42887.0</c:v>
                </c:pt>
                <c:pt idx="70">
                  <c:v>42979.0</c:v>
                </c:pt>
                <c:pt idx="71">
                  <c:v>43070.0</c:v>
                </c:pt>
                <c:pt idx="72">
                  <c:v>43160.0</c:v>
                </c:pt>
                <c:pt idx="73">
                  <c:v>43252.0</c:v>
                </c:pt>
                <c:pt idx="74">
                  <c:v>43344.0</c:v>
                </c:pt>
                <c:pt idx="75">
                  <c:v>43435.0</c:v>
                </c:pt>
                <c:pt idx="76">
                  <c:v>43525.0</c:v>
                </c:pt>
                <c:pt idx="77">
                  <c:v>43617.0</c:v>
                </c:pt>
                <c:pt idx="78">
                  <c:v>43709.0</c:v>
                </c:pt>
                <c:pt idx="79">
                  <c:v>43800.0</c:v>
                </c:pt>
                <c:pt idx="80">
                  <c:v>43891.0</c:v>
                </c:pt>
                <c:pt idx="81">
                  <c:v>43983.0</c:v>
                </c:pt>
                <c:pt idx="82">
                  <c:v>44075.0</c:v>
                </c:pt>
                <c:pt idx="83">
                  <c:v>44166.0</c:v>
                </c:pt>
                <c:pt idx="84">
                  <c:v>44256.0</c:v>
                </c:pt>
                <c:pt idx="85">
                  <c:v>44348.0</c:v>
                </c:pt>
              </c:numCache>
            </c:numRef>
          </c:cat>
          <c:val>
            <c:numRef>
              <c:f>'Australia - Retail meat prices '!$H$4:$H$89</c:f>
              <c:numCache>
                <c:formatCode>[$-10C09]0.00;\(0.00\)</c:formatCode>
                <c:ptCount val="86"/>
                <c:pt idx="0">
                  <c:v>486.271903323263</c:v>
                </c:pt>
                <c:pt idx="1">
                  <c:v>487.3313192346424</c:v>
                </c:pt>
                <c:pt idx="2">
                  <c:v>466.1430010070494</c:v>
                </c:pt>
                <c:pt idx="3">
                  <c:v>471.4400805639478</c:v>
                </c:pt>
                <c:pt idx="4">
                  <c:v>492.0986908358511</c:v>
                </c:pt>
                <c:pt idx="5">
                  <c:v>495.8066465256798</c:v>
                </c:pt>
                <c:pt idx="6">
                  <c:v>498.9848942598188</c:v>
                </c:pt>
                <c:pt idx="7">
                  <c:v>500.0443101711984</c:v>
                </c:pt>
                <c:pt idx="8">
                  <c:v>518.0543806646528</c:v>
                </c:pt>
                <c:pt idx="9">
                  <c:v>504.2819738167171</c:v>
                </c:pt>
                <c:pt idx="10">
                  <c:v>497.925478348439</c:v>
                </c:pt>
                <c:pt idx="11">
                  <c:v>492.6283987915407</c:v>
                </c:pt>
                <c:pt idx="12">
                  <c:v>502.1631419939577</c:v>
                </c:pt>
                <c:pt idx="13">
                  <c:v>501.1037260825781</c:v>
                </c:pt>
                <c:pt idx="14">
                  <c:v>504.2819738167171</c:v>
                </c:pt>
                <c:pt idx="15">
                  <c:v>529.1782477341391</c:v>
                </c:pt>
                <c:pt idx="16">
                  <c:v>540.8318227593153</c:v>
                </c:pt>
                <c:pt idx="17">
                  <c:v>532.3564954682779</c:v>
                </c:pt>
                <c:pt idx="18">
                  <c:v>531.8267875125882</c:v>
                </c:pt>
                <c:pt idx="19">
                  <c:v>529.707955689829</c:v>
                </c:pt>
                <c:pt idx="20">
                  <c:v>527.5891238670696</c:v>
                </c:pt>
                <c:pt idx="21">
                  <c:v>511.1681772406845</c:v>
                </c:pt>
                <c:pt idx="22">
                  <c:v>501.6334340382681</c:v>
                </c:pt>
                <c:pt idx="23">
                  <c:v>498.9848942598188</c:v>
                </c:pt>
                <c:pt idx="24">
                  <c:v>493.1581067472305</c:v>
                </c:pt>
                <c:pt idx="25">
                  <c:v>496.8660624370594</c:v>
                </c:pt>
                <c:pt idx="26">
                  <c:v>485.7421953675729</c:v>
                </c:pt>
                <c:pt idx="27">
                  <c:v>484.1530715005036</c:v>
                </c:pt>
                <c:pt idx="28">
                  <c:v>494.2175226586102</c:v>
                </c:pt>
                <c:pt idx="29">
                  <c:v>497.3957703927493</c:v>
                </c:pt>
                <c:pt idx="30">
                  <c:v>504.811681772407</c:v>
                </c:pt>
                <c:pt idx="31">
                  <c:v>526.0</c:v>
                </c:pt>
                <c:pt idx="32">
                  <c:v>551.9556898288014</c:v>
                </c:pt>
                <c:pt idx="33">
                  <c:v>551.9556898288014</c:v>
                </c:pt>
                <c:pt idx="34">
                  <c:v>548.2477341389728</c:v>
                </c:pt>
                <c:pt idx="35">
                  <c:v>550.896273917422</c:v>
                </c:pt>
                <c:pt idx="36">
                  <c:v>553.5448136958711</c:v>
                </c:pt>
                <c:pt idx="37">
                  <c:v>541.3615307150048</c:v>
                </c:pt>
                <c:pt idx="38">
                  <c:v>549.8368580060423</c:v>
                </c:pt>
                <c:pt idx="39">
                  <c:v>549.8368580060423</c:v>
                </c:pt>
                <c:pt idx="40">
                  <c:v>540.3021148036252</c:v>
                </c:pt>
                <c:pt idx="41">
                  <c:v>545.0694864048337</c:v>
                </c:pt>
                <c:pt idx="42">
                  <c:v>544.010070493454</c:v>
                </c:pt>
                <c:pt idx="43">
                  <c:v>553.0151057401815</c:v>
                </c:pt>
                <c:pt idx="44">
                  <c:v>554.6042296072508</c:v>
                </c:pt>
                <c:pt idx="45">
                  <c:v>558.3121852970794</c:v>
                </c:pt>
                <c:pt idx="46">
                  <c:v>550.3665659617319</c:v>
                </c:pt>
                <c:pt idx="47">
                  <c:v>533.4159113796578</c:v>
                </c:pt>
                <c:pt idx="48">
                  <c:v>516.4652567975827</c:v>
                </c:pt>
                <c:pt idx="49">
                  <c:v>518.5840886203427</c:v>
                </c:pt>
                <c:pt idx="50">
                  <c:v>527.0594159113796</c:v>
                </c:pt>
                <c:pt idx="51">
                  <c:v>558.8418932527693</c:v>
                </c:pt>
                <c:pt idx="52">
                  <c:v>559.3716012084591</c:v>
                </c:pt>
                <c:pt idx="53">
                  <c:v>557.7824773413898</c:v>
                </c:pt>
                <c:pt idx="54">
                  <c:v>550.9</c:v>
                </c:pt>
                <c:pt idx="55">
                  <c:v>557.8</c:v>
                </c:pt>
                <c:pt idx="56">
                  <c:v>558.8418932527687</c:v>
                </c:pt>
                <c:pt idx="57">
                  <c:v>555.66364551863</c:v>
                </c:pt>
                <c:pt idx="58">
                  <c:v>556.7230614300096</c:v>
                </c:pt>
                <c:pt idx="59">
                  <c:v>558.8</c:v>
                </c:pt>
                <c:pt idx="60">
                  <c:v>560.4</c:v>
                </c:pt>
                <c:pt idx="61">
                  <c:v>558.8109640831756</c:v>
                </c:pt>
                <c:pt idx="62">
                  <c:v>548.217391304348</c:v>
                </c:pt>
                <c:pt idx="63">
                  <c:v>538.6831758034027</c:v>
                </c:pt>
                <c:pt idx="64">
                  <c:v>543.9799621928165</c:v>
                </c:pt>
                <c:pt idx="65">
                  <c:v>531.267674858223</c:v>
                </c:pt>
                <c:pt idx="66">
                  <c:v>529.678638941399</c:v>
                </c:pt>
                <c:pt idx="67">
                  <c:v>532.327032136106</c:v>
                </c:pt>
                <c:pt idx="68">
                  <c:v>537.6238185255198</c:v>
                </c:pt>
                <c:pt idx="69">
                  <c:v>531.7973534971645</c:v>
                </c:pt>
                <c:pt idx="70">
                  <c:v>531.27</c:v>
                </c:pt>
                <c:pt idx="71">
                  <c:v>538.15</c:v>
                </c:pt>
                <c:pt idx="72">
                  <c:v>540.8</c:v>
                </c:pt>
                <c:pt idx="73">
                  <c:v>539.2128544423439</c:v>
                </c:pt>
                <c:pt idx="74">
                  <c:v>541.3</c:v>
                </c:pt>
                <c:pt idx="75">
                  <c:v>546.5964774951076</c:v>
                </c:pt>
                <c:pt idx="76">
                  <c:v>562.4859099804304</c:v>
                </c:pt>
                <c:pt idx="77">
                  <c:v>561.4266144814083</c:v>
                </c:pt>
                <c:pt idx="78">
                  <c:v>569.3713307240705</c:v>
                </c:pt>
                <c:pt idx="79">
                  <c:v>564.074853228963</c:v>
                </c:pt>
                <c:pt idx="80">
                  <c:v>569.3713307240705</c:v>
                </c:pt>
                <c:pt idx="81">
                  <c:v>561.9562622309193</c:v>
                </c:pt>
                <c:pt idx="82">
                  <c:v>570.9602739726027</c:v>
                </c:pt>
                <c:pt idx="83">
                  <c:v>564.074853228963</c:v>
                </c:pt>
                <c:pt idx="84">
                  <c:v>567.7823874755383</c:v>
                </c:pt>
                <c:pt idx="85" formatCode="0.00">
                  <c:v>559.205</c:v>
                </c:pt>
              </c:numCache>
            </c:numRef>
          </c:val>
          <c:smooth val="0"/>
          <c:extLst xmlns:c16r2="http://schemas.microsoft.com/office/drawing/2015/06/chart">
            <c:ext xmlns:c16="http://schemas.microsoft.com/office/drawing/2014/chart" uri="{C3380CC4-5D6E-409C-BE32-E72D297353CC}">
              <c16:uniqueId val="{00000003-DA16-4234-9773-93E536638EB2}"/>
            </c:ext>
          </c:extLst>
        </c:ser>
        <c:dLbls>
          <c:showLegendKey val="0"/>
          <c:showVal val="0"/>
          <c:showCatName val="0"/>
          <c:showSerName val="0"/>
          <c:showPercent val="0"/>
          <c:showBubbleSize val="0"/>
        </c:dLbls>
        <c:marker val="1"/>
        <c:smooth val="0"/>
        <c:axId val="-2097521064"/>
        <c:axId val="-2097514056"/>
      </c:lineChart>
      <c:dateAx>
        <c:axId val="-2097521064"/>
        <c:scaling>
          <c:orientation val="minMax"/>
          <c:max val="44377.0"/>
          <c:min val="36951.0"/>
        </c:scaling>
        <c:delete val="0"/>
        <c:axPos val="b"/>
        <c:numFmt formatCode="yyyy" sourceLinked="0"/>
        <c:majorTickMark val="out"/>
        <c:minorTickMark val="none"/>
        <c:tickLblPos val="low"/>
        <c:spPr>
          <a:ln/>
        </c:spPr>
        <c:txPr>
          <a:bodyPr rot="-1200000" vert="horz"/>
          <a:lstStyle/>
          <a:p>
            <a:pPr>
              <a:defRPr/>
            </a:pPr>
            <a:endParaRPr lang="en-US"/>
          </a:p>
        </c:txPr>
        <c:crossAx val="-2097514056"/>
        <c:crosses val="autoZero"/>
        <c:auto val="1"/>
        <c:lblOffset val="100"/>
        <c:baseTimeUnit val="days"/>
        <c:majorUnit val="2.0"/>
        <c:majorTimeUnit val="years"/>
      </c:dateAx>
      <c:valAx>
        <c:axId val="-2097514056"/>
        <c:scaling>
          <c:orientation val="minMax"/>
          <c:max val="2600.0"/>
          <c:min val="0.0"/>
        </c:scaling>
        <c:delete val="0"/>
        <c:axPos val="l"/>
        <c:majorGridlines>
          <c:spPr>
            <a:ln>
              <a:solidFill>
                <a:sysClr val="window" lastClr="FFFFFF">
                  <a:lumMod val="75000"/>
                </a:sysClr>
              </a:solidFill>
            </a:ln>
          </c:spPr>
        </c:majorGridlines>
        <c:title>
          <c:tx>
            <c:rich>
              <a:bodyPr rot="0" vert="horz"/>
              <a:lstStyle/>
              <a:p>
                <a:pPr algn="ctr">
                  <a:defRPr/>
                </a:pPr>
                <a:r>
                  <a:rPr lang="en-AU" b="1" dirty="0"/>
                  <a:t>¢/kg</a:t>
                </a:r>
              </a:p>
            </c:rich>
          </c:tx>
          <c:layout>
            <c:manualLayout>
              <c:xMode val="edge"/>
              <c:yMode val="edge"/>
              <c:x val="0.122654628523783"/>
              <c:y val="0.0659904192926748"/>
            </c:manualLayout>
          </c:layout>
          <c:overlay val="0"/>
        </c:title>
        <c:numFmt formatCode="0" sourceLinked="0"/>
        <c:majorTickMark val="none"/>
        <c:minorTickMark val="none"/>
        <c:tickLblPos val="nextTo"/>
        <c:spPr>
          <a:ln>
            <a:noFill/>
          </a:ln>
        </c:spPr>
        <c:txPr>
          <a:bodyPr rot="0" vert="horz"/>
          <a:lstStyle/>
          <a:p>
            <a:pPr>
              <a:defRPr/>
            </a:pPr>
            <a:endParaRPr lang="en-US"/>
          </a:p>
        </c:txPr>
        <c:crossAx val="-2097521064"/>
        <c:crosses val="autoZero"/>
        <c:crossBetween val="between"/>
        <c:majorUnit val="250.0"/>
      </c:valAx>
      <c:dateAx>
        <c:axId val="-2097508120"/>
        <c:scaling>
          <c:orientation val="minMax"/>
        </c:scaling>
        <c:delete val="1"/>
        <c:axPos val="b"/>
        <c:numFmt formatCode="mmm\-yy" sourceLinked="1"/>
        <c:majorTickMark val="out"/>
        <c:minorTickMark val="none"/>
        <c:tickLblPos val="nextTo"/>
        <c:crossAx val="-2097516296"/>
        <c:crosses val="autoZero"/>
        <c:auto val="1"/>
        <c:lblOffset val="100"/>
        <c:baseTimeUnit val="months"/>
      </c:dateAx>
      <c:valAx>
        <c:axId val="-2097516296"/>
        <c:scaling>
          <c:orientation val="minMax"/>
          <c:max val="0.6"/>
          <c:min val="0.0"/>
        </c:scaling>
        <c:delete val="0"/>
        <c:axPos val="r"/>
        <c:numFmt formatCode="0%" sourceLinked="1"/>
        <c:majorTickMark val="out"/>
        <c:minorTickMark val="none"/>
        <c:tickLblPos val="nextTo"/>
        <c:txPr>
          <a:bodyPr rot="0" vert="horz"/>
          <a:lstStyle/>
          <a:p>
            <a:pPr>
              <a:defRPr/>
            </a:pPr>
            <a:endParaRPr lang="en-US"/>
          </a:p>
        </c:txPr>
        <c:crossAx val="-2097508120"/>
        <c:crosses val="max"/>
        <c:crossBetween val="between"/>
        <c:majorUnit val="0.1"/>
      </c:valAx>
      <c:spPr>
        <a:ln>
          <a:solidFill>
            <a:sysClr val="windowText" lastClr="000000">
              <a:lumMod val="50000"/>
              <a:lumOff val="50000"/>
            </a:sysClr>
          </a:solidFill>
        </a:ln>
      </c:spPr>
    </c:plotArea>
    <c:legend>
      <c:legendPos val="b"/>
      <c:layout>
        <c:manualLayout>
          <c:xMode val="edge"/>
          <c:yMode val="edge"/>
          <c:x val="0.123577964122102"/>
          <c:y val="0.865299861705087"/>
          <c:w val="0.736952380952381"/>
          <c:h val="0.107312503490255"/>
        </c:manualLayout>
      </c:layout>
      <c:overlay val="0"/>
      <c:spPr>
        <a:solidFill>
          <a:sysClr val="window" lastClr="FFFFFF"/>
        </a:solidFill>
        <a:ln>
          <a:noFill/>
        </a:ln>
      </c:spPr>
    </c:legend>
    <c:plotVisOnly val="1"/>
    <c:dispBlanksAs val="gap"/>
    <c:showDLblsOverMax val="0"/>
  </c:chart>
  <c:spPr>
    <a:ln>
      <a:noFill/>
    </a:ln>
  </c:spPr>
  <c:txPr>
    <a:bodyPr/>
    <a:lstStyle/>
    <a:p>
      <a:pPr>
        <a:defRPr sz="16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505249343832"/>
          <c:y val="0.194738157730284"/>
          <c:w val="0.760075678040245"/>
          <c:h val="0.464475504353198"/>
        </c:manualLayout>
      </c:layout>
      <c:barChart>
        <c:barDir val="col"/>
        <c:grouping val="stacked"/>
        <c:varyColors val="0"/>
        <c:ser>
          <c:idx val="3"/>
          <c:order val="0"/>
          <c:tx>
            <c:v>Grainfed Marketings</c:v>
          </c:tx>
          <c:spPr>
            <a:solidFill>
              <a:srgbClr val="597E38"/>
            </a:solidFill>
            <a:ln w="25400">
              <a:solidFill>
                <a:srgbClr val="597E38"/>
              </a:solidFill>
            </a:ln>
          </c:spPr>
          <c:invertIfNegative val="0"/>
          <c:cat>
            <c:numRef>
              <c:f>Base_Data!$A$5:$A$200</c:f>
              <c:numCache>
                <c:formatCode>mmm\-yy</c:formatCode>
                <c:ptCount val="196"/>
                <c:pt idx="0">
                  <c:v>33359.0</c:v>
                </c:pt>
                <c:pt idx="1">
                  <c:v>33451.0</c:v>
                </c:pt>
                <c:pt idx="2">
                  <c:v>33543.0</c:v>
                </c:pt>
                <c:pt idx="3">
                  <c:v>33635.0</c:v>
                </c:pt>
                <c:pt idx="4">
                  <c:v>33725.0</c:v>
                </c:pt>
                <c:pt idx="5">
                  <c:v>33817.0</c:v>
                </c:pt>
                <c:pt idx="6">
                  <c:v>33909.0</c:v>
                </c:pt>
                <c:pt idx="7">
                  <c:v>34001.0</c:v>
                </c:pt>
                <c:pt idx="8">
                  <c:v>34090.0</c:v>
                </c:pt>
                <c:pt idx="9">
                  <c:v>34182.0</c:v>
                </c:pt>
                <c:pt idx="10">
                  <c:v>34274.0</c:v>
                </c:pt>
                <c:pt idx="11">
                  <c:v>34366.0</c:v>
                </c:pt>
                <c:pt idx="12">
                  <c:v>34455.0</c:v>
                </c:pt>
                <c:pt idx="13">
                  <c:v>34578.0</c:v>
                </c:pt>
                <c:pt idx="14">
                  <c:v>34669.0</c:v>
                </c:pt>
                <c:pt idx="15">
                  <c:v>34759.0</c:v>
                </c:pt>
                <c:pt idx="16">
                  <c:v>34851.0</c:v>
                </c:pt>
                <c:pt idx="17">
                  <c:v>34943.0</c:v>
                </c:pt>
                <c:pt idx="18">
                  <c:v>35034.0</c:v>
                </c:pt>
                <c:pt idx="19">
                  <c:v>35125.0</c:v>
                </c:pt>
                <c:pt idx="20">
                  <c:v>35217.0</c:v>
                </c:pt>
                <c:pt idx="21">
                  <c:v>35309.0</c:v>
                </c:pt>
                <c:pt idx="22">
                  <c:v>35400.0</c:v>
                </c:pt>
                <c:pt idx="23">
                  <c:v>35490.0</c:v>
                </c:pt>
                <c:pt idx="24">
                  <c:v>35582.0</c:v>
                </c:pt>
                <c:pt idx="25">
                  <c:v>35674.0</c:v>
                </c:pt>
                <c:pt idx="26">
                  <c:v>35765.0</c:v>
                </c:pt>
                <c:pt idx="27">
                  <c:v>35855.0</c:v>
                </c:pt>
                <c:pt idx="28">
                  <c:v>35947.0</c:v>
                </c:pt>
                <c:pt idx="29">
                  <c:v>36039.0</c:v>
                </c:pt>
                <c:pt idx="30">
                  <c:v>36130.0</c:v>
                </c:pt>
                <c:pt idx="31">
                  <c:v>36220.0</c:v>
                </c:pt>
                <c:pt idx="32">
                  <c:v>36312.0</c:v>
                </c:pt>
                <c:pt idx="33">
                  <c:v>36404.0</c:v>
                </c:pt>
                <c:pt idx="34">
                  <c:v>36495.0</c:v>
                </c:pt>
                <c:pt idx="35">
                  <c:v>36586.0</c:v>
                </c:pt>
                <c:pt idx="36">
                  <c:v>36678.0</c:v>
                </c:pt>
                <c:pt idx="37">
                  <c:v>36770.0</c:v>
                </c:pt>
                <c:pt idx="38">
                  <c:v>36861.0</c:v>
                </c:pt>
                <c:pt idx="39">
                  <c:v>36951.0</c:v>
                </c:pt>
                <c:pt idx="40">
                  <c:v>37043.0</c:v>
                </c:pt>
                <c:pt idx="41">
                  <c:v>37135.0</c:v>
                </c:pt>
                <c:pt idx="42">
                  <c:v>37226.0</c:v>
                </c:pt>
                <c:pt idx="43">
                  <c:v>37316.0</c:v>
                </c:pt>
                <c:pt idx="44">
                  <c:v>37408.0</c:v>
                </c:pt>
                <c:pt idx="45">
                  <c:v>37500.0</c:v>
                </c:pt>
                <c:pt idx="46">
                  <c:v>37591.0</c:v>
                </c:pt>
                <c:pt idx="47">
                  <c:v>37681.0</c:v>
                </c:pt>
                <c:pt idx="48">
                  <c:v>37773.0</c:v>
                </c:pt>
                <c:pt idx="49">
                  <c:v>37865.0</c:v>
                </c:pt>
                <c:pt idx="50">
                  <c:v>37956.0</c:v>
                </c:pt>
                <c:pt idx="51">
                  <c:v>38047.0</c:v>
                </c:pt>
                <c:pt idx="52">
                  <c:v>38139.0</c:v>
                </c:pt>
                <c:pt idx="53">
                  <c:v>38231.0</c:v>
                </c:pt>
                <c:pt idx="54">
                  <c:v>38322.0</c:v>
                </c:pt>
                <c:pt idx="55">
                  <c:v>38412.0</c:v>
                </c:pt>
                <c:pt idx="56">
                  <c:v>38504.0</c:v>
                </c:pt>
                <c:pt idx="57">
                  <c:v>38596.0</c:v>
                </c:pt>
                <c:pt idx="58">
                  <c:v>38687.0</c:v>
                </c:pt>
                <c:pt idx="59">
                  <c:v>38777.0</c:v>
                </c:pt>
                <c:pt idx="60">
                  <c:v>38869.0</c:v>
                </c:pt>
                <c:pt idx="61">
                  <c:v>38961.0</c:v>
                </c:pt>
                <c:pt idx="62">
                  <c:v>39052.0</c:v>
                </c:pt>
                <c:pt idx="63">
                  <c:v>39142.0</c:v>
                </c:pt>
                <c:pt idx="64">
                  <c:v>39234.0</c:v>
                </c:pt>
                <c:pt idx="65">
                  <c:v>39326.0</c:v>
                </c:pt>
                <c:pt idx="66">
                  <c:v>39417.0</c:v>
                </c:pt>
                <c:pt idx="67">
                  <c:v>39508.0</c:v>
                </c:pt>
                <c:pt idx="68">
                  <c:v>39600.0</c:v>
                </c:pt>
                <c:pt idx="69">
                  <c:v>39692.0</c:v>
                </c:pt>
                <c:pt idx="70">
                  <c:v>39783.0</c:v>
                </c:pt>
                <c:pt idx="71">
                  <c:v>39873.0</c:v>
                </c:pt>
                <c:pt idx="72">
                  <c:v>39965.0</c:v>
                </c:pt>
                <c:pt idx="73">
                  <c:v>40057.0</c:v>
                </c:pt>
                <c:pt idx="74">
                  <c:v>40148.0</c:v>
                </c:pt>
                <c:pt idx="75">
                  <c:v>40238.0</c:v>
                </c:pt>
                <c:pt idx="76">
                  <c:v>40330.0</c:v>
                </c:pt>
                <c:pt idx="77">
                  <c:v>40422.0</c:v>
                </c:pt>
                <c:pt idx="78">
                  <c:v>40513.0</c:v>
                </c:pt>
                <c:pt idx="79">
                  <c:v>40603.0</c:v>
                </c:pt>
                <c:pt idx="80">
                  <c:v>40695.0</c:v>
                </c:pt>
                <c:pt idx="81">
                  <c:v>40787.0</c:v>
                </c:pt>
                <c:pt idx="82">
                  <c:v>40878.0</c:v>
                </c:pt>
                <c:pt idx="83">
                  <c:v>40969.0</c:v>
                </c:pt>
                <c:pt idx="84">
                  <c:v>41061.0</c:v>
                </c:pt>
                <c:pt idx="85">
                  <c:v>41153.0</c:v>
                </c:pt>
                <c:pt idx="86">
                  <c:v>41244.0</c:v>
                </c:pt>
                <c:pt idx="87">
                  <c:v>41334.0</c:v>
                </c:pt>
                <c:pt idx="88">
                  <c:v>41426.0</c:v>
                </c:pt>
                <c:pt idx="89">
                  <c:v>41518.0</c:v>
                </c:pt>
                <c:pt idx="90">
                  <c:v>41609.0</c:v>
                </c:pt>
                <c:pt idx="91">
                  <c:v>41699.0</c:v>
                </c:pt>
                <c:pt idx="92">
                  <c:v>41791.0</c:v>
                </c:pt>
                <c:pt idx="93">
                  <c:v>41883.0</c:v>
                </c:pt>
                <c:pt idx="94">
                  <c:v>41974.0</c:v>
                </c:pt>
                <c:pt idx="95">
                  <c:v>42064.0</c:v>
                </c:pt>
                <c:pt idx="96">
                  <c:v>42156.0</c:v>
                </c:pt>
                <c:pt idx="97">
                  <c:v>42248.0</c:v>
                </c:pt>
                <c:pt idx="98">
                  <c:v>42339.0</c:v>
                </c:pt>
                <c:pt idx="99">
                  <c:v>42430.0</c:v>
                </c:pt>
                <c:pt idx="100">
                  <c:v>42522.0</c:v>
                </c:pt>
                <c:pt idx="101">
                  <c:v>42614.0</c:v>
                </c:pt>
                <c:pt idx="102">
                  <c:v>42705.0</c:v>
                </c:pt>
                <c:pt idx="103">
                  <c:v>42795.0</c:v>
                </c:pt>
                <c:pt idx="104">
                  <c:v>42887.0</c:v>
                </c:pt>
                <c:pt idx="105">
                  <c:v>42979.0</c:v>
                </c:pt>
                <c:pt idx="106">
                  <c:v>43070.0</c:v>
                </c:pt>
                <c:pt idx="107">
                  <c:v>43160.0</c:v>
                </c:pt>
                <c:pt idx="108">
                  <c:v>43252.0</c:v>
                </c:pt>
                <c:pt idx="109">
                  <c:v>43344.0</c:v>
                </c:pt>
                <c:pt idx="110">
                  <c:v>43435.0</c:v>
                </c:pt>
                <c:pt idx="111">
                  <c:v>43525.0</c:v>
                </c:pt>
                <c:pt idx="112">
                  <c:v>43617.0</c:v>
                </c:pt>
                <c:pt idx="113">
                  <c:v>43709.0</c:v>
                </c:pt>
                <c:pt idx="114">
                  <c:v>43800.0</c:v>
                </c:pt>
                <c:pt idx="115">
                  <c:v>43891.0</c:v>
                </c:pt>
                <c:pt idx="116">
                  <c:v>43983.0</c:v>
                </c:pt>
                <c:pt idx="117">
                  <c:v>44075.0</c:v>
                </c:pt>
                <c:pt idx="118">
                  <c:v>44166.0</c:v>
                </c:pt>
                <c:pt idx="119">
                  <c:v>44256.0</c:v>
                </c:pt>
                <c:pt idx="120">
                  <c:v>44348.0</c:v>
                </c:pt>
                <c:pt idx="121">
                  <c:v>44440.0</c:v>
                </c:pt>
                <c:pt idx="122">
                  <c:v>44531.0</c:v>
                </c:pt>
                <c:pt idx="123">
                  <c:v>44621.0</c:v>
                </c:pt>
              </c:numCache>
            </c:numRef>
          </c:cat>
          <c:val>
            <c:numRef>
              <c:f>Base_Data!$Z$5:$Z$200</c:f>
              <c:numCache>
                <c:formatCode>#,###</c:formatCode>
                <c:ptCount val="196"/>
                <c:pt idx="0">
                  <c:v>156200.0</c:v>
                </c:pt>
                <c:pt idx="1">
                  <c:v>192600.0</c:v>
                </c:pt>
                <c:pt idx="2">
                  <c:v>165446.0</c:v>
                </c:pt>
                <c:pt idx="3">
                  <c:v>169337.0</c:v>
                </c:pt>
                <c:pt idx="4">
                  <c:v>157217.0</c:v>
                </c:pt>
                <c:pt idx="5">
                  <c:v>172000.0</c:v>
                </c:pt>
                <c:pt idx="6">
                  <c:v>160000.0</c:v>
                </c:pt>
                <c:pt idx="7">
                  <c:v>160512.0</c:v>
                </c:pt>
                <c:pt idx="8">
                  <c:v>209468.0</c:v>
                </c:pt>
                <c:pt idx="9">
                  <c:v>223021.0</c:v>
                </c:pt>
                <c:pt idx="10">
                  <c:v>221327.0</c:v>
                </c:pt>
                <c:pt idx="11">
                  <c:v>240952.0</c:v>
                </c:pt>
                <c:pt idx="12">
                  <c:v>230478.0</c:v>
                </c:pt>
                <c:pt idx="13">
                  <c:v>245887.0</c:v>
                </c:pt>
                <c:pt idx="14">
                  <c:v>242741.0</c:v>
                </c:pt>
                <c:pt idx="15">
                  <c:v>239510.0</c:v>
                </c:pt>
                <c:pt idx="16">
                  <c:v>211091.0</c:v>
                </c:pt>
                <c:pt idx="17">
                  <c:v>271002.0</c:v>
                </c:pt>
                <c:pt idx="18">
                  <c:v>340320.0</c:v>
                </c:pt>
                <c:pt idx="19">
                  <c:v>339000.0</c:v>
                </c:pt>
                <c:pt idx="20">
                  <c:v>300094.0</c:v>
                </c:pt>
                <c:pt idx="21">
                  <c:v>274196.0</c:v>
                </c:pt>
                <c:pt idx="22">
                  <c:v>228939.0</c:v>
                </c:pt>
                <c:pt idx="34">
                  <c:v>419102.0</c:v>
                </c:pt>
                <c:pt idx="35">
                  <c:v>422867.0</c:v>
                </c:pt>
                <c:pt idx="36">
                  <c:v>488758.0</c:v>
                </c:pt>
                <c:pt idx="37">
                  <c:v>485337.0</c:v>
                </c:pt>
                <c:pt idx="38">
                  <c:v>508231.0</c:v>
                </c:pt>
                <c:pt idx="39">
                  <c:v>478481.0</c:v>
                </c:pt>
                <c:pt idx="40">
                  <c:v>473542.0</c:v>
                </c:pt>
                <c:pt idx="41">
                  <c:v>598886.0</c:v>
                </c:pt>
                <c:pt idx="42">
                  <c:v>497147.0</c:v>
                </c:pt>
                <c:pt idx="43">
                  <c:v>465148.0</c:v>
                </c:pt>
                <c:pt idx="44">
                  <c:v>483369.0</c:v>
                </c:pt>
                <c:pt idx="45">
                  <c:v>478861.0</c:v>
                </c:pt>
                <c:pt idx="46">
                  <c:v>521647.0</c:v>
                </c:pt>
                <c:pt idx="47">
                  <c:v>553568.0</c:v>
                </c:pt>
                <c:pt idx="48">
                  <c:v>541737.0</c:v>
                </c:pt>
                <c:pt idx="49">
                  <c:v>535632.0</c:v>
                </c:pt>
                <c:pt idx="50">
                  <c:v>467139.0</c:v>
                </c:pt>
                <c:pt idx="51">
                  <c:v>557812.0</c:v>
                </c:pt>
                <c:pt idx="52">
                  <c:v>502765.0</c:v>
                </c:pt>
                <c:pt idx="53">
                  <c:v>600607.0</c:v>
                </c:pt>
                <c:pt idx="54">
                  <c:v>581077.0</c:v>
                </c:pt>
                <c:pt idx="55">
                  <c:v>586443.0</c:v>
                </c:pt>
                <c:pt idx="56">
                  <c:v>694333.0</c:v>
                </c:pt>
                <c:pt idx="57">
                  <c:v>691347.0</c:v>
                </c:pt>
                <c:pt idx="58">
                  <c:v>637347.0</c:v>
                </c:pt>
                <c:pt idx="59">
                  <c:v>604047.0</c:v>
                </c:pt>
                <c:pt idx="60">
                  <c:v>655772.0</c:v>
                </c:pt>
                <c:pt idx="61">
                  <c:v>723097.0</c:v>
                </c:pt>
                <c:pt idx="62">
                  <c:v>643185.0</c:v>
                </c:pt>
                <c:pt idx="63">
                  <c:v>658641.0</c:v>
                </c:pt>
                <c:pt idx="64">
                  <c:v>643887.0</c:v>
                </c:pt>
                <c:pt idx="65">
                  <c:v>620170.0</c:v>
                </c:pt>
                <c:pt idx="66">
                  <c:v>481497.0</c:v>
                </c:pt>
                <c:pt idx="67">
                  <c:v>446148.0</c:v>
                </c:pt>
                <c:pt idx="68">
                  <c:v>518494.0</c:v>
                </c:pt>
                <c:pt idx="69">
                  <c:v>604911.0</c:v>
                </c:pt>
                <c:pt idx="70">
                  <c:v>564950.0</c:v>
                </c:pt>
                <c:pt idx="71">
                  <c:v>564315.0</c:v>
                </c:pt>
                <c:pt idx="72">
                  <c:v>561381.0</c:v>
                </c:pt>
                <c:pt idx="73">
                  <c:v>607100.0</c:v>
                </c:pt>
                <c:pt idx="74">
                  <c:v>599103.0</c:v>
                </c:pt>
                <c:pt idx="75">
                  <c:v>660909.0</c:v>
                </c:pt>
                <c:pt idx="76">
                  <c:v>558829.0</c:v>
                </c:pt>
                <c:pt idx="77">
                  <c:v>710167.0</c:v>
                </c:pt>
                <c:pt idx="78">
                  <c:v>603706.0</c:v>
                </c:pt>
                <c:pt idx="79">
                  <c:v>563241.0</c:v>
                </c:pt>
                <c:pt idx="80">
                  <c:v>660097.0</c:v>
                </c:pt>
                <c:pt idx="81">
                  <c:v>646968.0</c:v>
                </c:pt>
                <c:pt idx="82">
                  <c:v>574826.0</c:v>
                </c:pt>
                <c:pt idx="83">
                  <c:v>592199.0</c:v>
                </c:pt>
                <c:pt idx="84">
                  <c:v>644276.0</c:v>
                </c:pt>
                <c:pt idx="85">
                  <c:v>584364.0</c:v>
                </c:pt>
                <c:pt idx="86">
                  <c:v>684411.0</c:v>
                </c:pt>
                <c:pt idx="87">
                  <c:v>615362.0</c:v>
                </c:pt>
                <c:pt idx="88">
                  <c:v>674464.0</c:v>
                </c:pt>
                <c:pt idx="89">
                  <c:v>707831.0</c:v>
                </c:pt>
                <c:pt idx="90">
                  <c:v>616473.0</c:v>
                </c:pt>
                <c:pt idx="91">
                  <c:v>641905.0</c:v>
                </c:pt>
                <c:pt idx="92">
                  <c:v>673942.0</c:v>
                </c:pt>
                <c:pt idx="93">
                  <c:v>648557.0</c:v>
                </c:pt>
                <c:pt idx="94">
                  <c:v>731591.0</c:v>
                </c:pt>
                <c:pt idx="95">
                  <c:v>725211.0</c:v>
                </c:pt>
                <c:pt idx="96">
                  <c:v>690630.0</c:v>
                </c:pt>
                <c:pt idx="97">
                  <c:v>785580.0</c:v>
                </c:pt>
                <c:pt idx="98">
                  <c:v>699067.0</c:v>
                </c:pt>
                <c:pt idx="99">
                  <c:v>631726.0</c:v>
                </c:pt>
                <c:pt idx="100">
                  <c:v>712504.0</c:v>
                </c:pt>
                <c:pt idx="101">
                  <c:v>670105.0</c:v>
                </c:pt>
                <c:pt idx="102">
                  <c:v>618307.0</c:v>
                </c:pt>
                <c:pt idx="103">
                  <c:v>698199.0</c:v>
                </c:pt>
                <c:pt idx="104">
                  <c:v>756216.0</c:v>
                </c:pt>
                <c:pt idx="105">
                  <c:v>730781.0</c:v>
                </c:pt>
                <c:pt idx="106">
                  <c:v>708834.0</c:v>
                </c:pt>
                <c:pt idx="107">
                  <c:v>673976.0</c:v>
                </c:pt>
                <c:pt idx="108">
                  <c:v>716738.0</c:v>
                </c:pt>
                <c:pt idx="109">
                  <c:v>748579.0</c:v>
                </c:pt>
                <c:pt idx="110">
                  <c:v>818999.0</c:v>
                </c:pt>
                <c:pt idx="111">
                  <c:v>752752.0</c:v>
                </c:pt>
                <c:pt idx="112">
                  <c:v>790996.0</c:v>
                </c:pt>
                <c:pt idx="113">
                  <c:v>770973.0</c:v>
                </c:pt>
                <c:pt idx="114">
                  <c:v>713505.0</c:v>
                </c:pt>
                <c:pt idx="115">
                  <c:v>863403.0</c:v>
                </c:pt>
                <c:pt idx="116">
                  <c:v>696253.0</c:v>
                </c:pt>
                <c:pt idx="117">
                  <c:v>666822.0</c:v>
                </c:pt>
                <c:pt idx="118">
                  <c:v>649241.0</c:v>
                </c:pt>
                <c:pt idx="119">
                  <c:v>665536.0</c:v>
                </c:pt>
                <c:pt idx="120" formatCode="#,##0">
                  <c:v>675302.0</c:v>
                </c:pt>
                <c:pt idx="121" formatCode="#,##0">
                  <c:v>708371.0</c:v>
                </c:pt>
                <c:pt idx="122" formatCode="_-* #,##0_-;\-* #,##0_-;_-* &quot;-&quot;??_-;_-@_-">
                  <c:v>726069.0</c:v>
                </c:pt>
                <c:pt idx="123" formatCode="General">
                  <c:v>742323.0</c:v>
                </c:pt>
              </c:numCache>
            </c:numRef>
          </c:val>
          <c:extLst xmlns:c16r2="http://schemas.microsoft.com/office/drawing/2015/06/chart">
            <c:ext xmlns:c16="http://schemas.microsoft.com/office/drawing/2014/chart" uri="{C3380CC4-5D6E-409C-BE32-E72D297353CC}">
              <c16:uniqueId val="{00000000-36BE-44CD-B6B4-13EF8679938B}"/>
            </c:ext>
          </c:extLst>
        </c:ser>
        <c:ser>
          <c:idx val="0"/>
          <c:order val="1"/>
          <c:tx>
            <c:v>Grassfed Slaughter</c:v>
          </c:tx>
          <c:spPr>
            <a:solidFill>
              <a:srgbClr val="9CC069"/>
            </a:solidFill>
            <a:ln w="15875">
              <a:solidFill>
                <a:srgbClr val="9CC069"/>
              </a:solidFill>
            </a:ln>
          </c:spPr>
          <c:invertIfNegative val="0"/>
          <c:cat>
            <c:numRef>
              <c:f>Base_Data!$A$5:$A$200</c:f>
              <c:numCache>
                <c:formatCode>mmm\-yy</c:formatCode>
                <c:ptCount val="196"/>
                <c:pt idx="0">
                  <c:v>33359.0</c:v>
                </c:pt>
                <c:pt idx="1">
                  <c:v>33451.0</c:v>
                </c:pt>
                <c:pt idx="2">
                  <c:v>33543.0</c:v>
                </c:pt>
                <c:pt idx="3">
                  <c:v>33635.0</c:v>
                </c:pt>
                <c:pt idx="4">
                  <c:v>33725.0</c:v>
                </c:pt>
                <c:pt idx="5">
                  <c:v>33817.0</c:v>
                </c:pt>
                <c:pt idx="6">
                  <c:v>33909.0</c:v>
                </c:pt>
                <c:pt idx="7">
                  <c:v>34001.0</c:v>
                </c:pt>
                <c:pt idx="8">
                  <c:v>34090.0</c:v>
                </c:pt>
                <c:pt idx="9">
                  <c:v>34182.0</c:v>
                </c:pt>
                <c:pt idx="10">
                  <c:v>34274.0</c:v>
                </c:pt>
                <c:pt idx="11">
                  <c:v>34366.0</c:v>
                </c:pt>
                <c:pt idx="12">
                  <c:v>34455.0</c:v>
                </c:pt>
                <c:pt idx="13">
                  <c:v>34578.0</c:v>
                </c:pt>
                <c:pt idx="14">
                  <c:v>34669.0</c:v>
                </c:pt>
                <c:pt idx="15">
                  <c:v>34759.0</c:v>
                </c:pt>
                <c:pt idx="16">
                  <c:v>34851.0</c:v>
                </c:pt>
                <c:pt idx="17">
                  <c:v>34943.0</c:v>
                </c:pt>
                <c:pt idx="18">
                  <c:v>35034.0</c:v>
                </c:pt>
                <c:pt idx="19">
                  <c:v>35125.0</c:v>
                </c:pt>
                <c:pt idx="20">
                  <c:v>35217.0</c:v>
                </c:pt>
                <c:pt idx="21">
                  <c:v>35309.0</c:v>
                </c:pt>
                <c:pt idx="22">
                  <c:v>35400.0</c:v>
                </c:pt>
                <c:pt idx="23">
                  <c:v>35490.0</c:v>
                </c:pt>
                <c:pt idx="24">
                  <c:v>35582.0</c:v>
                </c:pt>
                <c:pt idx="25">
                  <c:v>35674.0</c:v>
                </c:pt>
                <c:pt idx="26">
                  <c:v>35765.0</c:v>
                </c:pt>
                <c:pt idx="27">
                  <c:v>35855.0</c:v>
                </c:pt>
                <c:pt idx="28">
                  <c:v>35947.0</c:v>
                </c:pt>
                <c:pt idx="29">
                  <c:v>36039.0</c:v>
                </c:pt>
                <c:pt idx="30">
                  <c:v>36130.0</c:v>
                </c:pt>
                <c:pt idx="31">
                  <c:v>36220.0</c:v>
                </c:pt>
                <c:pt idx="32">
                  <c:v>36312.0</c:v>
                </c:pt>
                <c:pt idx="33">
                  <c:v>36404.0</c:v>
                </c:pt>
                <c:pt idx="34">
                  <c:v>36495.0</c:v>
                </c:pt>
                <c:pt idx="35">
                  <c:v>36586.0</c:v>
                </c:pt>
                <c:pt idx="36">
                  <c:v>36678.0</c:v>
                </c:pt>
                <c:pt idx="37">
                  <c:v>36770.0</c:v>
                </c:pt>
                <c:pt idx="38">
                  <c:v>36861.0</c:v>
                </c:pt>
                <c:pt idx="39">
                  <c:v>36951.0</c:v>
                </c:pt>
                <c:pt idx="40">
                  <c:v>37043.0</c:v>
                </c:pt>
                <c:pt idx="41">
                  <c:v>37135.0</c:v>
                </c:pt>
                <c:pt idx="42">
                  <c:v>37226.0</c:v>
                </c:pt>
                <c:pt idx="43">
                  <c:v>37316.0</c:v>
                </c:pt>
                <c:pt idx="44">
                  <c:v>37408.0</c:v>
                </c:pt>
                <c:pt idx="45">
                  <c:v>37500.0</c:v>
                </c:pt>
                <c:pt idx="46">
                  <c:v>37591.0</c:v>
                </c:pt>
                <c:pt idx="47">
                  <c:v>37681.0</c:v>
                </c:pt>
                <c:pt idx="48">
                  <c:v>37773.0</c:v>
                </c:pt>
                <c:pt idx="49">
                  <c:v>37865.0</c:v>
                </c:pt>
                <c:pt idx="50">
                  <c:v>37956.0</c:v>
                </c:pt>
                <c:pt idx="51">
                  <c:v>38047.0</c:v>
                </c:pt>
                <c:pt idx="52">
                  <c:v>38139.0</c:v>
                </c:pt>
                <c:pt idx="53">
                  <c:v>38231.0</c:v>
                </c:pt>
                <c:pt idx="54">
                  <c:v>38322.0</c:v>
                </c:pt>
                <c:pt idx="55">
                  <c:v>38412.0</c:v>
                </c:pt>
                <c:pt idx="56">
                  <c:v>38504.0</c:v>
                </c:pt>
                <c:pt idx="57">
                  <c:v>38596.0</c:v>
                </c:pt>
                <c:pt idx="58">
                  <c:v>38687.0</c:v>
                </c:pt>
                <c:pt idx="59">
                  <c:v>38777.0</c:v>
                </c:pt>
                <c:pt idx="60">
                  <c:v>38869.0</c:v>
                </c:pt>
                <c:pt idx="61">
                  <c:v>38961.0</c:v>
                </c:pt>
                <c:pt idx="62">
                  <c:v>39052.0</c:v>
                </c:pt>
                <c:pt idx="63">
                  <c:v>39142.0</c:v>
                </c:pt>
                <c:pt idx="64">
                  <c:v>39234.0</c:v>
                </c:pt>
                <c:pt idx="65">
                  <c:v>39326.0</c:v>
                </c:pt>
                <c:pt idx="66">
                  <c:v>39417.0</c:v>
                </c:pt>
                <c:pt idx="67">
                  <c:v>39508.0</c:v>
                </c:pt>
                <c:pt idx="68">
                  <c:v>39600.0</c:v>
                </c:pt>
                <c:pt idx="69">
                  <c:v>39692.0</c:v>
                </c:pt>
                <c:pt idx="70">
                  <c:v>39783.0</c:v>
                </c:pt>
                <c:pt idx="71">
                  <c:v>39873.0</c:v>
                </c:pt>
                <c:pt idx="72">
                  <c:v>39965.0</c:v>
                </c:pt>
                <c:pt idx="73">
                  <c:v>40057.0</c:v>
                </c:pt>
                <c:pt idx="74">
                  <c:v>40148.0</c:v>
                </c:pt>
                <c:pt idx="75">
                  <c:v>40238.0</c:v>
                </c:pt>
                <c:pt idx="76">
                  <c:v>40330.0</c:v>
                </c:pt>
                <c:pt idx="77">
                  <c:v>40422.0</c:v>
                </c:pt>
                <c:pt idx="78">
                  <c:v>40513.0</c:v>
                </c:pt>
                <c:pt idx="79">
                  <c:v>40603.0</c:v>
                </c:pt>
                <c:pt idx="80">
                  <c:v>40695.0</c:v>
                </c:pt>
                <c:pt idx="81">
                  <c:v>40787.0</c:v>
                </c:pt>
                <c:pt idx="82">
                  <c:v>40878.0</c:v>
                </c:pt>
                <c:pt idx="83">
                  <c:v>40969.0</c:v>
                </c:pt>
                <c:pt idx="84">
                  <c:v>41061.0</c:v>
                </c:pt>
                <c:pt idx="85">
                  <c:v>41153.0</c:v>
                </c:pt>
                <c:pt idx="86">
                  <c:v>41244.0</c:v>
                </c:pt>
                <c:pt idx="87">
                  <c:v>41334.0</c:v>
                </c:pt>
                <c:pt idx="88">
                  <c:v>41426.0</c:v>
                </c:pt>
                <c:pt idx="89">
                  <c:v>41518.0</c:v>
                </c:pt>
                <c:pt idx="90">
                  <c:v>41609.0</c:v>
                </c:pt>
                <c:pt idx="91">
                  <c:v>41699.0</c:v>
                </c:pt>
                <c:pt idx="92">
                  <c:v>41791.0</c:v>
                </c:pt>
                <c:pt idx="93">
                  <c:v>41883.0</c:v>
                </c:pt>
                <c:pt idx="94">
                  <c:v>41974.0</c:v>
                </c:pt>
                <c:pt idx="95">
                  <c:v>42064.0</c:v>
                </c:pt>
                <c:pt idx="96">
                  <c:v>42156.0</c:v>
                </c:pt>
                <c:pt idx="97">
                  <c:v>42248.0</c:v>
                </c:pt>
                <c:pt idx="98">
                  <c:v>42339.0</c:v>
                </c:pt>
                <c:pt idx="99">
                  <c:v>42430.0</c:v>
                </c:pt>
                <c:pt idx="100">
                  <c:v>42522.0</c:v>
                </c:pt>
                <c:pt idx="101">
                  <c:v>42614.0</c:v>
                </c:pt>
                <c:pt idx="102">
                  <c:v>42705.0</c:v>
                </c:pt>
                <c:pt idx="103">
                  <c:v>42795.0</c:v>
                </c:pt>
                <c:pt idx="104">
                  <c:v>42887.0</c:v>
                </c:pt>
                <c:pt idx="105">
                  <c:v>42979.0</c:v>
                </c:pt>
                <c:pt idx="106">
                  <c:v>43070.0</c:v>
                </c:pt>
                <c:pt idx="107">
                  <c:v>43160.0</c:v>
                </c:pt>
                <c:pt idx="108">
                  <c:v>43252.0</c:v>
                </c:pt>
                <c:pt idx="109">
                  <c:v>43344.0</c:v>
                </c:pt>
                <c:pt idx="110">
                  <c:v>43435.0</c:v>
                </c:pt>
                <c:pt idx="111">
                  <c:v>43525.0</c:v>
                </c:pt>
                <c:pt idx="112">
                  <c:v>43617.0</c:v>
                </c:pt>
                <c:pt idx="113">
                  <c:v>43709.0</c:v>
                </c:pt>
                <c:pt idx="114">
                  <c:v>43800.0</c:v>
                </c:pt>
                <c:pt idx="115">
                  <c:v>43891.0</c:v>
                </c:pt>
                <c:pt idx="116">
                  <c:v>43983.0</c:v>
                </c:pt>
                <c:pt idx="117">
                  <c:v>44075.0</c:v>
                </c:pt>
                <c:pt idx="118">
                  <c:v>44166.0</c:v>
                </c:pt>
                <c:pt idx="119">
                  <c:v>44256.0</c:v>
                </c:pt>
                <c:pt idx="120">
                  <c:v>44348.0</c:v>
                </c:pt>
                <c:pt idx="121">
                  <c:v>44440.0</c:v>
                </c:pt>
                <c:pt idx="122">
                  <c:v>44531.0</c:v>
                </c:pt>
                <c:pt idx="123">
                  <c:v>44621.0</c:v>
                </c:pt>
              </c:numCache>
            </c:numRef>
          </c:cat>
          <c:val>
            <c:numRef>
              <c:f>Base_Data!$BR$5:$BR$200</c:f>
              <c:numCache>
                <c:formatCode>General</c:formatCode>
                <c:ptCount val="196"/>
                <c:pt idx="55" formatCode="#,###">
                  <c:v>1.228557E6</c:v>
                </c:pt>
                <c:pt idx="56" formatCode="#,###">
                  <c:v>1.451667E6</c:v>
                </c:pt>
                <c:pt idx="57" formatCode="#,###">
                  <c:v>1.183653E6</c:v>
                </c:pt>
                <c:pt idx="58" formatCode="#,###">
                  <c:v>1.169653E6</c:v>
                </c:pt>
                <c:pt idx="59" formatCode="#,###">
                  <c:v>1.278953E6</c:v>
                </c:pt>
                <c:pt idx="60" formatCode="#,###">
                  <c:v>1.359228E6</c:v>
                </c:pt>
                <c:pt idx="61" formatCode="#,###">
                  <c:v>1.272903E6</c:v>
                </c:pt>
                <c:pt idx="62" formatCode="#,###">
                  <c:v>1.447815E6</c:v>
                </c:pt>
                <c:pt idx="63" formatCode="#,###">
                  <c:v>1.374359E6</c:v>
                </c:pt>
                <c:pt idx="64" formatCode="#,###">
                  <c:v>1.398113E6</c:v>
                </c:pt>
                <c:pt idx="65" formatCode="#,###">
                  <c:v>1.33883E6</c:v>
                </c:pt>
                <c:pt idx="66" formatCode="#,###">
                  <c:v>1.484503E6</c:v>
                </c:pt>
                <c:pt idx="67" formatCode="#,###">
                  <c:v>1.331852E6</c:v>
                </c:pt>
                <c:pt idx="68" formatCode="#,###">
                  <c:v>1.611506E6</c:v>
                </c:pt>
                <c:pt idx="69" formatCode="#,###">
                  <c:v>1.377089E6</c:v>
                </c:pt>
                <c:pt idx="70" formatCode="#,###">
                  <c:v>1.39905E6</c:v>
                </c:pt>
                <c:pt idx="71" formatCode="#,###">
                  <c:v>1.314685E6</c:v>
                </c:pt>
                <c:pt idx="72" formatCode="#,###">
                  <c:v>1.402619E6</c:v>
                </c:pt>
                <c:pt idx="73" formatCode="#,###">
                  <c:v>1.3609E6</c:v>
                </c:pt>
                <c:pt idx="74" formatCode="#,###">
                  <c:v>1.172897E6</c:v>
                </c:pt>
                <c:pt idx="75" formatCode="#,###">
                  <c:v>1.071091E6</c:v>
                </c:pt>
                <c:pt idx="76" formatCode="#,###">
                  <c:v>1.430171E6</c:v>
                </c:pt>
                <c:pt idx="77" formatCode="#,###">
                  <c:v>1.201833E6</c:v>
                </c:pt>
                <c:pt idx="78" formatCode="#,###">
                  <c:v>1.235294E6</c:v>
                </c:pt>
                <c:pt idx="79" formatCode="#,###">
                  <c:v>1.164759E6</c:v>
                </c:pt>
                <c:pt idx="80" formatCode="#,###">
                  <c:v>1.229903E6</c:v>
                </c:pt>
                <c:pt idx="81" formatCode="#,###">
                  <c:v>1.178032E6</c:v>
                </c:pt>
                <c:pt idx="82" formatCode="#,###">
                  <c:v>1.243174E6</c:v>
                </c:pt>
                <c:pt idx="83" formatCode="#,###">
                  <c:v>1.153801E6</c:v>
                </c:pt>
                <c:pt idx="84" formatCode="#,###">
                  <c:v>1.167724E6</c:v>
                </c:pt>
                <c:pt idx="85" formatCode="#,###">
                  <c:v>1.302636E6</c:v>
                </c:pt>
                <c:pt idx="86" formatCode="#,###">
                  <c:v>1.221589E6</c:v>
                </c:pt>
                <c:pt idx="87" formatCode="#,###">
                  <c:v>1.251638E6</c:v>
                </c:pt>
                <c:pt idx="88" formatCode="#,###">
                  <c:v>1.475536E6</c:v>
                </c:pt>
                <c:pt idx="89" formatCode="#,###">
                  <c:v>1.502169E6</c:v>
                </c:pt>
                <c:pt idx="90" formatCode="#,###">
                  <c:v>1.500527E6</c:v>
                </c:pt>
                <c:pt idx="91" formatCode="#,###">
                  <c:v>1.531095E6</c:v>
                </c:pt>
                <c:pt idx="92" formatCode="#,###">
                  <c:v>1.590058E6</c:v>
                </c:pt>
                <c:pt idx="93" formatCode="#,###">
                  <c:v>1.816443E6</c:v>
                </c:pt>
                <c:pt idx="94" formatCode="#,###">
                  <c:v>1.592409E6</c:v>
                </c:pt>
                <c:pt idx="95" formatCode="#,###">
                  <c:v>1.540789E6</c:v>
                </c:pt>
                <c:pt idx="96" formatCode="#,###">
                  <c:v>1.67637E6</c:v>
                </c:pt>
                <c:pt idx="97" formatCode="#,###">
                  <c:v>1.53642E6</c:v>
                </c:pt>
                <c:pt idx="98" formatCode="#,###">
                  <c:v>1.355933E6</c:v>
                </c:pt>
                <c:pt idx="99" formatCode="#,###">
                  <c:v>1.192274E6</c:v>
                </c:pt>
                <c:pt idx="100" formatCode="#,###">
                  <c:v>1.275496E6</c:v>
                </c:pt>
                <c:pt idx="101" formatCode="#,###">
                  <c:v>1.058895E6</c:v>
                </c:pt>
                <c:pt idx="102" formatCode="#,###">
                  <c:v>1.139693E6</c:v>
                </c:pt>
                <c:pt idx="103" formatCode="#,###">
                  <c:v>975801.0</c:v>
                </c:pt>
                <c:pt idx="104" formatCode="#,###">
                  <c:v>1.021884E6</c:v>
                </c:pt>
                <c:pt idx="105" formatCode="#,###">
                  <c:v>1.192319E6</c:v>
                </c:pt>
                <c:pt idx="106" formatCode="#,###">
                  <c:v>1.030966E6</c:v>
                </c:pt>
                <c:pt idx="107" formatCode="#,###">
                  <c:v>1.095924E6</c:v>
                </c:pt>
                <c:pt idx="108" formatCode="#,###">
                  <c:v>1.34417E6</c:v>
                </c:pt>
                <c:pt idx="109" formatCode="#,###">
                  <c:v>1.366098E6</c:v>
                </c:pt>
                <c:pt idx="110" formatCode="#,###">
                  <c:v>1.102479E6</c:v>
                </c:pt>
                <c:pt idx="111" formatCode="#,###">
                  <c:v>1.257648E6</c:v>
                </c:pt>
                <c:pt idx="112" formatCode="#,###">
                  <c:v>1.321304E6</c:v>
                </c:pt>
                <c:pt idx="113" formatCode="#,###">
                  <c:v>1.458727E6</c:v>
                </c:pt>
                <c:pt idx="114" formatCode="#,###">
                  <c:v>1.414995E6</c:v>
                </c:pt>
                <c:pt idx="115" formatCode="#,###">
                  <c:v>1.071897E6</c:v>
                </c:pt>
                <c:pt idx="116" formatCode="#,###">
                  <c:v>1.189647E6</c:v>
                </c:pt>
                <c:pt idx="117" formatCode="#,###">
                  <c:v>1.094678E6</c:v>
                </c:pt>
                <c:pt idx="118" formatCode="#,###">
                  <c:v>913459.0</c:v>
                </c:pt>
                <c:pt idx="119" formatCode="#,###">
                  <c:v>748164.0</c:v>
                </c:pt>
                <c:pt idx="120" formatCode="#,###">
                  <c:v>862898.0</c:v>
                </c:pt>
                <c:pt idx="121" formatCode="#,###">
                  <c:v>890629.0</c:v>
                </c:pt>
                <c:pt idx="122" formatCode="#,###">
                  <c:v>721331.0</c:v>
                </c:pt>
                <c:pt idx="123" formatCode="#,###">
                  <c:v>592877.0</c:v>
                </c:pt>
              </c:numCache>
            </c:numRef>
          </c:val>
          <c:extLst xmlns:c16r2="http://schemas.microsoft.com/office/drawing/2015/06/chart">
            <c:ext xmlns:c16="http://schemas.microsoft.com/office/drawing/2014/chart" uri="{C3380CC4-5D6E-409C-BE32-E72D297353CC}">
              <c16:uniqueId val="{00000001-36BE-44CD-B6B4-13EF8679938B}"/>
            </c:ext>
          </c:extLst>
        </c:ser>
        <c:dLbls>
          <c:showLegendKey val="0"/>
          <c:showVal val="0"/>
          <c:showCatName val="0"/>
          <c:showSerName val="0"/>
          <c:showPercent val="0"/>
          <c:showBubbleSize val="0"/>
        </c:dLbls>
        <c:gapWidth val="0"/>
        <c:overlap val="100"/>
        <c:axId val="-2097620120"/>
        <c:axId val="-2097617528"/>
      </c:barChart>
      <c:lineChart>
        <c:grouping val="standard"/>
        <c:varyColors val="0"/>
        <c:ser>
          <c:idx val="1"/>
          <c:order val="2"/>
          <c:tx>
            <c:v>% Slaughter Grainfed (rhs)</c:v>
          </c:tx>
          <c:spPr>
            <a:ln>
              <a:solidFill>
                <a:srgbClr val="E45B32"/>
              </a:solidFill>
            </a:ln>
          </c:spPr>
          <c:marker>
            <c:symbol val="none"/>
          </c:marker>
          <c:cat>
            <c:numRef>
              <c:f>Base_Data!$A$5:$A$200</c:f>
              <c:numCache>
                <c:formatCode>mmm\-yy</c:formatCode>
                <c:ptCount val="196"/>
                <c:pt idx="0">
                  <c:v>33359.0</c:v>
                </c:pt>
                <c:pt idx="1">
                  <c:v>33451.0</c:v>
                </c:pt>
                <c:pt idx="2">
                  <c:v>33543.0</c:v>
                </c:pt>
                <c:pt idx="3">
                  <c:v>33635.0</c:v>
                </c:pt>
                <c:pt idx="4">
                  <c:v>33725.0</c:v>
                </c:pt>
                <c:pt idx="5">
                  <c:v>33817.0</c:v>
                </c:pt>
                <c:pt idx="6">
                  <c:v>33909.0</c:v>
                </c:pt>
                <c:pt idx="7">
                  <c:v>34001.0</c:v>
                </c:pt>
                <c:pt idx="8">
                  <c:v>34090.0</c:v>
                </c:pt>
                <c:pt idx="9">
                  <c:v>34182.0</c:v>
                </c:pt>
                <c:pt idx="10">
                  <c:v>34274.0</c:v>
                </c:pt>
                <c:pt idx="11">
                  <c:v>34366.0</c:v>
                </c:pt>
                <c:pt idx="12">
                  <c:v>34455.0</c:v>
                </c:pt>
                <c:pt idx="13">
                  <c:v>34578.0</c:v>
                </c:pt>
                <c:pt idx="14">
                  <c:v>34669.0</c:v>
                </c:pt>
                <c:pt idx="15">
                  <c:v>34759.0</c:v>
                </c:pt>
                <c:pt idx="16">
                  <c:v>34851.0</c:v>
                </c:pt>
                <c:pt idx="17">
                  <c:v>34943.0</c:v>
                </c:pt>
                <c:pt idx="18">
                  <c:v>35034.0</c:v>
                </c:pt>
                <c:pt idx="19">
                  <c:v>35125.0</c:v>
                </c:pt>
                <c:pt idx="20">
                  <c:v>35217.0</c:v>
                </c:pt>
                <c:pt idx="21">
                  <c:v>35309.0</c:v>
                </c:pt>
                <c:pt idx="22">
                  <c:v>35400.0</c:v>
                </c:pt>
                <c:pt idx="23">
                  <c:v>35490.0</c:v>
                </c:pt>
                <c:pt idx="24">
                  <c:v>35582.0</c:v>
                </c:pt>
                <c:pt idx="25">
                  <c:v>35674.0</c:v>
                </c:pt>
                <c:pt idx="26">
                  <c:v>35765.0</c:v>
                </c:pt>
                <c:pt idx="27">
                  <c:v>35855.0</c:v>
                </c:pt>
                <c:pt idx="28">
                  <c:v>35947.0</c:v>
                </c:pt>
                <c:pt idx="29">
                  <c:v>36039.0</c:v>
                </c:pt>
                <c:pt idx="30">
                  <c:v>36130.0</c:v>
                </c:pt>
                <c:pt idx="31">
                  <c:v>36220.0</c:v>
                </c:pt>
                <c:pt idx="32">
                  <c:v>36312.0</c:v>
                </c:pt>
                <c:pt idx="33">
                  <c:v>36404.0</c:v>
                </c:pt>
                <c:pt idx="34">
                  <c:v>36495.0</c:v>
                </c:pt>
                <c:pt idx="35">
                  <c:v>36586.0</c:v>
                </c:pt>
                <c:pt idx="36">
                  <c:v>36678.0</c:v>
                </c:pt>
                <c:pt idx="37">
                  <c:v>36770.0</c:v>
                </c:pt>
                <c:pt idx="38">
                  <c:v>36861.0</c:v>
                </c:pt>
                <c:pt idx="39">
                  <c:v>36951.0</c:v>
                </c:pt>
                <c:pt idx="40">
                  <c:v>37043.0</c:v>
                </c:pt>
                <c:pt idx="41">
                  <c:v>37135.0</c:v>
                </c:pt>
                <c:pt idx="42">
                  <c:v>37226.0</c:v>
                </c:pt>
                <c:pt idx="43">
                  <c:v>37316.0</c:v>
                </c:pt>
                <c:pt idx="44">
                  <c:v>37408.0</c:v>
                </c:pt>
                <c:pt idx="45">
                  <c:v>37500.0</c:v>
                </c:pt>
                <c:pt idx="46">
                  <c:v>37591.0</c:v>
                </c:pt>
                <c:pt idx="47">
                  <c:v>37681.0</c:v>
                </c:pt>
                <c:pt idx="48">
                  <c:v>37773.0</c:v>
                </c:pt>
                <c:pt idx="49">
                  <c:v>37865.0</c:v>
                </c:pt>
                <c:pt idx="50">
                  <c:v>37956.0</c:v>
                </c:pt>
                <c:pt idx="51">
                  <c:v>38047.0</c:v>
                </c:pt>
                <c:pt idx="52">
                  <c:v>38139.0</c:v>
                </c:pt>
                <c:pt idx="53">
                  <c:v>38231.0</c:v>
                </c:pt>
                <c:pt idx="54">
                  <c:v>38322.0</c:v>
                </c:pt>
                <c:pt idx="55">
                  <c:v>38412.0</c:v>
                </c:pt>
                <c:pt idx="56">
                  <c:v>38504.0</c:v>
                </c:pt>
                <c:pt idx="57">
                  <c:v>38596.0</c:v>
                </c:pt>
                <c:pt idx="58">
                  <c:v>38687.0</c:v>
                </c:pt>
                <c:pt idx="59">
                  <c:v>38777.0</c:v>
                </c:pt>
                <c:pt idx="60">
                  <c:v>38869.0</c:v>
                </c:pt>
                <c:pt idx="61">
                  <c:v>38961.0</c:v>
                </c:pt>
                <c:pt idx="62">
                  <c:v>39052.0</c:v>
                </c:pt>
                <c:pt idx="63">
                  <c:v>39142.0</c:v>
                </c:pt>
                <c:pt idx="64">
                  <c:v>39234.0</c:v>
                </c:pt>
                <c:pt idx="65">
                  <c:v>39326.0</c:v>
                </c:pt>
                <c:pt idx="66">
                  <c:v>39417.0</c:v>
                </c:pt>
                <c:pt idx="67">
                  <c:v>39508.0</c:v>
                </c:pt>
                <c:pt idx="68">
                  <c:v>39600.0</c:v>
                </c:pt>
                <c:pt idx="69">
                  <c:v>39692.0</c:v>
                </c:pt>
                <c:pt idx="70">
                  <c:v>39783.0</c:v>
                </c:pt>
                <c:pt idx="71">
                  <c:v>39873.0</c:v>
                </c:pt>
                <c:pt idx="72">
                  <c:v>39965.0</c:v>
                </c:pt>
                <c:pt idx="73">
                  <c:v>40057.0</c:v>
                </c:pt>
                <c:pt idx="74">
                  <c:v>40148.0</c:v>
                </c:pt>
                <c:pt idx="75">
                  <c:v>40238.0</c:v>
                </c:pt>
                <c:pt idx="76">
                  <c:v>40330.0</c:v>
                </c:pt>
                <c:pt idx="77">
                  <c:v>40422.0</c:v>
                </c:pt>
                <c:pt idx="78">
                  <c:v>40513.0</c:v>
                </c:pt>
                <c:pt idx="79">
                  <c:v>40603.0</c:v>
                </c:pt>
                <c:pt idx="80">
                  <c:v>40695.0</c:v>
                </c:pt>
                <c:pt idx="81">
                  <c:v>40787.0</c:v>
                </c:pt>
                <c:pt idx="82">
                  <c:v>40878.0</c:v>
                </c:pt>
                <c:pt idx="83">
                  <c:v>40969.0</c:v>
                </c:pt>
                <c:pt idx="84">
                  <c:v>41061.0</c:v>
                </c:pt>
                <c:pt idx="85">
                  <c:v>41153.0</c:v>
                </c:pt>
                <c:pt idx="86">
                  <c:v>41244.0</c:v>
                </c:pt>
                <c:pt idx="87">
                  <c:v>41334.0</c:v>
                </c:pt>
                <c:pt idx="88">
                  <c:v>41426.0</c:v>
                </c:pt>
                <c:pt idx="89">
                  <c:v>41518.0</c:v>
                </c:pt>
                <c:pt idx="90">
                  <c:v>41609.0</c:v>
                </c:pt>
                <c:pt idx="91">
                  <c:v>41699.0</c:v>
                </c:pt>
                <c:pt idx="92">
                  <c:v>41791.0</c:v>
                </c:pt>
                <c:pt idx="93">
                  <c:v>41883.0</c:v>
                </c:pt>
                <c:pt idx="94">
                  <c:v>41974.0</c:v>
                </c:pt>
                <c:pt idx="95">
                  <c:v>42064.0</c:v>
                </c:pt>
                <c:pt idx="96">
                  <c:v>42156.0</c:v>
                </c:pt>
                <c:pt idx="97">
                  <c:v>42248.0</c:v>
                </c:pt>
                <c:pt idx="98">
                  <c:v>42339.0</c:v>
                </c:pt>
                <c:pt idx="99">
                  <c:v>42430.0</c:v>
                </c:pt>
                <c:pt idx="100">
                  <c:v>42522.0</c:v>
                </c:pt>
                <c:pt idx="101">
                  <c:v>42614.0</c:v>
                </c:pt>
                <c:pt idx="102">
                  <c:v>42705.0</c:v>
                </c:pt>
                <c:pt idx="103">
                  <c:v>42795.0</c:v>
                </c:pt>
                <c:pt idx="104">
                  <c:v>42887.0</c:v>
                </c:pt>
                <c:pt idx="105">
                  <c:v>42979.0</c:v>
                </c:pt>
                <c:pt idx="106">
                  <c:v>43070.0</c:v>
                </c:pt>
                <c:pt idx="107">
                  <c:v>43160.0</c:v>
                </c:pt>
                <c:pt idx="108">
                  <c:v>43252.0</c:v>
                </c:pt>
                <c:pt idx="109">
                  <c:v>43344.0</c:v>
                </c:pt>
                <c:pt idx="110">
                  <c:v>43435.0</c:v>
                </c:pt>
                <c:pt idx="111">
                  <c:v>43525.0</c:v>
                </c:pt>
                <c:pt idx="112">
                  <c:v>43617.0</c:v>
                </c:pt>
                <c:pt idx="113">
                  <c:v>43709.0</c:v>
                </c:pt>
                <c:pt idx="114">
                  <c:v>43800.0</c:v>
                </c:pt>
                <c:pt idx="115">
                  <c:v>43891.0</c:v>
                </c:pt>
                <c:pt idx="116">
                  <c:v>43983.0</c:v>
                </c:pt>
                <c:pt idx="117">
                  <c:v>44075.0</c:v>
                </c:pt>
                <c:pt idx="118">
                  <c:v>44166.0</c:v>
                </c:pt>
                <c:pt idx="119">
                  <c:v>44256.0</c:v>
                </c:pt>
                <c:pt idx="120">
                  <c:v>44348.0</c:v>
                </c:pt>
                <c:pt idx="121">
                  <c:v>44440.0</c:v>
                </c:pt>
                <c:pt idx="122">
                  <c:v>44531.0</c:v>
                </c:pt>
                <c:pt idx="123">
                  <c:v>44621.0</c:v>
                </c:pt>
              </c:numCache>
            </c:numRef>
          </c:cat>
          <c:val>
            <c:numRef>
              <c:f>Base_Data!$BS$5:$BS$200</c:f>
              <c:numCache>
                <c:formatCode>General</c:formatCode>
                <c:ptCount val="196"/>
                <c:pt idx="55" formatCode="0%">
                  <c:v>0.323109090909091</c:v>
                </c:pt>
                <c:pt idx="56" formatCode="0%">
                  <c:v>0.32354753028891</c:v>
                </c:pt>
                <c:pt idx="57" formatCode="0%">
                  <c:v>0.3687184</c:v>
                </c:pt>
                <c:pt idx="58" formatCode="0%">
                  <c:v>0.352710016602103</c:v>
                </c:pt>
                <c:pt idx="59" formatCode="0%">
                  <c:v>0.320789697291556</c:v>
                </c:pt>
                <c:pt idx="60" formatCode="0%">
                  <c:v>0.325445161290323</c:v>
                </c:pt>
                <c:pt idx="61" formatCode="0%">
                  <c:v>0.362273046092184</c:v>
                </c:pt>
                <c:pt idx="62" formatCode="0%">
                  <c:v>0.307596843615495</c:v>
                </c:pt>
                <c:pt idx="63" formatCode="0%">
                  <c:v>0.323974913920315</c:v>
                </c:pt>
                <c:pt idx="64" formatCode="0%">
                  <c:v>0.315321743388835</c:v>
                </c:pt>
                <c:pt idx="65" formatCode="0%">
                  <c:v>0.316574783052578</c:v>
                </c:pt>
                <c:pt idx="66" formatCode="0%">
                  <c:v>0.244912004069176</c:v>
                </c:pt>
                <c:pt idx="67" formatCode="0%">
                  <c:v>0.250926884139483</c:v>
                </c:pt>
                <c:pt idx="68" formatCode="0%">
                  <c:v>0.24342441314554</c:v>
                </c:pt>
                <c:pt idx="69" formatCode="0%">
                  <c:v>0.305202320887992</c:v>
                </c:pt>
                <c:pt idx="70" formatCode="0%">
                  <c:v>0.287652749490835</c:v>
                </c:pt>
                <c:pt idx="71" formatCode="0%">
                  <c:v>0.300327301756253</c:v>
                </c:pt>
                <c:pt idx="72" formatCode="0%">
                  <c:v>0.285835539714868</c:v>
                </c:pt>
                <c:pt idx="73" formatCode="0%">
                  <c:v>0.308485772357724</c:v>
                </c:pt>
                <c:pt idx="74" formatCode="0%">
                  <c:v>0.338094243792325</c:v>
                </c:pt>
                <c:pt idx="75" formatCode="0%">
                  <c:v>0.381587182448037</c:v>
                </c:pt>
                <c:pt idx="76" formatCode="0%">
                  <c:v>0.280959778783308</c:v>
                </c:pt>
                <c:pt idx="77" formatCode="0%">
                  <c:v>0.371426255230126</c:v>
                </c:pt>
                <c:pt idx="78" formatCode="0%">
                  <c:v>0.328279499728113</c:v>
                </c:pt>
                <c:pt idx="79" formatCode="0%">
                  <c:v>0.325949652777778</c:v>
                </c:pt>
                <c:pt idx="80" formatCode="0%">
                  <c:v>0.349257671957672</c:v>
                </c:pt>
                <c:pt idx="81" formatCode="0%">
                  <c:v>0.35450301369863</c:v>
                </c:pt>
                <c:pt idx="82" formatCode="0%">
                  <c:v>0.316185918591859</c:v>
                </c:pt>
                <c:pt idx="83" formatCode="0%">
                  <c:v>0.339174684994273</c:v>
                </c:pt>
                <c:pt idx="84" formatCode="0%">
                  <c:v>0.355560706401766</c:v>
                </c:pt>
                <c:pt idx="85" formatCode="0%">
                  <c:v>0.309678855325914</c:v>
                </c:pt>
                <c:pt idx="86" formatCode="0%">
                  <c:v>0.359082371458552</c:v>
                </c:pt>
                <c:pt idx="87" formatCode="0%">
                  <c:v>0.329599357257633</c:v>
                </c:pt>
                <c:pt idx="88" formatCode="0%">
                  <c:v>0.313704186046512</c:v>
                </c:pt>
                <c:pt idx="89" formatCode="0%">
                  <c:v>0.320285520361991</c:v>
                </c:pt>
                <c:pt idx="90" formatCode="0%">
                  <c:v>0.291201228153047</c:v>
                </c:pt>
                <c:pt idx="91" formatCode="0%">
                  <c:v>0.295400368154625</c:v>
                </c:pt>
                <c:pt idx="92" formatCode="0%">
                  <c:v>0.297677561837456</c:v>
                </c:pt>
                <c:pt idx="93" formatCode="0%">
                  <c:v>0.263106288032454</c:v>
                </c:pt>
                <c:pt idx="94" formatCode="0%">
                  <c:v>0.314798192771084</c:v>
                </c:pt>
                <c:pt idx="95" formatCode="0%">
                  <c:v>0.320040158870256</c:v>
                </c:pt>
                <c:pt idx="96" formatCode="0%">
                  <c:v>0.291774397972117</c:v>
                </c:pt>
                <c:pt idx="97" formatCode="0%">
                  <c:v>0.338320413436693</c:v>
                </c:pt>
                <c:pt idx="98" formatCode="0%">
                  <c:v>0.340178588807786</c:v>
                </c:pt>
                <c:pt idx="99" formatCode="0%">
                  <c:v>0.34634100877193</c:v>
                </c:pt>
                <c:pt idx="100" formatCode="0%">
                  <c:v>0.358402414486921</c:v>
                </c:pt>
                <c:pt idx="101" formatCode="0%">
                  <c:v>0.387567958357432</c:v>
                </c:pt>
                <c:pt idx="102" formatCode="0%">
                  <c:v>0.351710466439135</c:v>
                </c:pt>
                <c:pt idx="103" formatCode="0%">
                  <c:v>0.417084229390681</c:v>
                </c:pt>
                <c:pt idx="104" formatCode="0%">
                  <c:v>0.425294415387211</c:v>
                </c:pt>
                <c:pt idx="105" formatCode="0%">
                  <c:v>0.38000155998128</c:v>
                </c:pt>
                <c:pt idx="106" formatCode="0%">
                  <c:v>0.407422692263479</c:v>
                </c:pt>
                <c:pt idx="107" formatCode="0%">
                  <c:v>0.380798915192949</c:v>
                </c:pt>
                <c:pt idx="108" formatCode="0%">
                  <c:v>0.347777775621231</c:v>
                </c:pt>
                <c:pt idx="109" formatCode="0%">
                  <c:v>0.353992122674054</c:v>
                </c:pt>
                <c:pt idx="110" formatCode="0%">
                  <c:v>0.426233867887116</c:v>
                </c:pt>
                <c:pt idx="111" formatCode="0%">
                  <c:v>0.374428969359332</c:v>
                </c:pt>
                <c:pt idx="112" formatCode="0%">
                  <c:v>0.374471429247739</c:v>
                </c:pt>
                <c:pt idx="113" formatCode="0%">
                  <c:v>0.345774319415168</c:v>
                </c:pt>
                <c:pt idx="114" formatCode="0%">
                  <c:v>0.335214940098661</c:v>
                </c:pt>
                <c:pt idx="115" formatCode="0%">
                  <c:v>0.446133932723609</c:v>
                </c:pt>
                <c:pt idx="116" formatCode="0%">
                  <c:v>0.369188716262792</c:v>
                </c:pt>
                <c:pt idx="117" formatCode="0%">
                  <c:v>0.378553505535055</c:v>
                </c:pt>
                <c:pt idx="118" formatCode="0%">
                  <c:v>0.415461060984194</c:v>
                </c:pt>
                <c:pt idx="119" formatCode="0%">
                  <c:v>0.470775977930254</c:v>
                </c:pt>
                <c:pt idx="120" formatCode="0%">
                  <c:v>0.439020933558705</c:v>
                </c:pt>
                <c:pt idx="121" formatCode="0%">
                  <c:v>0.44300875547217</c:v>
                </c:pt>
                <c:pt idx="122" formatCode="0.0%">
                  <c:v>0.501636727925936</c:v>
                </c:pt>
                <c:pt idx="123" formatCode="0%">
                  <c:v>0.555963900539245</c:v>
                </c:pt>
              </c:numCache>
            </c:numRef>
          </c:val>
          <c:smooth val="0"/>
          <c:extLst xmlns:c16r2="http://schemas.microsoft.com/office/drawing/2015/06/chart">
            <c:ext xmlns:c16="http://schemas.microsoft.com/office/drawing/2014/chart" uri="{C3380CC4-5D6E-409C-BE32-E72D297353CC}">
              <c16:uniqueId val="{00000002-36BE-44CD-B6B4-13EF8679938B}"/>
            </c:ext>
          </c:extLst>
        </c:ser>
        <c:dLbls>
          <c:showLegendKey val="0"/>
          <c:showVal val="0"/>
          <c:showCatName val="0"/>
          <c:showSerName val="0"/>
          <c:showPercent val="0"/>
          <c:showBubbleSize val="0"/>
        </c:dLbls>
        <c:marker val="1"/>
        <c:smooth val="0"/>
        <c:axId val="-2097633736"/>
        <c:axId val="-2097630856"/>
      </c:lineChart>
      <c:dateAx>
        <c:axId val="-2097620120"/>
        <c:scaling>
          <c:orientation val="minMax"/>
          <c:min val="38596.0"/>
        </c:scaling>
        <c:delete val="0"/>
        <c:axPos val="b"/>
        <c:numFmt formatCode="mmm\-yy" sourceLinked="0"/>
        <c:majorTickMark val="out"/>
        <c:minorTickMark val="none"/>
        <c:tickLblPos val="nextTo"/>
        <c:spPr>
          <a:ln w="3175">
            <a:solidFill>
              <a:srgbClr val="000000"/>
            </a:solidFill>
            <a:prstDash val="solid"/>
          </a:ln>
        </c:spPr>
        <c:txPr>
          <a:bodyPr rot="-3540000" vert="horz"/>
          <a:lstStyle/>
          <a:p>
            <a:pPr>
              <a:defRPr sz="1200" b="0" i="0" u="none" strike="noStrike" baseline="0">
                <a:solidFill>
                  <a:srgbClr val="000000"/>
                </a:solidFill>
                <a:latin typeface="Arial"/>
                <a:ea typeface="Arial"/>
                <a:cs typeface="Arial"/>
              </a:defRPr>
            </a:pPr>
            <a:endParaRPr lang="en-US"/>
          </a:p>
        </c:txPr>
        <c:crossAx val="-2097617528"/>
        <c:crosses val="autoZero"/>
        <c:auto val="1"/>
        <c:lblOffset val="100"/>
        <c:baseTimeUnit val="months"/>
        <c:majorUnit val="1.0"/>
        <c:majorTimeUnit val="years"/>
      </c:dateAx>
      <c:valAx>
        <c:axId val="-2097617528"/>
        <c:scaling>
          <c:orientation val="minMax"/>
        </c:scaling>
        <c:delete val="0"/>
        <c:axPos val="l"/>
        <c:majorGridlines>
          <c:spPr>
            <a:ln w="3175">
              <a:solidFill>
                <a:schemeClr val="bg1">
                  <a:lumMod val="75000"/>
                </a:schemeClr>
              </a:solidFill>
              <a:prstDash val="solid"/>
            </a:ln>
          </c:spPr>
        </c:majorGridlines>
        <c:title>
          <c:tx>
            <c:rich>
              <a:bodyPr rot="0" vert="horz"/>
              <a:lstStyle/>
              <a:p>
                <a:pPr algn="ctr">
                  <a:defRPr sz="1050" b="1" i="0" u="none" strike="noStrike" baseline="0">
                    <a:solidFill>
                      <a:srgbClr val="000000"/>
                    </a:solidFill>
                    <a:latin typeface="Arial"/>
                    <a:ea typeface="Arial"/>
                    <a:cs typeface="Arial"/>
                  </a:defRPr>
                </a:pPr>
                <a:r>
                  <a:rPr lang="en-AU"/>
                  <a:t>Head ('000s)</a:t>
                </a:r>
              </a:p>
            </c:rich>
          </c:tx>
          <c:layout>
            <c:manualLayout>
              <c:xMode val="edge"/>
              <c:yMode val="edge"/>
              <c:x val="0.124861310575172"/>
              <c:y val="0.140077228566325"/>
            </c:manualLayout>
          </c:layout>
          <c:overlay val="0"/>
        </c:title>
        <c:numFmt formatCode="#,###"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2097620120"/>
        <c:crosses val="autoZero"/>
        <c:crossBetween val="between"/>
        <c:dispUnits>
          <c:builtInUnit val="thousands"/>
        </c:dispUnits>
      </c:valAx>
      <c:dateAx>
        <c:axId val="-2097633736"/>
        <c:scaling>
          <c:orientation val="minMax"/>
        </c:scaling>
        <c:delete val="1"/>
        <c:axPos val="b"/>
        <c:numFmt formatCode="mmm\-yy" sourceLinked="1"/>
        <c:majorTickMark val="out"/>
        <c:minorTickMark val="none"/>
        <c:tickLblPos val="nextTo"/>
        <c:crossAx val="-2097630856"/>
        <c:crosses val="autoZero"/>
        <c:auto val="1"/>
        <c:lblOffset val="100"/>
        <c:baseTimeUnit val="months"/>
      </c:dateAx>
      <c:valAx>
        <c:axId val="-2097630856"/>
        <c:scaling>
          <c:orientation val="minMax"/>
        </c:scaling>
        <c:delete val="0"/>
        <c:axPos val="r"/>
        <c:numFmt formatCode="0%" sourceLinked="0"/>
        <c:majorTickMark val="out"/>
        <c:minorTickMark val="none"/>
        <c:tickLblPos val="nextTo"/>
        <c:txPr>
          <a:bodyPr rot="0" vert="horz"/>
          <a:lstStyle/>
          <a:p>
            <a:pPr>
              <a:defRPr sz="1200" b="0" i="0" u="none" strike="noStrike" baseline="0">
                <a:solidFill>
                  <a:srgbClr val="000000"/>
                </a:solidFill>
                <a:latin typeface="Arial"/>
                <a:ea typeface="Arial"/>
                <a:cs typeface="Arial"/>
              </a:defRPr>
            </a:pPr>
            <a:endParaRPr lang="en-US"/>
          </a:p>
        </c:txPr>
        <c:crossAx val="-2097633736"/>
        <c:crosses val="max"/>
        <c:crossBetween val="between"/>
      </c:valAx>
      <c:spPr>
        <a:noFill/>
        <a:ln w="9525">
          <a:solidFill>
            <a:schemeClr val="tx1"/>
          </a:solidFill>
          <a:prstDash val="solid"/>
        </a:ln>
      </c:spPr>
    </c:plotArea>
    <c:legend>
      <c:legendPos val="r"/>
      <c:layout>
        <c:manualLayout>
          <c:xMode val="edge"/>
          <c:yMode val="edge"/>
          <c:x val="0.0713895354275684"/>
          <c:y val="0.840647235849446"/>
          <c:w val="0.89946240996605"/>
          <c:h val="0.143276305121546"/>
        </c:manualLayout>
      </c:layout>
      <c:overlay val="0"/>
      <c:spPr>
        <a:noFill/>
        <a:ln w="6350">
          <a:noFill/>
        </a:ln>
      </c:spPr>
      <c:txPr>
        <a:bodyPr/>
        <a:lstStyle/>
        <a:p>
          <a:pPr>
            <a:defRPr sz="1000" b="0" i="0" u="none" strike="noStrike" baseline="0">
              <a:solidFill>
                <a:srgbClr val="000000"/>
              </a:solidFill>
              <a:latin typeface="Arial"/>
              <a:ea typeface="Arial"/>
              <a:cs typeface="Arial"/>
            </a:defRPr>
          </a:pPr>
          <a:endParaRPr lang="en-US"/>
        </a:p>
      </c:txPr>
    </c:legend>
    <c:plotVisOnly val="1"/>
    <c:dispBlanksAs val="gap"/>
    <c:showDLblsOverMax val="0"/>
  </c:chart>
  <c:spPr>
    <a:solidFill>
      <a:schemeClr val="bg1"/>
    </a:solidFill>
    <a:ln>
      <a:noFill/>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3578487212584"/>
          <c:y val="0.145364109853074"/>
          <c:w val="0.831829442372335"/>
          <c:h val="0.658077281282768"/>
        </c:manualLayout>
      </c:layout>
      <c:barChart>
        <c:barDir val="col"/>
        <c:grouping val="clustered"/>
        <c:varyColors val="0"/>
        <c:ser>
          <c:idx val="3"/>
          <c:order val="0"/>
          <c:tx>
            <c:strRef>
              <c:f>'Cattle Herd US'!$D$1</c:f>
              <c:strCache>
                <c:ptCount val="1"/>
                <c:pt idx="0">
                  <c:v>Total</c:v>
                </c:pt>
              </c:strCache>
            </c:strRef>
          </c:tx>
          <c:spPr>
            <a:solidFill>
              <a:schemeClr val="accent6">
                <a:lumMod val="75000"/>
              </a:schemeClr>
            </a:solidFill>
          </c:spPr>
          <c:invertIfNegative val="0"/>
          <c:cat>
            <c:numRef>
              <c:f>'Cattle Herd US'!$A$2:$A$114</c:f>
              <c:numCache>
                <c:formatCode>yyyy</c:formatCode>
                <c:ptCount val="113"/>
                <c:pt idx="0">
                  <c:v>7306.0</c:v>
                </c:pt>
                <c:pt idx="1">
                  <c:v>7672.0</c:v>
                </c:pt>
                <c:pt idx="2">
                  <c:v>8037.0</c:v>
                </c:pt>
                <c:pt idx="3">
                  <c:v>8402.0</c:v>
                </c:pt>
                <c:pt idx="4">
                  <c:v>8767.0</c:v>
                </c:pt>
                <c:pt idx="5">
                  <c:v>9133.0</c:v>
                </c:pt>
                <c:pt idx="6">
                  <c:v>9498.0</c:v>
                </c:pt>
                <c:pt idx="7">
                  <c:v>9863.0</c:v>
                </c:pt>
                <c:pt idx="8">
                  <c:v>10228.0</c:v>
                </c:pt>
                <c:pt idx="9">
                  <c:v>10594.0</c:v>
                </c:pt>
                <c:pt idx="10">
                  <c:v>10959.0</c:v>
                </c:pt>
                <c:pt idx="11">
                  <c:v>11324.0</c:v>
                </c:pt>
                <c:pt idx="12">
                  <c:v>11689.0</c:v>
                </c:pt>
                <c:pt idx="13">
                  <c:v>12055.0</c:v>
                </c:pt>
                <c:pt idx="14">
                  <c:v>12420.0</c:v>
                </c:pt>
                <c:pt idx="15">
                  <c:v>12785.0</c:v>
                </c:pt>
                <c:pt idx="16">
                  <c:v>13150.0</c:v>
                </c:pt>
                <c:pt idx="17">
                  <c:v>13516.0</c:v>
                </c:pt>
                <c:pt idx="18">
                  <c:v>13881.0</c:v>
                </c:pt>
                <c:pt idx="19">
                  <c:v>14246.0</c:v>
                </c:pt>
                <c:pt idx="20">
                  <c:v>14611.0</c:v>
                </c:pt>
                <c:pt idx="21">
                  <c:v>14977.0</c:v>
                </c:pt>
                <c:pt idx="22">
                  <c:v>15342.0</c:v>
                </c:pt>
                <c:pt idx="23">
                  <c:v>15707.0</c:v>
                </c:pt>
                <c:pt idx="24">
                  <c:v>16072.0</c:v>
                </c:pt>
                <c:pt idx="25">
                  <c:v>16438.0</c:v>
                </c:pt>
                <c:pt idx="26">
                  <c:v>16803.0</c:v>
                </c:pt>
                <c:pt idx="27">
                  <c:v>17168.0</c:v>
                </c:pt>
                <c:pt idx="28">
                  <c:v>17533.0</c:v>
                </c:pt>
                <c:pt idx="29">
                  <c:v>17899.0</c:v>
                </c:pt>
                <c:pt idx="30">
                  <c:v>18264.0</c:v>
                </c:pt>
                <c:pt idx="31">
                  <c:v>18629.0</c:v>
                </c:pt>
                <c:pt idx="32">
                  <c:v>18994.0</c:v>
                </c:pt>
                <c:pt idx="33">
                  <c:v>19360.0</c:v>
                </c:pt>
                <c:pt idx="34">
                  <c:v>19725.0</c:v>
                </c:pt>
                <c:pt idx="35">
                  <c:v>20090.0</c:v>
                </c:pt>
                <c:pt idx="36">
                  <c:v>20455.0</c:v>
                </c:pt>
                <c:pt idx="37">
                  <c:v>20821.0</c:v>
                </c:pt>
                <c:pt idx="38">
                  <c:v>21186.0</c:v>
                </c:pt>
                <c:pt idx="39">
                  <c:v>21551.0</c:v>
                </c:pt>
                <c:pt idx="40">
                  <c:v>21916.0</c:v>
                </c:pt>
                <c:pt idx="41">
                  <c:v>22282.0</c:v>
                </c:pt>
                <c:pt idx="42">
                  <c:v>22647.0</c:v>
                </c:pt>
                <c:pt idx="43">
                  <c:v>23012.0</c:v>
                </c:pt>
                <c:pt idx="44">
                  <c:v>23377.0</c:v>
                </c:pt>
                <c:pt idx="45">
                  <c:v>23743.0</c:v>
                </c:pt>
                <c:pt idx="46">
                  <c:v>24108.0</c:v>
                </c:pt>
                <c:pt idx="47">
                  <c:v>24473.0</c:v>
                </c:pt>
                <c:pt idx="48">
                  <c:v>24838.0</c:v>
                </c:pt>
                <c:pt idx="49">
                  <c:v>25204.0</c:v>
                </c:pt>
                <c:pt idx="50">
                  <c:v>25569.0</c:v>
                </c:pt>
                <c:pt idx="51">
                  <c:v>25934.0</c:v>
                </c:pt>
                <c:pt idx="52">
                  <c:v>26299.0</c:v>
                </c:pt>
                <c:pt idx="53">
                  <c:v>26665.0</c:v>
                </c:pt>
                <c:pt idx="54">
                  <c:v>27030.0</c:v>
                </c:pt>
                <c:pt idx="55">
                  <c:v>27395.0</c:v>
                </c:pt>
                <c:pt idx="56">
                  <c:v>27760.0</c:v>
                </c:pt>
                <c:pt idx="57">
                  <c:v>28126.0</c:v>
                </c:pt>
                <c:pt idx="58">
                  <c:v>28491.0</c:v>
                </c:pt>
                <c:pt idx="59">
                  <c:v>28856.0</c:v>
                </c:pt>
                <c:pt idx="60">
                  <c:v>29221.0</c:v>
                </c:pt>
                <c:pt idx="61">
                  <c:v>29587.0</c:v>
                </c:pt>
                <c:pt idx="62">
                  <c:v>29952.0</c:v>
                </c:pt>
                <c:pt idx="63">
                  <c:v>30317.0</c:v>
                </c:pt>
                <c:pt idx="64">
                  <c:v>30682.0</c:v>
                </c:pt>
                <c:pt idx="65">
                  <c:v>31048.0</c:v>
                </c:pt>
                <c:pt idx="66">
                  <c:v>31413.0</c:v>
                </c:pt>
                <c:pt idx="67">
                  <c:v>31778.0</c:v>
                </c:pt>
                <c:pt idx="68">
                  <c:v>32143.0</c:v>
                </c:pt>
                <c:pt idx="69">
                  <c:v>32509.0</c:v>
                </c:pt>
                <c:pt idx="70">
                  <c:v>32874.0</c:v>
                </c:pt>
                <c:pt idx="71">
                  <c:v>33239.0</c:v>
                </c:pt>
                <c:pt idx="72">
                  <c:v>33604.0</c:v>
                </c:pt>
                <c:pt idx="73">
                  <c:v>33970.0</c:v>
                </c:pt>
                <c:pt idx="74">
                  <c:v>34335.0</c:v>
                </c:pt>
                <c:pt idx="75">
                  <c:v>34700.0</c:v>
                </c:pt>
                <c:pt idx="76">
                  <c:v>35065.0</c:v>
                </c:pt>
                <c:pt idx="77">
                  <c:v>35431.0</c:v>
                </c:pt>
                <c:pt idx="78">
                  <c:v>35796.0</c:v>
                </c:pt>
                <c:pt idx="79">
                  <c:v>36161.0</c:v>
                </c:pt>
                <c:pt idx="80">
                  <c:v>36526.0</c:v>
                </c:pt>
                <c:pt idx="81">
                  <c:v>36892.0</c:v>
                </c:pt>
                <c:pt idx="82">
                  <c:v>37257.0</c:v>
                </c:pt>
                <c:pt idx="83">
                  <c:v>37622.0</c:v>
                </c:pt>
                <c:pt idx="84">
                  <c:v>37987.0</c:v>
                </c:pt>
                <c:pt idx="85">
                  <c:v>38353.0</c:v>
                </c:pt>
                <c:pt idx="86">
                  <c:v>38718.0</c:v>
                </c:pt>
                <c:pt idx="87">
                  <c:v>39083.0</c:v>
                </c:pt>
                <c:pt idx="88">
                  <c:v>39448.0</c:v>
                </c:pt>
                <c:pt idx="89">
                  <c:v>39814.0</c:v>
                </c:pt>
                <c:pt idx="90">
                  <c:v>40179.0</c:v>
                </c:pt>
                <c:pt idx="91">
                  <c:v>40544.0</c:v>
                </c:pt>
                <c:pt idx="92">
                  <c:v>40909.0</c:v>
                </c:pt>
                <c:pt idx="93">
                  <c:v>41275.0</c:v>
                </c:pt>
                <c:pt idx="94">
                  <c:v>41640.0</c:v>
                </c:pt>
                <c:pt idx="95">
                  <c:v>42005.0</c:v>
                </c:pt>
                <c:pt idx="96">
                  <c:v>42370.0</c:v>
                </c:pt>
                <c:pt idx="97">
                  <c:v>42736.0</c:v>
                </c:pt>
                <c:pt idx="98">
                  <c:v>43101.0</c:v>
                </c:pt>
                <c:pt idx="99">
                  <c:v>43466.0</c:v>
                </c:pt>
                <c:pt idx="100">
                  <c:v>43831.0</c:v>
                </c:pt>
                <c:pt idx="101">
                  <c:v>44197.0</c:v>
                </c:pt>
                <c:pt idx="102">
                  <c:v>44562.0</c:v>
                </c:pt>
                <c:pt idx="103">
                  <c:v>44927.0</c:v>
                </c:pt>
                <c:pt idx="104">
                  <c:v>45292.0</c:v>
                </c:pt>
                <c:pt idx="105">
                  <c:v>45658.0</c:v>
                </c:pt>
                <c:pt idx="106">
                  <c:v>46023.0</c:v>
                </c:pt>
                <c:pt idx="107">
                  <c:v>46388.0</c:v>
                </c:pt>
                <c:pt idx="108">
                  <c:v>46753.0</c:v>
                </c:pt>
                <c:pt idx="109">
                  <c:v>47119.0</c:v>
                </c:pt>
                <c:pt idx="110">
                  <c:v>47484.0</c:v>
                </c:pt>
                <c:pt idx="111">
                  <c:v>47849.0</c:v>
                </c:pt>
                <c:pt idx="112">
                  <c:v>48214.0</c:v>
                </c:pt>
              </c:numCache>
            </c:numRef>
          </c:cat>
          <c:val>
            <c:numRef>
              <c:f>'Cattle Herd US'!$D$2:$D$114</c:f>
              <c:numCache>
                <c:formatCode>#,##0</c:formatCode>
                <c:ptCount val="113"/>
                <c:pt idx="0">
                  <c:v>7.04E7</c:v>
                </c:pt>
                <c:pt idx="1">
                  <c:v>6.8714E7</c:v>
                </c:pt>
                <c:pt idx="2">
                  <c:v>6.8795E7</c:v>
                </c:pt>
                <c:pt idx="3">
                  <c:v>6.7546E7</c:v>
                </c:pt>
                <c:pt idx="4">
                  <c:v>6.5996E7</c:v>
                </c:pt>
                <c:pt idx="5">
                  <c:v>6.3373E7</c:v>
                </c:pt>
                <c:pt idx="6">
                  <c:v>6.0576E7</c:v>
                </c:pt>
                <c:pt idx="7">
                  <c:v>5.8178E7</c:v>
                </c:pt>
                <c:pt idx="8">
                  <c:v>5.7322E7</c:v>
                </c:pt>
                <c:pt idx="9">
                  <c:v>5.8877E7</c:v>
                </c:pt>
                <c:pt idx="10">
                  <c:v>6.1003E7</c:v>
                </c:pt>
                <c:pt idx="11">
                  <c:v>6.303E7</c:v>
                </c:pt>
                <c:pt idx="12">
                  <c:v>6.5801E7</c:v>
                </c:pt>
                <c:pt idx="13">
                  <c:v>7.028E7</c:v>
                </c:pt>
                <c:pt idx="14">
                  <c:v>7.4369E7</c:v>
                </c:pt>
                <c:pt idx="15">
                  <c:v>6.8846E7</c:v>
                </c:pt>
                <c:pt idx="16">
                  <c:v>6.7847E7</c:v>
                </c:pt>
                <c:pt idx="17">
                  <c:v>6.6098E7</c:v>
                </c:pt>
                <c:pt idx="18">
                  <c:v>6.5249E7</c:v>
                </c:pt>
                <c:pt idx="19">
                  <c:v>6.6029E7</c:v>
                </c:pt>
                <c:pt idx="20">
                  <c:v>6.8309E7</c:v>
                </c:pt>
                <c:pt idx="21">
                  <c:v>7.1755E7</c:v>
                </c:pt>
                <c:pt idx="22">
                  <c:v>7.6025E7</c:v>
                </c:pt>
                <c:pt idx="23">
                  <c:v>8.1204E7</c:v>
                </c:pt>
                <c:pt idx="24">
                  <c:v>8.5334E7</c:v>
                </c:pt>
                <c:pt idx="25">
                  <c:v>8.5573E7</c:v>
                </c:pt>
                <c:pt idx="26">
                  <c:v>8.2235E7</c:v>
                </c:pt>
                <c:pt idx="27">
                  <c:v>8.0554E7</c:v>
                </c:pt>
                <c:pt idx="28">
                  <c:v>7.7171E7</c:v>
                </c:pt>
                <c:pt idx="29">
                  <c:v>7.683E7</c:v>
                </c:pt>
                <c:pt idx="30">
                  <c:v>7.7963E7</c:v>
                </c:pt>
                <c:pt idx="31">
                  <c:v>8.2083E7</c:v>
                </c:pt>
                <c:pt idx="32">
                  <c:v>8.8072E7</c:v>
                </c:pt>
                <c:pt idx="33">
                  <c:v>9.4241E7</c:v>
                </c:pt>
                <c:pt idx="34">
                  <c:v>9.5679E7</c:v>
                </c:pt>
                <c:pt idx="35">
                  <c:v>9.6592E7</c:v>
                </c:pt>
                <c:pt idx="36">
                  <c:v>9.59E7</c:v>
                </c:pt>
                <c:pt idx="37">
                  <c:v>9.286E7</c:v>
                </c:pt>
                <c:pt idx="38">
                  <c:v>9.1176E7</c:v>
                </c:pt>
                <c:pt idx="39">
                  <c:v>9.3322E7</c:v>
                </c:pt>
                <c:pt idx="40">
                  <c:v>9.6236E7</c:v>
                </c:pt>
                <c:pt idx="41">
                  <c:v>9.77003E7</c:v>
                </c:pt>
                <c:pt idx="42">
                  <c:v>1.003689E8</c:v>
                </c:pt>
                <c:pt idx="43">
                  <c:v>1.04488E8</c:v>
                </c:pt>
                <c:pt idx="44">
                  <c:v>1.079034E8</c:v>
                </c:pt>
                <c:pt idx="45">
                  <c:v>1.090003E8</c:v>
                </c:pt>
                <c:pt idx="46">
                  <c:v>1.088624E8</c:v>
                </c:pt>
                <c:pt idx="47">
                  <c:v>1.087833E8</c:v>
                </c:pt>
                <c:pt idx="48">
                  <c:v>1.093715E8</c:v>
                </c:pt>
                <c:pt idx="49">
                  <c:v>1.100146E8</c:v>
                </c:pt>
                <c:pt idx="50">
                  <c:v>1.123687E8</c:v>
                </c:pt>
                <c:pt idx="51">
                  <c:v>1.145778E8</c:v>
                </c:pt>
                <c:pt idx="52">
                  <c:v>1.178618E8</c:v>
                </c:pt>
                <c:pt idx="53">
                  <c:v>1.215389E8</c:v>
                </c:pt>
                <c:pt idx="54">
                  <c:v>1.277882E8</c:v>
                </c:pt>
                <c:pt idx="55">
                  <c:v>1.320277E8</c:v>
                </c:pt>
                <c:pt idx="56">
                  <c:v>1.279798E8</c:v>
                </c:pt>
                <c:pt idx="57">
                  <c:v>1.2281E8</c:v>
                </c:pt>
                <c:pt idx="58">
                  <c:v>1.163753E8</c:v>
                </c:pt>
                <c:pt idx="59">
                  <c:v>1.108637E8</c:v>
                </c:pt>
                <c:pt idx="60">
                  <c:v>1.112424E8</c:v>
                </c:pt>
                <c:pt idx="61">
                  <c:v>1.143514E8</c:v>
                </c:pt>
                <c:pt idx="62">
                  <c:v>1.154442E8</c:v>
                </c:pt>
                <c:pt idx="63">
                  <c:v>1.15001E8</c:v>
                </c:pt>
                <c:pt idx="64">
                  <c:v>1.133602E8</c:v>
                </c:pt>
                <c:pt idx="65">
                  <c:v>1.095815E8</c:v>
                </c:pt>
                <c:pt idx="66">
                  <c:v>1.053782E8</c:v>
                </c:pt>
                <c:pt idx="67">
                  <c:v>1.021175E8</c:v>
                </c:pt>
                <c:pt idx="68">
                  <c:v>9.9622E7</c:v>
                </c:pt>
                <c:pt idx="69">
                  <c:v>9.67402E7</c:v>
                </c:pt>
                <c:pt idx="70">
                  <c:v>9.58162E7</c:v>
                </c:pt>
                <c:pt idx="71">
                  <c:v>9.6393E7</c:v>
                </c:pt>
                <c:pt idx="72">
                  <c:v>9.7556E7</c:v>
                </c:pt>
                <c:pt idx="73">
                  <c:v>9.91759E7</c:v>
                </c:pt>
                <c:pt idx="74">
                  <c:v>1.009736E8</c:v>
                </c:pt>
                <c:pt idx="75">
                  <c:v>1.027852E8</c:v>
                </c:pt>
                <c:pt idx="76">
                  <c:v>1.035482E8</c:v>
                </c:pt>
                <c:pt idx="77">
                  <c:v>1.016557E8</c:v>
                </c:pt>
                <c:pt idx="78">
                  <c:v>9.9744E7</c:v>
                </c:pt>
                <c:pt idx="79">
                  <c:v>9.9115E7</c:v>
                </c:pt>
                <c:pt idx="80">
                  <c:v>9.8049E7</c:v>
                </c:pt>
                <c:pt idx="81">
                  <c:v>9.7309E7</c:v>
                </c:pt>
                <c:pt idx="82">
                  <c:v>9.6705E7</c:v>
                </c:pt>
                <c:pt idx="83">
                  <c:v>9.6101E7</c:v>
                </c:pt>
                <c:pt idx="84">
                  <c:v>9.4888E7</c:v>
                </c:pt>
                <c:pt idx="85">
                  <c:v>9.5437E7</c:v>
                </c:pt>
                <c:pt idx="86">
                  <c:v>9.6702E7</c:v>
                </c:pt>
                <c:pt idx="87">
                  <c:v>9.7002E7</c:v>
                </c:pt>
                <c:pt idx="88">
                  <c:v>9.6035E7</c:v>
                </c:pt>
                <c:pt idx="89">
                  <c:v>9.4522E7</c:v>
                </c:pt>
                <c:pt idx="90">
                  <c:v>9.3882E7</c:v>
                </c:pt>
                <c:pt idx="91">
                  <c:v>9.2683E7</c:v>
                </c:pt>
                <c:pt idx="92">
                  <c:v>9.077E7</c:v>
                </c:pt>
                <c:pt idx="93">
                  <c:v>8.93E7</c:v>
                </c:pt>
                <c:pt idx="94">
                  <c:v>8.8526E7</c:v>
                </c:pt>
                <c:pt idx="95">
                  <c:v>8.9143E7</c:v>
                </c:pt>
                <c:pt idx="96">
                  <c:v>9.1988E7</c:v>
                </c:pt>
                <c:pt idx="97">
                  <c:v>9.358E7</c:v>
                </c:pt>
                <c:pt idx="98">
                  <c:v>9.44E7</c:v>
                </c:pt>
                <c:pt idx="99">
                  <c:v>9.48E7</c:v>
                </c:pt>
                <c:pt idx="100">
                  <c:v>9.37933E7</c:v>
                </c:pt>
                <c:pt idx="101">
                  <c:v>9.37895E7</c:v>
                </c:pt>
                <c:pt idx="102">
                  <c:v>9.19016E7</c:v>
                </c:pt>
                <c:pt idx="103">
                  <c:v>9.2E7</c:v>
                </c:pt>
                <c:pt idx="104">
                  <c:v>9.16E7</c:v>
                </c:pt>
                <c:pt idx="105">
                  <c:v>9.23109446256615E7</c:v>
                </c:pt>
                <c:pt idx="106">
                  <c:v>9.25982760330802E7</c:v>
                </c:pt>
                <c:pt idx="107">
                  <c:v>9.29722580361969E7</c:v>
                </c:pt>
                <c:pt idx="108">
                  <c:v>9.33212670003185E7</c:v>
                </c:pt>
                <c:pt idx="109">
                  <c:v>9.3692864469367E7</c:v>
                </c:pt>
                <c:pt idx="110">
                  <c:v>9.40455498138288E7</c:v>
                </c:pt>
                <c:pt idx="111">
                  <c:v>9.43892176873111E7</c:v>
                </c:pt>
                <c:pt idx="112">
                  <c:v>9.47188522753546E7</c:v>
                </c:pt>
              </c:numCache>
            </c:numRef>
          </c:val>
          <c:extLst xmlns:c16r2="http://schemas.microsoft.com/office/drawing/2015/06/chart">
            <c:ext xmlns:c16="http://schemas.microsoft.com/office/drawing/2014/chart" uri="{C3380CC4-5D6E-409C-BE32-E72D297353CC}">
              <c16:uniqueId val="{00000000-01E1-4C48-B892-D4E12554FAF1}"/>
            </c:ext>
          </c:extLst>
        </c:ser>
        <c:dLbls>
          <c:showLegendKey val="0"/>
          <c:showVal val="0"/>
          <c:showCatName val="0"/>
          <c:showSerName val="0"/>
          <c:showPercent val="0"/>
          <c:showBubbleSize val="0"/>
        </c:dLbls>
        <c:gapWidth val="47"/>
        <c:axId val="-2087867608"/>
        <c:axId val="-2088184984"/>
      </c:barChart>
      <c:dateAx>
        <c:axId val="-2087867608"/>
        <c:scaling>
          <c:orientation val="minMax"/>
          <c:min val="19725.0"/>
        </c:scaling>
        <c:delete val="0"/>
        <c:axPos val="b"/>
        <c:numFmt formatCode="yyyy" sourceLinked="0"/>
        <c:majorTickMark val="none"/>
        <c:minorTickMark val="out"/>
        <c:tickLblPos val="low"/>
        <c:spPr>
          <a:ln w="22225">
            <a:solidFill>
              <a:schemeClr val="tx1">
                <a:lumMod val="50000"/>
                <a:lumOff val="50000"/>
              </a:schemeClr>
            </a:solidFill>
            <a:prstDash val="solid"/>
          </a:ln>
        </c:spPr>
        <c:txPr>
          <a:bodyPr rot="-2700000" vert="horz"/>
          <a:lstStyle/>
          <a:p>
            <a:pPr>
              <a:defRPr/>
            </a:pPr>
            <a:endParaRPr lang="en-US"/>
          </a:p>
        </c:txPr>
        <c:crossAx val="-2088184984"/>
        <c:crosses val="autoZero"/>
        <c:auto val="0"/>
        <c:lblOffset val="100"/>
        <c:baseTimeUnit val="years"/>
        <c:majorUnit val="5.0"/>
        <c:majorTimeUnit val="years"/>
      </c:dateAx>
      <c:valAx>
        <c:axId val="-2088184984"/>
        <c:scaling>
          <c:orientation val="minMax"/>
          <c:min val="8.0E7"/>
        </c:scaling>
        <c:delete val="0"/>
        <c:axPos val="l"/>
        <c:majorGridlines>
          <c:spPr>
            <a:ln>
              <a:solidFill>
                <a:schemeClr val="bg1">
                  <a:lumMod val="75000"/>
                </a:schemeClr>
              </a:solidFill>
            </a:ln>
          </c:spPr>
        </c:majorGridlines>
        <c:numFmt formatCode="#,##0" sourceLinked="0"/>
        <c:majorTickMark val="none"/>
        <c:minorTickMark val="none"/>
        <c:tickLblPos val="nextTo"/>
        <c:spPr>
          <a:ln w="9525">
            <a:noFill/>
          </a:ln>
        </c:spPr>
        <c:txPr>
          <a:bodyPr rot="0" vert="horz"/>
          <a:lstStyle/>
          <a:p>
            <a:pPr>
              <a:defRPr/>
            </a:pPr>
            <a:endParaRPr lang="en-US"/>
          </a:p>
        </c:txPr>
        <c:crossAx val="-2087867608"/>
        <c:crosses val="autoZero"/>
        <c:crossBetween val="between"/>
        <c:dispUnits>
          <c:builtInUnit val="millions"/>
        </c:dispUnits>
      </c:valAx>
      <c:spPr>
        <a:noFill/>
        <a:ln>
          <a:solidFill>
            <a:schemeClr val="tx1">
              <a:lumMod val="50000"/>
              <a:lumOff val="50000"/>
            </a:schemeClr>
          </a:solidFill>
        </a:ln>
      </c:spPr>
    </c:plotArea>
    <c:plotVisOnly val="1"/>
    <c:dispBlanksAs val="gap"/>
    <c:showDLblsOverMax val="0"/>
  </c:chart>
  <c:txPr>
    <a:bodyPr/>
    <a:lstStyle/>
    <a:p>
      <a:pPr>
        <a:defRPr sz="1200" b="0" i="0" u="none" strike="noStrike" baseline="0">
          <a:solidFill>
            <a:srgbClr val="000000"/>
          </a:solidFill>
          <a:latin typeface="+mn-lt"/>
          <a:ea typeface="Arial"/>
          <a:cs typeface="Arial"/>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40" b="0" i="0" u="none" strike="noStrike" kern="1200" spc="0" baseline="0">
                <a:solidFill>
                  <a:sysClr val="windowText" lastClr="000000"/>
                </a:solidFill>
                <a:latin typeface="+mn-lt"/>
                <a:ea typeface="+mn-ea"/>
                <a:cs typeface="+mn-cs"/>
              </a:defRPr>
            </a:pPr>
            <a:r>
              <a:rPr lang="en-AU" b="1">
                <a:latin typeface="Arial" panose="020B0604020202020204" pitchFamily="34" charset="0"/>
                <a:cs typeface="Arial" panose="020B0604020202020204" pitchFamily="34" charset="0"/>
              </a:rPr>
              <a:t>Brazil cattle herd</a:t>
            </a:r>
          </a:p>
        </c:rich>
      </c:tx>
      <c:layout>
        <c:manualLayout>
          <c:xMode val="edge"/>
          <c:yMode val="edge"/>
          <c:x val="0.00229030701078477"/>
          <c:y val="0.0130835575738345"/>
        </c:manualLayout>
      </c:layout>
      <c:overlay val="0"/>
      <c:spPr>
        <a:noFill/>
        <a:ln>
          <a:noFill/>
        </a:ln>
        <a:effectLst/>
      </c:spPr>
    </c:title>
    <c:autoTitleDeleted val="0"/>
    <c:plotArea>
      <c:layout>
        <c:manualLayout>
          <c:layoutTarget val="inner"/>
          <c:xMode val="edge"/>
          <c:yMode val="edge"/>
          <c:x val="0.113441504198739"/>
          <c:y val="0.143526884135311"/>
          <c:w val="0.856673352145112"/>
          <c:h val="0.668009890397754"/>
        </c:manualLayout>
      </c:layout>
      <c:barChart>
        <c:barDir val="col"/>
        <c:grouping val="clustered"/>
        <c:varyColors val="0"/>
        <c:ser>
          <c:idx val="0"/>
          <c:order val="0"/>
          <c:spPr>
            <a:solidFill>
              <a:schemeClr val="accent1"/>
            </a:solidFill>
            <a:ln>
              <a:noFill/>
            </a:ln>
            <a:effectLst/>
          </c:spPr>
          <c:invertIfNegative val="0"/>
          <c:cat>
            <c:numRef>
              <c:f>'Brazil HERD exports'!$C$5:$Y$5</c:f>
              <c:numCache>
                <c:formatCode>m/d/yyyy</c:formatCode>
                <c:ptCount val="23"/>
                <c:pt idx="0">
                  <c:v>36526.0</c:v>
                </c:pt>
                <c:pt idx="1">
                  <c:v>36892.0</c:v>
                </c:pt>
                <c:pt idx="2">
                  <c:v>37257.0</c:v>
                </c:pt>
                <c:pt idx="3">
                  <c:v>37622.0</c:v>
                </c:pt>
                <c:pt idx="4">
                  <c:v>37987.0</c:v>
                </c:pt>
                <c:pt idx="5">
                  <c:v>38353.0</c:v>
                </c:pt>
                <c:pt idx="6">
                  <c:v>38718.0</c:v>
                </c:pt>
                <c:pt idx="7">
                  <c:v>39083.0</c:v>
                </c:pt>
                <c:pt idx="8">
                  <c:v>39448.0</c:v>
                </c:pt>
                <c:pt idx="9">
                  <c:v>39814.0</c:v>
                </c:pt>
                <c:pt idx="10">
                  <c:v>40179.0</c:v>
                </c:pt>
                <c:pt idx="11">
                  <c:v>40544.0</c:v>
                </c:pt>
                <c:pt idx="12">
                  <c:v>40909.0</c:v>
                </c:pt>
                <c:pt idx="13">
                  <c:v>41275.0</c:v>
                </c:pt>
                <c:pt idx="14">
                  <c:v>41640.0</c:v>
                </c:pt>
                <c:pt idx="15">
                  <c:v>42005.0</c:v>
                </c:pt>
                <c:pt idx="16">
                  <c:v>42370.0</c:v>
                </c:pt>
                <c:pt idx="17">
                  <c:v>42736.0</c:v>
                </c:pt>
                <c:pt idx="18">
                  <c:v>43101.0</c:v>
                </c:pt>
                <c:pt idx="19">
                  <c:v>43466.0</c:v>
                </c:pt>
                <c:pt idx="20">
                  <c:v>43831.0</c:v>
                </c:pt>
                <c:pt idx="21">
                  <c:v>44197.0</c:v>
                </c:pt>
                <c:pt idx="22">
                  <c:v>44562.0</c:v>
                </c:pt>
              </c:numCache>
            </c:numRef>
          </c:cat>
          <c:val>
            <c:numRef>
              <c:f>'Brazil HERD exports'!$C$6:$Y$6</c:f>
              <c:numCache>
                <c:formatCode>#,##0.00</c:formatCode>
                <c:ptCount val="23"/>
                <c:pt idx="0">
                  <c:v>146272.0</c:v>
                </c:pt>
                <c:pt idx="1">
                  <c:v>150382.0</c:v>
                </c:pt>
                <c:pt idx="2">
                  <c:v>156314.0</c:v>
                </c:pt>
                <c:pt idx="3">
                  <c:v>161463.0</c:v>
                </c:pt>
                <c:pt idx="4">
                  <c:v>165492.0</c:v>
                </c:pt>
                <c:pt idx="5">
                  <c:v>169567.0</c:v>
                </c:pt>
                <c:pt idx="6">
                  <c:v>172111.0</c:v>
                </c:pt>
                <c:pt idx="7">
                  <c:v>173830.0</c:v>
                </c:pt>
                <c:pt idx="8">
                  <c:v>175437.0</c:v>
                </c:pt>
                <c:pt idx="9">
                  <c:v>179540.0</c:v>
                </c:pt>
                <c:pt idx="10">
                  <c:v>185159.0</c:v>
                </c:pt>
                <c:pt idx="11">
                  <c:v>190925.0</c:v>
                </c:pt>
                <c:pt idx="12">
                  <c:v>197550.0</c:v>
                </c:pt>
                <c:pt idx="13">
                  <c:v>203273.0</c:v>
                </c:pt>
                <c:pt idx="14">
                  <c:v>207959.0</c:v>
                </c:pt>
                <c:pt idx="15">
                  <c:v>213035.0</c:v>
                </c:pt>
                <c:pt idx="16">
                  <c:v>219180.0</c:v>
                </c:pt>
                <c:pt idx="17">
                  <c:v>226045.0</c:v>
                </c:pt>
                <c:pt idx="18">
                  <c:v>232350.0</c:v>
                </c:pt>
                <c:pt idx="19">
                  <c:v>238158.0</c:v>
                </c:pt>
                <c:pt idx="20">
                  <c:v>244144.0</c:v>
                </c:pt>
                <c:pt idx="21">
                  <c:v>252700.0</c:v>
                </c:pt>
                <c:pt idx="22">
                  <c:v>264238.0</c:v>
                </c:pt>
              </c:numCache>
            </c:numRef>
          </c:val>
          <c:extLst xmlns:c16r2="http://schemas.microsoft.com/office/drawing/2015/06/chart">
            <c:ext xmlns:c16="http://schemas.microsoft.com/office/drawing/2014/chart" uri="{C3380CC4-5D6E-409C-BE32-E72D297353CC}">
              <c16:uniqueId val="{00000000-1937-4FFF-AE36-32C12DCADDD1}"/>
            </c:ext>
          </c:extLst>
        </c:ser>
        <c:dLbls>
          <c:showLegendKey val="0"/>
          <c:showVal val="0"/>
          <c:showCatName val="0"/>
          <c:showSerName val="0"/>
          <c:showPercent val="0"/>
          <c:showBubbleSize val="0"/>
        </c:dLbls>
        <c:gapWidth val="67"/>
        <c:overlap val="-27"/>
        <c:axId val="-2093694008"/>
        <c:axId val="-2093613752"/>
      </c:barChart>
      <c:dateAx>
        <c:axId val="-2093694008"/>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093613752"/>
        <c:crosses val="autoZero"/>
        <c:auto val="1"/>
        <c:lblOffset val="100"/>
        <c:baseTimeUnit val="years"/>
        <c:majorUnit val="2.0"/>
        <c:majorTimeUnit val="years"/>
      </c:dateAx>
      <c:valAx>
        <c:axId val="-2093613752"/>
        <c:scaling>
          <c:orientation val="minMax"/>
        </c:scaling>
        <c:delete val="0"/>
        <c:axPos val="l"/>
        <c:majorGridlines>
          <c:spPr>
            <a:ln w="9525" cap="flat" cmpd="sng" algn="ctr">
              <a:solidFill>
                <a:schemeClr val="bg1">
                  <a:lumMod val="7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093694008"/>
        <c:crosses val="autoZero"/>
        <c:crossBetween val="between"/>
        <c:dispUnits>
          <c:builtInUnit val="thousands"/>
          <c:dispUnitsLbl>
            <c:layout>
              <c:manualLayout>
                <c:xMode val="edge"/>
                <c:yMode val="edge"/>
                <c:x val="0.10766722519236"/>
                <c:y val="0.0911926538399726"/>
              </c:manualLayout>
            </c:layout>
            <c:tx>
              <c:rich>
                <a:bodyPr rot="0" spcFirstLastPara="1" vertOverflow="ellipsis" wrap="square" anchor="ctr" anchorCtr="1"/>
                <a:lstStyle/>
                <a:p>
                  <a:pPr>
                    <a:defRPr sz="1200" b="0" i="0" u="none" strike="noStrike" kern="1200" baseline="0">
                      <a:solidFill>
                        <a:sysClr val="windowText" lastClr="000000"/>
                      </a:solidFill>
                      <a:latin typeface="+mn-lt"/>
                      <a:ea typeface="+mn-ea"/>
                      <a:cs typeface="+mn-cs"/>
                    </a:defRPr>
                  </a:pPr>
                  <a:r>
                    <a:rPr lang="en-AU" b="1"/>
                    <a:t>Million head</a:t>
                  </a:r>
                </a:p>
              </c:rich>
            </c:tx>
            <c:spPr>
              <a:noFill/>
              <a:ln>
                <a:noFill/>
              </a:ln>
              <a:effectLst/>
            </c:spPr>
          </c:dispUnitsLbl>
        </c:dispUnits>
      </c:valAx>
      <c:spPr>
        <a:noFill/>
        <a:ln>
          <a:solidFill>
            <a:schemeClr val="bg1">
              <a:lumMod val="85000"/>
            </a:schemeClr>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r>
              <a:rPr lang="en-AU" b="1" dirty="0">
                <a:latin typeface="Arial" panose="020B0604020202020204" pitchFamily="34" charset="0"/>
                <a:cs typeface="Arial" panose="020B0604020202020204" pitchFamily="34" charset="0"/>
              </a:rPr>
              <a:t>Argentina cattle herd</a:t>
            </a:r>
          </a:p>
        </c:rich>
      </c:tx>
      <c:layout>
        <c:manualLayout>
          <c:xMode val="edge"/>
          <c:yMode val="edge"/>
          <c:x val="0.0295137795275591"/>
          <c:y val="0.0300893232360356"/>
        </c:manualLayout>
      </c:layout>
      <c:overlay val="0"/>
      <c:spPr>
        <a:noFill/>
        <a:ln>
          <a:noFill/>
        </a:ln>
        <a:effectLst/>
      </c:spPr>
    </c:title>
    <c:autoTitleDeleted val="0"/>
    <c:plotArea>
      <c:layout>
        <c:manualLayout>
          <c:layoutTarget val="inner"/>
          <c:xMode val="edge"/>
          <c:yMode val="edge"/>
          <c:x val="0.100428258967629"/>
          <c:y val="0.162068617280097"/>
          <c:w val="0.868574803149606"/>
          <c:h val="0.65940366870589"/>
        </c:manualLayout>
      </c:layout>
      <c:barChart>
        <c:barDir val="col"/>
        <c:grouping val="clustered"/>
        <c:varyColors val="0"/>
        <c:ser>
          <c:idx val="0"/>
          <c:order val="0"/>
          <c:spPr>
            <a:solidFill>
              <a:schemeClr val="accent3"/>
            </a:solidFill>
            <a:ln>
              <a:noFill/>
            </a:ln>
            <a:effectLst/>
          </c:spPr>
          <c:invertIfNegative val="0"/>
          <c:cat>
            <c:numRef>
              <c:f>'ARGENTINA HERD &amp; CALF CROP'!$C$5:$Y$5</c:f>
              <c:numCache>
                <c:formatCode>m/d/yyyy</c:formatCode>
                <c:ptCount val="23"/>
                <c:pt idx="0">
                  <c:v>36526.0</c:v>
                </c:pt>
                <c:pt idx="1">
                  <c:v>36892.0</c:v>
                </c:pt>
                <c:pt idx="2">
                  <c:v>37257.0</c:v>
                </c:pt>
                <c:pt idx="3">
                  <c:v>37622.0</c:v>
                </c:pt>
                <c:pt idx="4">
                  <c:v>37987.0</c:v>
                </c:pt>
                <c:pt idx="5">
                  <c:v>38353.0</c:v>
                </c:pt>
                <c:pt idx="6">
                  <c:v>38718.0</c:v>
                </c:pt>
                <c:pt idx="7">
                  <c:v>39083.0</c:v>
                </c:pt>
                <c:pt idx="8">
                  <c:v>39448.0</c:v>
                </c:pt>
                <c:pt idx="9">
                  <c:v>39814.0</c:v>
                </c:pt>
                <c:pt idx="10">
                  <c:v>40179.0</c:v>
                </c:pt>
                <c:pt idx="11">
                  <c:v>40544.0</c:v>
                </c:pt>
                <c:pt idx="12">
                  <c:v>40909.0</c:v>
                </c:pt>
                <c:pt idx="13">
                  <c:v>41275.0</c:v>
                </c:pt>
                <c:pt idx="14">
                  <c:v>41640.0</c:v>
                </c:pt>
                <c:pt idx="15">
                  <c:v>42005.0</c:v>
                </c:pt>
                <c:pt idx="16">
                  <c:v>42370.0</c:v>
                </c:pt>
                <c:pt idx="17">
                  <c:v>42736.0</c:v>
                </c:pt>
                <c:pt idx="18">
                  <c:v>43101.0</c:v>
                </c:pt>
                <c:pt idx="19">
                  <c:v>43466.0</c:v>
                </c:pt>
                <c:pt idx="20">
                  <c:v>43831.0</c:v>
                </c:pt>
                <c:pt idx="21">
                  <c:v>44197.0</c:v>
                </c:pt>
                <c:pt idx="22">
                  <c:v>44562.0</c:v>
                </c:pt>
              </c:numCache>
            </c:numRef>
          </c:cat>
          <c:val>
            <c:numRef>
              <c:f>'ARGENTINA HERD &amp; CALF CROP'!$C$6:$Y$6</c:f>
              <c:numCache>
                <c:formatCode>#,##0.00</c:formatCode>
                <c:ptCount val="23"/>
                <c:pt idx="0">
                  <c:v>50332.0</c:v>
                </c:pt>
                <c:pt idx="1">
                  <c:v>51167.0</c:v>
                </c:pt>
                <c:pt idx="2">
                  <c:v>52369.0</c:v>
                </c:pt>
                <c:pt idx="3">
                  <c:v>53069.0</c:v>
                </c:pt>
                <c:pt idx="4">
                  <c:v>53968.0</c:v>
                </c:pt>
                <c:pt idx="5">
                  <c:v>53767.0</c:v>
                </c:pt>
                <c:pt idx="6">
                  <c:v>54266.0</c:v>
                </c:pt>
                <c:pt idx="7">
                  <c:v>55664.0</c:v>
                </c:pt>
                <c:pt idx="8">
                  <c:v>55662.0</c:v>
                </c:pt>
                <c:pt idx="9">
                  <c:v>54260.0</c:v>
                </c:pt>
                <c:pt idx="10">
                  <c:v>49842.0</c:v>
                </c:pt>
                <c:pt idx="11">
                  <c:v>48851.0</c:v>
                </c:pt>
                <c:pt idx="12">
                  <c:v>50714.0</c:v>
                </c:pt>
                <c:pt idx="13">
                  <c:v>52201.0</c:v>
                </c:pt>
                <c:pt idx="14">
                  <c:v>52396.0</c:v>
                </c:pt>
                <c:pt idx="15">
                  <c:v>52168.0</c:v>
                </c:pt>
                <c:pt idx="16">
                  <c:v>53118.0</c:v>
                </c:pt>
                <c:pt idx="17">
                  <c:v>54163.0</c:v>
                </c:pt>
                <c:pt idx="18">
                  <c:v>54793.0</c:v>
                </c:pt>
                <c:pt idx="19">
                  <c:v>55008.0</c:v>
                </c:pt>
                <c:pt idx="20">
                  <c:v>54461.0</c:v>
                </c:pt>
                <c:pt idx="21">
                  <c:v>53540.0</c:v>
                </c:pt>
                <c:pt idx="22">
                  <c:v>53570.0</c:v>
                </c:pt>
              </c:numCache>
            </c:numRef>
          </c:val>
          <c:extLst xmlns:c16r2="http://schemas.microsoft.com/office/drawing/2015/06/chart">
            <c:ext xmlns:c16="http://schemas.microsoft.com/office/drawing/2014/chart" uri="{C3380CC4-5D6E-409C-BE32-E72D297353CC}">
              <c16:uniqueId val="{00000000-178C-46C7-8BB5-A8EC628A8A5E}"/>
            </c:ext>
          </c:extLst>
        </c:ser>
        <c:dLbls>
          <c:showLegendKey val="0"/>
          <c:showVal val="0"/>
          <c:showCatName val="0"/>
          <c:showSerName val="0"/>
          <c:showPercent val="0"/>
          <c:showBubbleSize val="0"/>
        </c:dLbls>
        <c:gapWidth val="65"/>
        <c:overlap val="-27"/>
        <c:axId val="-2097732984"/>
        <c:axId val="-2097715800"/>
      </c:barChart>
      <c:dateAx>
        <c:axId val="-2097732984"/>
        <c:scaling>
          <c:orientation val="minMax"/>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ysClr val="windowText" lastClr="000000"/>
                </a:solidFill>
                <a:latin typeface="+mn-lt"/>
                <a:ea typeface="+mn-ea"/>
                <a:cs typeface="+mn-cs"/>
              </a:defRPr>
            </a:pPr>
            <a:endParaRPr lang="en-US"/>
          </a:p>
        </c:txPr>
        <c:crossAx val="-2097715800"/>
        <c:crosses val="autoZero"/>
        <c:auto val="1"/>
        <c:lblOffset val="100"/>
        <c:baseTimeUnit val="years"/>
      </c:dateAx>
      <c:valAx>
        <c:axId val="-2097715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2097732984"/>
        <c:crosses val="autoZero"/>
        <c:crossBetween val="between"/>
        <c:dispUnits>
          <c:builtInUnit val="thousands"/>
          <c:dispUnitsLbl>
            <c:layout>
              <c:manualLayout>
                <c:xMode val="edge"/>
                <c:yMode val="edge"/>
                <c:x val="0.108333333333333"/>
                <c:y val="0.10565113621253"/>
              </c:manualLayout>
            </c:layout>
            <c:tx>
              <c:rich>
                <a:bodyPr rot="0" spcFirstLastPara="1" vertOverflow="ellipsis" wrap="square" anchor="ctr" anchorCtr="1"/>
                <a:lstStyle/>
                <a:p>
                  <a:pPr>
                    <a:defRPr sz="1100" b="0" i="0" u="none" strike="noStrike" kern="1200" baseline="0">
                      <a:solidFill>
                        <a:sysClr val="windowText" lastClr="000000"/>
                      </a:solidFill>
                      <a:latin typeface="+mn-lt"/>
                      <a:ea typeface="+mn-ea"/>
                      <a:cs typeface="+mn-cs"/>
                    </a:defRPr>
                  </a:pPr>
                  <a:r>
                    <a:rPr lang="en-AU" b="1" dirty="0"/>
                    <a:t>Million head</a:t>
                  </a:r>
                </a:p>
              </c:rich>
            </c:tx>
            <c:spPr>
              <a:noFill/>
              <a:ln>
                <a:noFill/>
              </a:ln>
              <a:effectLst/>
            </c:spPr>
          </c:dispUnitsLbl>
        </c:dispUnits>
      </c:valAx>
      <c:spPr>
        <a:noFill/>
        <a:ln>
          <a:solidFill>
            <a:schemeClr val="bg1">
              <a:lumMod val="7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sz="1100">
          <a:solidFill>
            <a:sysClr val="windowText" lastClr="000000"/>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684970976421"/>
          <c:y val="0.157503852175955"/>
          <c:w val="0.838466646726702"/>
          <c:h val="0.650756519156704"/>
        </c:manualLayout>
      </c:layout>
      <c:lineChart>
        <c:grouping val="standard"/>
        <c:varyColors val="0"/>
        <c:ser>
          <c:idx val="0"/>
          <c:order val="0"/>
          <c:tx>
            <c:v>ESTLI</c:v>
          </c:tx>
          <c:spPr>
            <a:ln w="28575">
              <a:solidFill>
                <a:srgbClr val="72993F"/>
              </a:solidFill>
            </a:ln>
          </c:spPr>
          <c:marker>
            <c:symbol val="none"/>
          </c:marker>
          <c:cat>
            <c:numRef>
              <c:f>Data!$A$4:$A$1500</c:f>
              <c:numCache>
                <c:formatCode>m/d/yyyy</c:formatCode>
                <c:ptCount val="1497"/>
                <c:pt idx="0">
                  <c:v>36528.0</c:v>
                </c:pt>
                <c:pt idx="1">
                  <c:v>36535.0</c:v>
                </c:pt>
                <c:pt idx="2">
                  <c:v>36542.0</c:v>
                </c:pt>
                <c:pt idx="3">
                  <c:v>36549.0</c:v>
                </c:pt>
                <c:pt idx="4">
                  <c:v>36560.0</c:v>
                </c:pt>
                <c:pt idx="5">
                  <c:v>36567.0</c:v>
                </c:pt>
                <c:pt idx="6">
                  <c:v>36574.0</c:v>
                </c:pt>
                <c:pt idx="7">
                  <c:v>36581.0</c:v>
                </c:pt>
                <c:pt idx="8">
                  <c:v>36588.0</c:v>
                </c:pt>
                <c:pt idx="9">
                  <c:v>36595.0</c:v>
                </c:pt>
                <c:pt idx="10">
                  <c:v>36602.0</c:v>
                </c:pt>
                <c:pt idx="11">
                  <c:v>36609.0</c:v>
                </c:pt>
                <c:pt idx="12">
                  <c:v>36616.0</c:v>
                </c:pt>
                <c:pt idx="13">
                  <c:v>36623.0</c:v>
                </c:pt>
                <c:pt idx="14">
                  <c:v>36630.0</c:v>
                </c:pt>
                <c:pt idx="15">
                  <c:v>36637.0</c:v>
                </c:pt>
                <c:pt idx="16">
                  <c:v>36644.0</c:v>
                </c:pt>
                <c:pt idx="17">
                  <c:v>36651.0</c:v>
                </c:pt>
                <c:pt idx="18">
                  <c:v>36658.0</c:v>
                </c:pt>
                <c:pt idx="19">
                  <c:v>36665.0</c:v>
                </c:pt>
                <c:pt idx="20">
                  <c:v>36672.0</c:v>
                </c:pt>
                <c:pt idx="21">
                  <c:v>36679.0</c:v>
                </c:pt>
                <c:pt idx="22">
                  <c:v>36686.0</c:v>
                </c:pt>
                <c:pt idx="23">
                  <c:v>36693.0</c:v>
                </c:pt>
                <c:pt idx="24">
                  <c:v>36700.0</c:v>
                </c:pt>
                <c:pt idx="25">
                  <c:v>36707.0</c:v>
                </c:pt>
                <c:pt idx="26">
                  <c:v>36714.0</c:v>
                </c:pt>
                <c:pt idx="27">
                  <c:v>36721.0</c:v>
                </c:pt>
                <c:pt idx="28">
                  <c:v>36728.0</c:v>
                </c:pt>
                <c:pt idx="29">
                  <c:v>36735.0</c:v>
                </c:pt>
                <c:pt idx="30">
                  <c:v>36742.0</c:v>
                </c:pt>
                <c:pt idx="31">
                  <c:v>36749.0</c:v>
                </c:pt>
                <c:pt idx="32">
                  <c:v>36756.0</c:v>
                </c:pt>
                <c:pt idx="33">
                  <c:v>36763.0</c:v>
                </c:pt>
                <c:pt idx="34">
                  <c:v>36770.0</c:v>
                </c:pt>
                <c:pt idx="35">
                  <c:v>36777.0</c:v>
                </c:pt>
                <c:pt idx="36">
                  <c:v>36784.0</c:v>
                </c:pt>
                <c:pt idx="37">
                  <c:v>36791.0</c:v>
                </c:pt>
                <c:pt idx="38">
                  <c:v>36798.0</c:v>
                </c:pt>
                <c:pt idx="39">
                  <c:v>36805.0</c:v>
                </c:pt>
                <c:pt idx="40">
                  <c:v>36812.0</c:v>
                </c:pt>
                <c:pt idx="41">
                  <c:v>36819.0</c:v>
                </c:pt>
                <c:pt idx="42">
                  <c:v>36826.0</c:v>
                </c:pt>
                <c:pt idx="43">
                  <c:v>36833.0</c:v>
                </c:pt>
                <c:pt idx="44">
                  <c:v>36840.0</c:v>
                </c:pt>
                <c:pt idx="45">
                  <c:v>36847.0</c:v>
                </c:pt>
                <c:pt idx="46">
                  <c:v>36854.0</c:v>
                </c:pt>
                <c:pt idx="47">
                  <c:v>36861.0</c:v>
                </c:pt>
                <c:pt idx="48">
                  <c:v>36868.0</c:v>
                </c:pt>
                <c:pt idx="49">
                  <c:v>36875.0</c:v>
                </c:pt>
                <c:pt idx="50">
                  <c:v>36882.0</c:v>
                </c:pt>
                <c:pt idx="51">
                  <c:v>36896.0</c:v>
                </c:pt>
                <c:pt idx="52">
                  <c:v>36903.0</c:v>
                </c:pt>
                <c:pt idx="53">
                  <c:v>36910.0</c:v>
                </c:pt>
                <c:pt idx="54">
                  <c:v>36917.0</c:v>
                </c:pt>
                <c:pt idx="55">
                  <c:v>36924.0</c:v>
                </c:pt>
                <c:pt idx="56">
                  <c:v>36931.0</c:v>
                </c:pt>
                <c:pt idx="57">
                  <c:v>36938.0</c:v>
                </c:pt>
                <c:pt idx="58">
                  <c:v>36945.0</c:v>
                </c:pt>
                <c:pt idx="59">
                  <c:v>36952.0</c:v>
                </c:pt>
                <c:pt idx="60">
                  <c:v>36959.0</c:v>
                </c:pt>
                <c:pt idx="61">
                  <c:v>36966.0</c:v>
                </c:pt>
                <c:pt idx="62">
                  <c:v>36973.0</c:v>
                </c:pt>
                <c:pt idx="63">
                  <c:v>36980.0</c:v>
                </c:pt>
                <c:pt idx="64">
                  <c:v>36987.0</c:v>
                </c:pt>
                <c:pt idx="65">
                  <c:v>36994.0</c:v>
                </c:pt>
                <c:pt idx="66">
                  <c:v>37001.0</c:v>
                </c:pt>
                <c:pt idx="67">
                  <c:v>37008.0</c:v>
                </c:pt>
                <c:pt idx="68">
                  <c:v>37015.0</c:v>
                </c:pt>
                <c:pt idx="69">
                  <c:v>37022.0</c:v>
                </c:pt>
                <c:pt idx="70">
                  <c:v>37029.0</c:v>
                </c:pt>
                <c:pt idx="71">
                  <c:v>37036.0</c:v>
                </c:pt>
                <c:pt idx="72">
                  <c:v>37043.0</c:v>
                </c:pt>
                <c:pt idx="73">
                  <c:v>37050.0</c:v>
                </c:pt>
                <c:pt idx="74">
                  <c:v>37057.0</c:v>
                </c:pt>
                <c:pt idx="75">
                  <c:v>37064.0</c:v>
                </c:pt>
                <c:pt idx="76">
                  <c:v>37071.0</c:v>
                </c:pt>
                <c:pt idx="77">
                  <c:v>37078.0</c:v>
                </c:pt>
                <c:pt idx="78">
                  <c:v>37085.0</c:v>
                </c:pt>
                <c:pt idx="79">
                  <c:v>37092.0</c:v>
                </c:pt>
                <c:pt idx="80">
                  <c:v>37099.0</c:v>
                </c:pt>
                <c:pt idx="81">
                  <c:v>37106.0</c:v>
                </c:pt>
                <c:pt idx="82">
                  <c:v>37113.0</c:v>
                </c:pt>
                <c:pt idx="83">
                  <c:v>37120.0</c:v>
                </c:pt>
                <c:pt idx="84">
                  <c:v>37127.0</c:v>
                </c:pt>
                <c:pt idx="85">
                  <c:v>37134.0</c:v>
                </c:pt>
                <c:pt idx="86">
                  <c:v>37141.0</c:v>
                </c:pt>
                <c:pt idx="87">
                  <c:v>37148.0</c:v>
                </c:pt>
                <c:pt idx="88">
                  <c:v>37155.0</c:v>
                </c:pt>
                <c:pt idx="89">
                  <c:v>37162.0</c:v>
                </c:pt>
                <c:pt idx="90">
                  <c:v>37169.0</c:v>
                </c:pt>
                <c:pt idx="91">
                  <c:v>37176.0</c:v>
                </c:pt>
                <c:pt idx="92">
                  <c:v>37183.0</c:v>
                </c:pt>
                <c:pt idx="93">
                  <c:v>37190.0</c:v>
                </c:pt>
                <c:pt idx="94">
                  <c:v>37197.0</c:v>
                </c:pt>
                <c:pt idx="95">
                  <c:v>37204.0</c:v>
                </c:pt>
                <c:pt idx="96">
                  <c:v>37211.0</c:v>
                </c:pt>
                <c:pt idx="97">
                  <c:v>37218.0</c:v>
                </c:pt>
                <c:pt idx="98">
                  <c:v>37225.0</c:v>
                </c:pt>
                <c:pt idx="99">
                  <c:v>37232.0</c:v>
                </c:pt>
                <c:pt idx="100">
                  <c:v>37239.0</c:v>
                </c:pt>
                <c:pt idx="101">
                  <c:v>37246.0</c:v>
                </c:pt>
                <c:pt idx="102">
                  <c:v>37260.0</c:v>
                </c:pt>
                <c:pt idx="103">
                  <c:v>37267.0</c:v>
                </c:pt>
                <c:pt idx="104">
                  <c:v>37274.0</c:v>
                </c:pt>
                <c:pt idx="105">
                  <c:v>37281.0</c:v>
                </c:pt>
                <c:pt idx="106">
                  <c:v>37288.0</c:v>
                </c:pt>
                <c:pt idx="107">
                  <c:v>37295.0</c:v>
                </c:pt>
                <c:pt idx="108">
                  <c:v>37302.0</c:v>
                </c:pt>
                <c:pt idx="109">
                  <c:v>37309.0</c:v>
                </c:pt>
                <c:pt idx="110">
                  <c:v>37316.0</c:v>
                </c:pt>
                <c:pt idx="111">
                  <c:v>37323.0</c:v>
                </c:pt>
                <c:pt idx="112">
                  <c:v>37330.0</c:v>
                </c:pt>
                <c:pt idx="113">
                  <c:v>37337.0</c:v>
                </c:pt>
                <c:pt idx="114">
                  <c:v>37344.0</c:v>
                </c:pt>
                <c:pt idx="115">
                  <c:v>37351.0</c:v>
                </c:pt>
                <c:pt idx="116">
                  <c:v>37358.0</c:v>
                </c:pt>
                <c:pt idx="117">
                  <c:v>37365.0</c:v>
                </c:pt>
                <c:pt idx="118">
                  <c:v>37372.0</c:v>
                </c:pt>
                <c:pt idx="119">
                  <c:v>37379.0</c:v>
                </c:pt>
                <c:pt idx="120">
                  <c:v>37386.0</c:v>
                </c:pt>
                <c:pt idx="121">
                  <c:v>37393.0</c:v>
                </c:pt>
                <c:pt idx="122">
                  <c:v>37400.0</c:v>
                </c:pt>
                <c:pt idx="123">
                  <c:v>37407.0</c:v>
                </c:pt>
                <c:pt idx="124">
                  <c:v>37414.0</c:v>
                </c:pt>
                <c:pt idx="125">
                  <c:v>37421.0</c:v>
                </c:pt>
                <c:pt idx="126">
                  <c:v>37428.0</c:v>
                </c:pt>
                <c:pt idx="127">
                  <c:v>37435.0</c:v>
                </c:pt>
                <c:pt idx="128">
                  <c:v>37442.0</c:v>
                </c:pt>
                <c:pt idx="129">
                  <c:v>37449.0</c:v>
                </c:pt>
                <c:pt idx="130">
                  <c:v>37456.0</c:v>
                </c:pt>
                <c:pt idx="131">
                  <c:v>37463.0</c:v>
                </c:pt>
                <c:pt idx="132">
                  <c:v>37470.0</c:v>
                </c:pt>
                <c:pt idx="133">
                  <c:v>37477.0</c:v>
                </c:pt>
                <c:pt idx="134">
                  <c:v>37484.0</c:v>
                </c:pt>
                <c:pt idx="135">
                  <c:v>37491.0</c:v>
                </c:pt>
                <c:pt idx="136">
                  <c:v>37498.0</c:v>
                </c:pt>
                <c:pt idx="137">
                  <c:v>37505.0</c:v>
                </c:pt>
                <c:pt idx="138">
                  <c:v>37512.0</c:v>
                </c:pt>
                <c:pt idx="139">
                  <c:v>37519.0</c:v>
                </c:pt>
                <c:pt idx="140">
                  <c:v>37526.0</c:v>
                </c:pt>
                <c:pt idx="141">
                  <c:v>37533.0</c:v>
                </c:pt>
                <c:pt idx="142">
                  <c:v>37540.0</c:v>
                </c:pt>
                <c:pt idx="143">
                  <c:v>37547.0</c:v>
                </c:pt>
                <c:pt idx="144">
                  <c:v>37554.0</c:v>
                </c:pt>
                <c:pt idx="145">
                  <c:v>37561.0</c:v>
                </c:pt>
                <c:pt idx="146">
                  <c:v>37568.0</c:v>
                </c:pt>
                <c:pt idx="147">
                  <c:v>37575.0</c:v>
                </c:pt>
                <c:pt idx="148">
                  <c:v>37582.0</c:v>
                </c:pt>
                <c:pt idx="149">
                  <c:v>37589.0</c:v>
                </c:pt>
                <c:pt idx="150">
                  <c:v>37596.0</c:v>
                </c:pt>
                <c:pt idx="151">
                  <c:v>37603.0</c:v>
                </c:pt>
                <c:pt idx="152">
                  <c:v>37610.0</c:v>
                </c:pt>
                <c:pt idx="153">
                  <c:v>37624.0</c:v>
                </c:pt>
                <c:pt idx="154">
                  <c:v>37631.0</c:v>
                </c:pt>
                <c:pt idx="155">
                  <c:v>37638.0</c:v>
                </c:pt>
                <c:pt idx="156">
                  <c:v>37645.0</c:v>
                </c:pt>
                <c:pt idx="157">
                  <c:v>37652.0</c:v>
                </c:pt>
                <c:pt idx="158">
                  <c:v>37659.0</c:v>
                </c:pt>
                <c:pt idx="159">
                  <c:v>37666.0</c:v>
                </c:pt>
                <c:pt idx="160">
                  <c:v>37673.0</c:v>
                </c:pt>
                <c:pt idx="161">
                  <c:v>37680.0</c:v>
                </c:pt>
                <c:pt idx="162">
                  <c:v>37687.0</c:v>
                </c:pt>
                <c:pt idx="163">
                  <c:v>37694.0</c:v>
                </c:pt>
                <c:pt idx="164">
                  <c:v>37701.0</c:v>
                </c:pt>
                <c:pt idx="165">
                  <c:v>37708.0</c:v>
                </c:pt>
                <c:pt idx="166">
                  <c:v>37715.0</c:v>
                </c:pt>
                <c:pt idx="167">
                  <c:v>37722.0</c:v>
                </c:pt>
                <c:pt idx="168">
                  <c:v>37729.0</c:v>
                </c:pt>
                <c:pt idx="169">
                  <c:v>37736.0</c:v>
                </c:pt>
                <c:pt idx="170">
                  <c:v>37743.0</c:v>
                </c:pt>
                <c:pt idx="171">
                  <c:v>37750.0</c:v>
                </c:pt>
                <c:pt idx="172">
                  <c:v>37757.0</c:v>
                </c:pt>
                <c:pt idx="173">
                  <c:v>37764.0</c:v>
                </c:pt>
                <c:pt idx="174">
                  <c:v>37771.0</c:v>
                </c:pt>
                <c:pt idx="175">
                  <c:v>37778.0</c:v>
                </c:pt>
                <c:pt idx="176">
                  <c:v>37785.0</c:v>
                </c:pt>
                <c:pt idx="177">
                  <c:v>37792.0</c:v>
                </c:pt>
                <c:pt idx="178">
                  <c:v>37799.0</c:v>
                </c:pt>
                <c:pt idx="179">
                  <c:v>37806.0</c:v>
                </c:pt>
                <c:pt idx="180">
                  <c:v>37813.0</c:v>
                </c:pt>
                <c:pt idx="181">
                  <c:v>37820.0</c:v>
                </c:pt>
                <c:pt idx="182">
                  <c:v>37827.0</c:v>
                </c:pt>
                <c:pt idx="183">
                  <c:v>37834.0</c:v>
                </c:pt>
                <c:pt idx="184">
                  <c:v>37841.0</c:v>
                </c:pt>
                <c:pt idx="185">
                  <c:v>37848.0</c:v>
                </c:pt>
                <c:pt idx="186">
                  <c:v>37855.0</c:v>
                </c:pt>
                <c:pt idx="187">
                  <c:v>37862.0</c:v>
                </c:pt>
                <c:pt idx="188">
                  <c:v>37869.0</c:v>
                </c:pt>
                <c:pt idx="189">
                  <c:v>37876.0</c:v>
                </c:pt>
                <c:pt idx="190">
                  <c:v>37883.0</c:v>
                </c:pt>
                <c:pt idx="191">
                  <c:v>37890.0</c:v>
                </c:pt>
                <c:pt idx="192">
                  <c:v>37897.0</c:v>
                </c:pt>
                <c:pt idx="193">
                  <c:v>37904.0</c:v>
                </c:pt>
                <c:pt idx="194">
                  <c:v>37911.0</c:v>
                </c:pt>
                <c:pt idx="195">
                  <c:v>37918.0</c:v>
                </c:pt>
                <c:pt idx="196">
                  <c:v>37925.0</c:v>
                </c:pt>
                <c:pt idx="197">
                  <c:v>37932.0</c:v>
                </c:pt>
                <c:pt idx="198">
                  <c:v>37939.0</c:v>
                </c:pt>
                <c:pt idx="199">
                  <c:v>37946.0</c:v>
                </c:pt>
                <c:pt idx="200">
                  <c:v>37953.0</c:v>
                </c:pt>
                <c:pt idx="201">
                  <c:v>37960.0</c:v>
                </c:pt>
                <c:pt idx="202">
                  <c:v>37967.0</c:v>
                </c:pt>
                <c:pt idx="203">
                  <c:v>37974.0</c:v>
                </c:pt>
                <c:pt idx="204">
                  <c:v>37981.0</c:v>
                </c:pt>
                <c:pt idx="205">
                  <c:v>37988.0</c:v>
                </c:pt>
                <c:pt idx="206">
                  <c:v>37995.0</c:v>
                </c:pt>
                <c:pt idx="207">
                  <c:v>38002.0</c:v>
                </c:pt>
                <c:pt idx="208">
                  <c:v>38009.0</c:v>
                </c:pt>
                <c:pt idx="209">
                  <c:v>38016.0</c:v>
                </c:pt>
                <c:pt idx="210">
                  <c:v>38023.0</c:v>
                </c:pt>
                <c:pt idx="211">
                  <c:v>38030.0</c:v>
                </c:pt>
                <c:pt idx="212">
                  <c:v>38037.0</c:v>
                </c:pt>
                <c:pt idx="213">
                  <c:v>38044.0</c:v>
                </c:pt>
                <c:pt idx="214">
                  <c:v>38051.0</c:v>
                </c:pt>
                <c:pt idx="215">
                  <c:v>38058.0</c:v>
                </c:pt>
                <c:pt idx="216">
                  <c:v>38065.0</c:v>
                </c:pt>
                <c:pt idx="217">
                  <c:v>38072.0</c:v>
                </c:pt>
                <c:pt idx="218">
                  <c:v>38079.0</c:v>
                </c:pt>
                <c:pt idx="219">
                  <c:v>38086.0</c:v>
                </c:pt>
                <c:pt idx="220">
                  <c:v>38093.0</c:v>
                </c:pt>
                <c:pt idx="221">
                  <c:v>38100.0</c:v>
                </c:pt>
                <c:pt idx="222">
                  <c:v>38107.0</c:v>
                </c:pt>
                <c:pt idx="223">
                  <c:v>38114.0</c:v>
                </c:pt>
                <c:pt idx="224">
                  <c:v>38121.0</c:v>
                </c:pt>
                <c:pt idx="225">
                  <c:v>38128.0</c:v>
                </c:pt>
                <c:pt idx="226">
                  <c:v>38135.0</c:v>
                </c:pt>
                <c:pt idx="227">
                  <c:v>38142.0</c:v>
                </c:pt>
                <c:pt idx="228">
                  <c:v>38149.0</c:v>
                </c:pt>
                <c:pt idx="229">
                  <c:v>38156.0</c:v>
                </c:pt>
                <c:pt idx="230">
                  <c:v>38163.0</c:v>
                </c:pt>
                <c:pt idx="231">
                  <c:v>38170.0</c:v>
                </c:pt>
                <c:pt idx="232">
                  <c:v>38177.0</c:v>
                </c:pt>
                <c:pt idx="233">
                  <c:v>38184.0</c:v>
                </c:pt>
                <c:pt idx="234">
                  <c:v>38191.0</c:v>
                </c:pt>
                <c:pt idx="235">
                  <c:v>38198.0</c:v>
                </c:pt>
                <c:pt idx="236">
                  <c:v>38205.0</c:v>
                </c:pt>
                <c:pt idx="237">
                  <c:v>38212.0</c:v>
                </c:pt>
                <c:pt idx="238">
                  <c:v>38219.0</c:v>
                </c:pt>
                <c:pt idx="239">
                  <c:v>38226.0</c:v>
                </c:pt>
                <c:pt idx="240">
                  <c:v>38233.0</c:v>
                </c:pt>
                <c:pt idx="241">
                  <c:v>38240.0</c:v>
                </c:pt>
                <c:pt idx="242">
                  <c:v>38247.0</c:v>
                </c:pt>
                <c:pt idx="243">
                  <c:v>38254.0</c:v>
                </c:pt>
                <c:pt idx="244">
                  <c:v>38261.0</c:v>
                </c:pt>
                <c:pt idx="245">
                  <c:v>38268.0</c:v>
                </c:pt>
                <c:pt idx="246">
                  <c:v>38275.0</c:v>
                </c:pt>
                <c:pt idx="247">
                  <c:v>38282.0</c:v>
                </c:pt>
                <c:pt idx="248">
                  <c:v>38289.0</c:v>
                </c:pt>
                <c:pt idx="249">
                  <c:v>38296.0</c:v>
                </c:pt>
                <c:pt idx="250">
                  <c:v>38303.0</c:v>
                </c:pt>
                <c:pt idx="251">
                  <c:v>38310.0</c:v>
                </c:pt>
                <c:pt idx="252">
                  <c:v>38317.0</c:v>
                </c:pt>
                <c:pt idx="253">
                  <c:v>38324.0</c:v>
                </c:pt>
                <c:pt idx="254">
                  <c:v>38331.0</c:v>
                </c:pt>
                <c:pt idx="255">
                  <c:v>38338.0</c:v>
                </c:pt>
                <c:pt idx="256">
                  <c:v>38345.0</c:v>
                </c:pt>
                <c:pt idx="257">
                  <c:v>38359.0</c:v>
                </c:pt>
                <c:pt idx="258">
                  <c:v>38366.0</c:v>
                </c:pt>
                <c:pt idx="259">
                  <c:v>38373.0</c:v>
                </c:pt>
                <c:pt idx="260">
                  <c:v>38380.0</c:v>
                </c:pt>
                <c:pt idx="261">
                  <c:v>38387.0</c:v>
                </c:pt>
                <c:pt idx="262">
                  <c:v>38394.0</c:v>
                </c:pt>
                <c:pt idx="263">
                  <c:v>38401.0</c:v>
                </c:pt>
                <c:pt idx="264">
                  <c:v>38408.0</c:v>
                </c:pt>
                <c:pt idx="265">
                  <c:v>38415.0</c:v>
                </c:pt>
                <c:pt idx="266">
                  <c:v>38422.0</c:v>
                </c:pt>
                <c:pt idx="267">
                  <c:v>38429.0</c:v>
                </c:pt>
                <c:pt idx="268">
                  <c:v>38436.0</c:v>
                </c:pt>
                <c:pt idx="269">
                  <c:v>38443.0</c:v>
                </c:pt>
                <c:pt idx="270">
                  <c:v>38450.0</c:v>
                </c:pt>
                <c:pt idx="271">
                  <c:v>38457.0</c:v>
                </c:pt>
                <c:pt idx="272">
                  <c:v>38464.0</c:v>
                </c:pt>
                <c:pt idx="273">
                  <c:v>38471.0</c:v>
                </c:pt>
                <c:pt idx="274">
                  <c:v>38478.0</c:v>
                </c:pt>
                <c:pt idx="275">
                  <c:v>38485.0</c:v>
                </c:pt>
                <c:pt idx="276">
                  <c:v>38492.0</c:v>
                </c:pt>
                <c:pt idx="277">
                  <c:v>38499.0</c:v>
                </c:pt>
                <c:pt idx="278">
                  <c:v>38506.0</c:v>
                </c:pt>
                <c:pt idx="279">
                  <c:v>38513.0</c:v>
                </c:pt>
                <c:pt idx="280">
                  <c:v>38520.0</c:v>
                </c:pt>
                <c:pt idx="281">
                  <c:v>38527.0</c:v>
                </c:pt>
                <c:pt idx="282">
                  <c:v>38534.0</c:v>
                </c:pt>
                <c:pt idx="283">
                  <c:v>38541.0</c:v>
                </c:pt>
                <c:pt idx="284">
                  <c:v>38548.0</c:v>
                </c:pt>
                <c:pt idx="285">
                  <c:v>38555.0</c:v>
                </c:pt>
                <c:pt idx="286">
                  <c:v>38562.0</c:v>
                </c:pt>
                <c:pt idx="287">
                  <c:v>38569.0</c:v>
                </c:pt>
                <c:pt idx="288">
                  <c:v>38576.0</c:v>
                </c:pt>
                <c:pt idx="289">
                  <c:v>38583.0</c:v>
                </c:pt>
                <c:pt idx="290">
                  <c:v>38590.0</c:v>
                </c:pt>
                <c:pt idx="291">
                  <c:v>38597.0</c:v>
                </c:pt>
                <c:pt idx="292">
                  <c:v>38604.0</c:v>
                </c:pt>
                <c:pt idx="293">
                  <c:v>38611.0</c:v>
                </c:pt>
                <c:pt idx="294">
                  <c:v>38618.0</c:v>
                </c:pt>
                <c:pt idx="295">
                  <c:v>38625.0</c:v>
                </c:pt>
                <c:pt idx="296">
                  <c:v>38632.0</c:v>
                </c:pt>
                <c:pt idx="297">
                  <c:v>38639.0</c:v>
                </c:pt>
                <c:pt idx="298">
                  <c:v>38646.0</c:v>
                </c:pt>
                <c:pt idx="299">
                  <c:v>38653.0</c:v>
                </c:pt>
                <c:pt idx="300">
                  <c:v>38660.0</c:v>
                </c:pt>
                <c:pt idx="301">
                  <c:v>38667.0</c:v>
                </c:pt>
                <c:pt idx="302">
                  <c:v>38674.0</c:v>
                </c:pt>
                <c:pt idx="303">
                  <c:v>38681.0</c:v>
                </c:pt>
                <c:pt idx="304">
                  <c:v>38688.0</c:v>
                </c:pt>
                <c:pt idx="305">
                  <c:v>38695.0</c:v>
                </c:pt>
                <c:pt idx="306">
                  <c:v>38702.0</c:v>
                </c:pt>
                <c:pt idx="307">
                  <c:v>38709.0</c:v>
                </c:pt>
                <c:pt idx="308">
                  <c:v>38730.0</c:v>
                </c:pt>
                <c:pt idx="309">
                  <c:v>38737.0</c:v>
                </c:pt>
                <c:pt idx="310">
                  <c:v>38744.0</c:v>
                </c:pt>
                <c:pt idx="311">
                  <c:v>38751.0</c:v>
                </c:pt>
                <c:pt idx="312">
                  <c:v>38758.0</c:v>
                </c:pt>
                <c:pt idx="313">
                  <c:v>38765.0</c:v>
                </c:pt>
                <c:pt idx="314">
                  <c:v>38772.0</c:v>
                </c:pt>
                <c:pt idx="315">
                  <c:v>38779.0</c:v>
                </c:pt>
                <c:pt idx="316">
                  <c:v>38786.0</c:v>
                </c:pt>
                <c:pt idx="317">
                  <c:v>38793.0</c:v>
                </c:pt>
                <c:pt idx="318">
                  <c:v>38800.0</c:v>
                </c:pt>
                <c:pt idx="319">
                  <c:v>38807.0</c:v>
                </c:pt>
                <c:pt idx="320">
                  <c:v>38814.0</c:v>
                </c:pt>
                <c:pt idx="321">
                  <c:v>38821.0</c:v>
                </c:pt>
                <c:pt idx="322">
                  <c:v>38828.0</c:v>
                </c:pt>
                <c:pt idx="323">
                  <c:v>38835.0</c:v>
                </c:pt>
                <c:pt idx="324">
                  <c:v>38842.0</c:v>
                </c:pt>
                <c:pt idx="325">
                  <c:v>38849.0</c:v>
                </c:pt>
                <c:pt idx="326">
                  <c:v>38856.0</c:v>
                </c:pt>
                <c:pt idx="327">
                  <c:v>38863.0</c:v>
                </c:pt>
                <c:pt idx="328">
                  <c:v>38870.0</c:v>
                </c:pt>
                <c:pt idx="329">
                  <c:v>38877.0</c:v>
                </c:pt>
                <c:pt idx="330">
                  <c:v>38884.0</c:v>
                </c:pt>
                <c:pt idx="331">
                  <c:v>38891.0</c:v>
                </c:pt>
                <c:pt idx="332">
                  <c:v>38898.0</c:v>
                </c:pt>
                <c:pt idx="333">
                  <c:v>38905.0</c:v>
                </c:pt>
                <c:pt idx="334">
                  <c:v>38912.0</c:v>
                </c:pt>
                <c:pt idx="335">
                  <c:v>38919.0</c:v>
                </c:pt>
                <c:pt idx="336">
                  <c:v>38926.0</c:v>
                </c:pt>
                <c:pt idx="337">
                  <c:v>38933.0</c:v>
                </c:pt>
                <c:pt idx="338">
                  <c:v>38940.0</c:v>
                </c:pt>
                <c:pt idx="339">
                  <c:v>38947.0</c:v>
                </c:pt>
                <c:pt idx="340">
                  <c:v>38954.0</c:v>
                </c:pt>
                <c:pt idx="341">
                  <c:v>38961.0</c:v>
                </c:pt>
                <c:pt idx="342">
                  <c:v>38968.0</c:v>
                </c:pt>
                <c:pt idx="343">
                  <c:v>38975.0</c:v>
                </c:pt>
                <c:pt idx="344">
                  <c:v>38982.0</c:v>
                </c:pt>
                <c:pt idx="345">
                  <c:v>38989.0</c:v>
                </c:pt>
                <c:pt idx="346">
                  <c:v>38996.0</c:v>
                </c:pt>
                <c:pt idx="347">
                  <c:v>39003.0</c:v>
                </c:pt>
                <c:pt idx="348">
                  <c:v>39010.0</c:v>
                </c:pt>
                <c:pt idx="349">
                  <c:v>39017.0</c:v>
                </c:pt>
                <c:pt idx="350">
                  <c:v>39024.0</c:v>
                </c:pt>
                <c:pt idx="351">
                  <c:v>39031.0</c:v>
                </c:pt>
                <c:pt idx="352">
                  <c:v>39038.0</c:v>
                </c:pt>
                <c:pt idx="353">
                  <c:v>39045.0</c:v>
                </c:pt>
                <c:pt idx="354">
                  <c:v>39052.0</c:v>
                </c:pt>
                <c:pt idx="355">
                  <c:v>39059.0</c:v>
                </c:pt>
                <c:pt idx="356">
                  <c:v>39066.0</c:v>
                </c:pt>
                <c:pt idx="357">
                  <c:v>39073.0</c:v>
                </c:pt>
                <c:pt idx="358">
                  <c:v>39094.0</c:v>
                </c:pt>
                <c:pt idx="359">
                  <c:v>39101.0</c:v>
                </c:pt>
                <c:pt idx="360">
                  <c:v>39107.0</c:v>
                </c:pt>
                <c:pt idx="361">
                  <c:v>39114.0</c:v>
                </c:pt>
                <c:pt idx="362">
                  <c:v>39122.0</c:v>
                </c:pt>
                <c:pt idx="363">
                  <c:v>39129.0</c:v>
                </c:pt>
                <c:pt idx="364">
                  <c:v>39136.0</c:v>
                </c:pt>
                <c:pt idx="365">
                  <c:v>39143.0</c:v>
                </c:pt>
                <c:pt idx="366">
                  <c:v>39150.0</c:v>
                </c:pt>
                <c:pt idx="367">
                  <c:v>39157.0</c:v>
                </c:pt>
                <c:pt idx="368">
                  <c:v>39164.0</c:v>
                </c:pt>
                <c:pt idx="369">
                  <c:v>39171.0</c:v>
                </c:pt>
                <c:pt idx="370">
                  <c:v>39178.0</c:v>
                </c:pt>
                <c:pt idx="371">
                  <c:v>39185.0</c:v>
                </c:pt>
                <c:pt idx="372">
                  <c:v>39192.0</c:v>
                </c:pt>
                <c:pt idx="373">
                  <c:v>39199.0</c:v>
                </c:pt>
                <c:pt idx="374">
                  <c:v>39206.0</c:v>
                </c:pt>
                <c:pt idx="375">
                  <c:v>39213.0</c:v>
                </c:pt>
                <c:pt idx="376">
                  <c:v>39220.0</c:v>
                </c:pt>
                <c:pt idx="377">
                  <c:v>39227.0</c:v>
                </c:pt>
                <c:pt idx="378">
                  <c:v>39234.0</c:v>
                </c:pt>
                <c:pt idx="379">
                  <c:v>39241.0</c:v>
                </c:pt>
                <c:pt idx="380">
                  <c:v>39248.0</c:v>
                </c:pt>
                <c:pt idx="381">
                  <c:v>39255.0</c:v>
                </c:pt>
                <c:pt idx="382">
                  <c:v>39262.0</c:v>
                </c:pt>
                <c:pt idx="383">
                  <c:v>39269.0</c:v>
                </c:pt>
                <c:pt idx="384">
                  <c:v>39276.0</c:v>
                </c:pt>
                <c:pt idx="385">
                  <c:v>39283.0</c:v>
                </c:pt>
                <c:pt idx="386">
                  <c:v>39290.0</c:v>
                </c:pt>
                <c:pt idx="387">
                  <c:v>39297.0</c:v>
                </c:pt>
                <c:pt idx="388">
                  <c:v>39304.0</c:v>
                </c:pt>
                <c:pt idx="389">
                  <c:v>39311.0</c:v>
                </c:pt>
                <c:pt idx="390">
                  <c:v>39318.0</c:v>
                </c:pt>
                <c:pt idx="391">
                  <c:v>39325.0</c:v>
                </c:pt>
                <c:pt idx="392">
                  <c:v>39332.0</c:v>
                </c:pt>
                <c:pt idx="393">
                  <c:v>39339.0</c:v>
                </c:pt>
                <c:pt idx="394">
                  <c:v>39346.0</c:v>
                </c:pt>
                <c:pt idx="395">
                  <c:v>39353.0</c:v>
                </c:pt>
                <c:pt idx="396">
                  <c:v>39360.0</c:v>
                </c:pt>
                <c:pt idx="397">
                  <c:v>39367.0</c:v>
                </c:pt>
                <c:pt idx="398">
                  <c:v>39374.0</c:v>
                </c:pt>
                <c:pt idx="399">
                  <c:v>39381.0</c:v>
                </c:pt>
                <c:pt idx="400">
                  <c:v>39388.0</c:v>
                </c:pt>
                <c:pt idx="401">
                  <c:v>39395.0</c:v>
                </c:pt>
                <c:pt idx="402">
                  <c:v>39402.0</c:v>
                </c:pt>
                <c:pt idx="403">
                  <c:v>39409.0</c:v>
                </c:pt>
                <c:pt idx="404">
                  <c:v>39416.0</c:v>
                </c:pt>
                <c:pt idx="405">
                  <c:v>39423.0</c:v>
                </c:pt>
                <c:pt idx="406">
                  <c:v>39430.0</c:v>
                </c:pt>
                <c:pt idx="407">
                  <c:v>39437.0</c:v>
                </c:pt>
                <c:pt idx="408">
                  <c:v>39458.0</c:v>
                </c:pt>
                <c:pt idx="409">
                  <c:v>39465.0</c:v>
                </c:pt>
                <c:pt idx="410">
                  <c:v>39472.0</c:v>
                </c:pt>
                <c:pt idx="411">
                  <c:v>39479.0</c:v>
                </c:pt>
                <c:pt idx="412">
                  <c:v>39486.0</c:v>
                </c:pt>
                <c:pt idx="413">
                  <c:v>39493.0</c:v>
                </c:pt>
                <c:pt idx="414">
                  <c:v>39500.0</c:v>
                </c:pt>
                <c:pt idx="415">
                  <c:v>39507.0</c:v>
                </c:pt>
                <c:pt idx="416">
                  <c:v>39514.0</c:v>
                </c:pt>
                <c:pt idx="417">
                  <c:v>39521.0</c:v>
                </c:pt>
                <c:pt idx="418">
                  <c:v>39528.0</c:v>
                </c:pt>
                <c:pt idx="419">
                  <c:v>39535.0</c:v>
                </c:pt>
                <c:pt idx="420">
                  <c:v>39542.0</c:v>
                </c:pt>
                <c:pt idx="421">
                  <c:v>39549.0</c:v>
                </c:pt>
                <c:pt idx="422">
                  <c:v>39556.0</c:v>
                </c:pt>
                <c:pt idx="423">
                  <c:v>39563.0</c:v>
                </c:pt>
                <c:pt idx="424">
                  <c:v>39570.0</c:v>
                </c:pt>
                <c:pt idx="425">
                  <c:v>39577.0</c:v>
                </c:pt>
                <c:pt idx="426">
                  <c:v>39584.0</c:v>
                </c:pt>
                <c:pt idx="427">
                  <c:v>39591.0</c:v>
                </c:pt>
                <c:pt idx="428">
                  <c:v>39598.0</c:v>
                </c:pt>
                <c:pt idx="429">
                  <c:v>39605.0</c:v>
                </c:pt>
                <c:pt idx="430">
                  <c:v>39612.0</c:v>
                </c:pt>
                <c:pt idx="431">
                  <c:v>39619.0</c:v>
                </c:pt>
                <c:pt idx="432">
                  <c:v>39626.0</c:v>
                </c:pt>
                <c:pt idx="433">
                  <c:v>39633.0</c:v>
                </c:pt>
                <c:pt idx="434">
                  <c:v>39640.0</c:v>
                </c:pt>
                <c:pt idx="435">
                  <c:v>39647.0</c:v>
                </c:pt>
                <c:pt idx="436">
                  <c:v>39654.0</c:v>
                </c:pt>
                <c:pt idx="437">
                  <c:v>39661.0</c:v>
                </c:pt>
                <c:pt idx="438">
                  <c:v>39668.0</c:v>
                </c:pt>
                <c:pt idx="439">
                  <c:v>39675.0</c:v>
                </c:pt>
                <c:pt idx="440">
                  <c:v>39682.0</c:v>
                </c:pt>
                <c:pt idx="441">
                  <c:v>39689.0</c:v>
                </c:pt>
                <c:pt idx="442">
                  <c:v>39696.0</c:v>
                </c:pt>
                <c:pt idx="443">
                  <c:v>39703.0</c:v>
                </c:pt>
                <c:pt idx="444">
                  <c:v>39710.0</c:v>
                </c:pt>
                <c:pt idx="445">
                  <c:v>39717.0</c:v>
                </c:pt>
                <c:pt idx="446">
                  <c:v>39724.0</c:v>
                </c:pt>
                <c:pt idx="447">
                  <c:v>39731.0</c:v>
                </c:pt>
                <c:pt idx="448">
                  <c:v>39738.0</c:v>
                </c:pt>
                <c:pt idx="449">
                  <c:v>39745.0</c:v>
                </c:pt>
                <c:pt idx="450">
                  <c:v>39752.0</c:v>
                </c:pt>
                <c:pt idx="451">
                  <c:v>39759.0</c:v>
                </c:pt>
                <c:pt idx="452">
                  <c:v>39766.0</c:v>
                </c:pt>
                <c:pt idx="453">
                  <c:v>39773.0</c:v>
                </c:pt>
                <c:pt idx="454">
                  <c:v>39780.0</c:v>
                </c:pt>
                <c:pt idx="455">
                  <c:v>39787.0</c:v>
                </c:pt>
                <c:pt idx="456">
                  <c:v>39794.0</c:v>
                </c:pt>
                <c:pt idx="457">
                  <c:v>39801.0</c:v>
                </c:pt>
                <c:pt idx="458">
                  <c:v>39822.0</c:v>
                </c:pt>
                <c:pt idx="459">
                  <c:v>39829.0</c:v>
                </c:pt>
                <c:pt idx="460">
                  <c:v>39836.0</c:v>
                </c:pt>
                <c:pt idx="461">
                  <c:v>39843.0</c:v>
                </c:pt>
                <c:pt idx="462">
                  <c:v>39850.0</c:v>
                </c:pt>
                <c:pt idx="463">
                  <c:v>39857.0</c:v>
                </c:pt>
                <c:pt idx="464">
                  <c:v>39864.0</c:v>
                </c:pt>
                <c:pt idx="465">
                  <c:v>39871.0</c:v>
                </c:pt>
                <c:pt idx="466">
                  <c:v>39878.0</c:v>
                </c:pt>
                <c:pt idx="467">
                  <c:v>39885.0</c:v>
                </c:pt>
                <c:pt idx="468">
                  <c:v>39892.0</c:v>
                </c:pt>
                <c:pt idx="469">
                  <c:v>39899.0</c:v>
                </c:pt>
                <c:pt idx="470">
                  <c:v>39906.0</c:v>
                </c:pt>
                <c:pt idx="471">
                  <c:v>39913.0</c:v>
                </c:pt>
                <c:pt idx="472">
                  <c:v>39920.0</c:v>
                </c:pt>
                <c:pt idx="473">
                  <c:v>39927.0</c:v>
                </c:pt>
                <c:pt idx="474">
                  <c:v>39934.0</c:v>
                </c:pt>
                <c:pt idx="475">
                  <c:v>39941.0</c:v>
                </c:pt>
                <c:pt idx="476">
                  <c:v>39948.0</c:v>
                </c:pt>
                <c:pt idx="477">
                  <c:v>39955.0</c:v>
                </c:pt>
                <c:pt idx="478">
                  <c:v>39962.0</c:v>
                </c:pt>
                <c:pt idx="479">
                  <c:v>39969.0</c:v>
                </c:pt>
                <c:pt idx="480">
                  <c:v>39976.0</c:v>
                </c:pt>
                <c:pt idx="481">
                  <c:v>39983.0</c:v>
                </c:pt>
                <c:pt idx="482">
                  <c:v>39990.0</c:v>
                </c:pt>
                <c:pt idx="483">
                  <c:v>39997.0</c:v>
                </c:pt>
                <c:pt idx="484">
                  <c:v>40004.0</c:v>
                </c:pt>
                <c:pt idx="485">
                  <c:v>40011.0</c:v>
                </c:pt>
                <c:pt idx="486">
                  <c:v>40018.0</c:v>
                </c:pt>
                <c:pt idx="487">
                  <c:v>40025.0</c:v>
                </c:pt>
                <c:pt idx="488">
                  <c:v>40032.0</c:v>
                </c:pt>
                <c:pt idx="489">
                  <c:v>40039.0</c:v>
                </c:pt>
                <c:pt idx="490">
                  <c:v>40046.0</c:v>
                </c:pt>
                <c:pt idx="491">
                  <c:v>40053.0</c:v>
                </c:pt>
                <c:pt idx="492">
                  <c:v>40060.0</c:v>
                </c:pt>
                <c:pt idx="493">
                  <c:v>40067.0</c:v>
                </c:pt>
                <c:pt idx="494">
                  <c:v>40074.0</c:v>
                </c:pt>
                <c:pt idx="495">
                  <c:v>40081.0</c:v>
                </c:pt>
                <c:pt idx="496">
                  <c:v>40088.0</c:v>
                </c:pt>
                <c:pt idx="497">
                  <c:v>40095.0</c:v>
                </c:pt>
                <c:pt idx="498">
                  <c:v>40102.0</c:v>
                </c:pt>
                <c:pt idx="499">
                  <c:v>40109.0</c:v>
                </c:pt>
                <c:pt idx="500">
                  <c:v>40116.0</c:v>
                </c:pt>
                <c:pt idx="501">
                  <c:v>40123.0</c:v>
                </c:pt>
                <c:pt idx="502">
                  <c:v>40130.0</c:v>
                </c:pt>
                <c:pt idx="503">
                  <c:v>40137.0</c:v>
                </c:pt>
                <c:pt idx="504">
                  <c:v>40144.0</c:v>
                </c:pt>
                <c:pt idx="505">
                  <c:v>40151.0</c:v>
                </c:pt>
                <c:pt idx="506">
                  <c:v>40158.0</c:v>
                </c:pt>
                <c:pt idx="507">
                  <c:v>40165.0</c:v>
                </c:pt>
                <c:pt idx="508">
                  <c:v>40186.0</c:v>
                </c:pt>
                <c:pt idx="509">
                  <c:v>40193.0</c:v>
                </c:pt>
                <c:pt idx="510">
                  <c:v>40200.0</c:v>
                </c:pt>
                <c:pt idx="511">
                  <c:v>40207.0</c:v>
                </c:pt>
                <c:pt idx="512">
                  <c:v>40214.0</c:v>
                </c:pt>
                <c:pt idx="513">
                  <c:v>40221.0</c:v>
                </c:pt>
                <c:pt idx="514">
                  <c:v>40228.0</c:v>
                </c:pt>
                <c:pt idx="515">
                  <c:v>40235.0</c:v>
                </c:pt>
                <c:pt idx="516">
                  <c:v>40242.0</c:v>
                </c:pt>
                <c:pt idx="517">
                  <c:v>40249.0</c:v>
                </c:pt>
                <c:pt idx="518">
                  <c:v>40256.0</c:v>
                </c:pt>
                <c:pt idx="519">
                  <c:v>40263.0</c:v>
                </c:pt>
                <c:pt idx="520">
                  <c:v>40270.0</c:v>
                </c:pt>
                <c:pt idx="521">
                  <c:v>40277.0</c:v>
                </c:pt>
                <c:pt idx="522">
                  <c:v>40284.0</c:v>
                </c:pt>
                <c:pt idx="523">
                  <c:v>40291.0</c:v>
                </c:pt>
                <c:pt idx="524">
                  <c:v>40298.0</c:v>
                </c:pt>
                <c:pt idx="525">
                  <c:v>40305.0</c:v>
                </c:pt>
                <c:pt idx="526">
                  <c:v>40312.0</c:v>
                </c:pt>
                <c:pt idx="527">
                  <c:v>40319.0</c:v>
                </c:pt>
                <c:pt idx="528">
                  <c:v>40326.0</c:v>
                </c:pt>
                <c:pt idx="529">
                  <c:v>40333.0</c:v>
                </c:pt>
                <c:pt idx="530">
                  <c:v>40340.0</c:v>
                </c:pt>
                <c:pt idx="531">
                  <c:v>40347.0</c:v>
                </c:pt>
                <c:pt idx="532">
                  <c:v>40354.0</c:v>
                </c:pt>
                <c:pt idx="533">
                  <c:v>40361.0</c:v>
                </c:pt>
                <c:pt idx="534">
                  <c:v>40368.0</c:v>
                </c:pt>
                <c:pt idx="535">
                  <c:v>40375.0</c:v>
                </c:pt>
                <c:pt idx="536">
                  <c:v>40382.0</c:v>
                </c:pt>
                <c:pt idx="537">
                  <c:v>40389.0</c:v>
                </c:pt>
                <c:pt idx="538">
                  <c:v>40396.0</c:v>
                </c:pt>
                <c:pt idx="539">
                  <c:v>40403.0</c:v>
                </c:pt>
                <c:pt idx="540">
                  <c:v>40410.0</c:v>
                </c:pt>
                <c:pt idx="541">
                  <c:v>40417.0</c:v>
                </c:pt>
                <c:pt idx="542">
                  <c:v>40424.0</c:v>
                </c:pt>
                <c:pt idx="543">
                  <c:v>40431.0</c:v>
                </c:pt>
                <c:pt idx="544">
                  <c:v>40438.0</c:v>
                </c:pt>
                <c:pt idx="545">
                  <c:v>40445.0</c:v>
                </c:pt>
                <c:pt idx="546">
                  <c:v>40452.0</c:v>
                </c:pt>
                <c:pt idx="547">
                  <c:v>40459.0</c:v>
                </c:pt>
                <c:pt idx="548">
                  <c:v>40466.0</c:v>
                </c:pt>
                <c:pt idx="549">
                  <c:v>40473.0</c:v>
                </c:pt>
                <c:pt idx="550">
                  <c:v>40480.0</c:v>
                </c:pt>
                <c:pt idx="551">
                  <c:v>40487.0</c:v>
                </c:pt>
                <c:pt idx="552">
                  <c:v>40494.0</c:v>
                </c:pt>
                <c:pt idx="553">
                  <c:v>40501.0</c:v>
                </c:pt>
                <c:pt idx="554">
                  <c:v>40508.0</c:v>
                </c:pt>
                <c:pt idx="555">
                  <c:v>40515.0</c:v>
                </c:pt>
                <c:pt idx="556">
                  <c:v>40522.0</c:v>
                </c:pt>
                <c:pt idx="557">
                  <c:v>40529.0</c:v>
                </c:pt>
                <c:pt idx="558">
                  <c:v>40536.0</c:v>
                </c:pt>
                <c:pt idx="559">
                  <c:v>40550.0</c:v>
                </c:pt>
                <c:pt idx="560">
                  <c:v>40557.0</c:v>
                </c:pt>
                <c:pt idx="561">
                  <c:v>40564.0</c:v>
                </c:pt>
                <c:pt idx="562">
                  <c:v>40571.0</c:v>
                </c:pt>
                <c:pt idx="563">
                  <c:v>40578.0</c:v>
                </c:pt>
                <c:pt idx="564">
                  <c:v>40585.0</c:v>
                </c:pt>
                <c:pt idx="565">
                  <c:v>40592.0</c:v>
                </c:pt>
                <c:pt idx="566">
                  <c:v>40599.0</c:v>
                </c:pt>
                <c:pt idx="567">
                  <c:v>40606.0</c:v>
                </c:pt>
                <c:pt idx="568">
                  <c:v>40613.0</c:v>
                </c:pt>
                <c:pt idx="569">
                  <c:v>40620.0</c:v>
                </c:pt>
                <c:pt idx="570">
                  <c:v>40627.0</c:v>
                </c:pt>
                <c:pt idx="571">
                  <c:v>40634.0</c:v>
                </c:pt>
                <c:pt idx="572">
                  <c:v>40641.0</c:v>
                </c:pt>
                <c:pt idx="573">
                  <c:v>40648.0</c:v>
                </c:pt>
                <c:pt idx="574">
                  <c:v>40655.0</c:v>
                </c:pt>
                <c:pt idx="575">
                  <c:v>40662.0</c:v>
                </c:pt>
                <c:pt idx="576">
                  <c:v>40669.0</c:v>
                </c:pt>
                <c:pt idx="577">
                  <c:v>40676.0</c:v>
                </c:pt>
                <c:pt idx="578">
                  <c:v>40683.0</c:v>
                </c:pt>
                <c:pt idx="579">
                  <c:v>40690.0</c:v>
                </c:pt>
                <c:pt idx="580">
                  <c:v>40697.0</c:v>
                </c:pt>
                <c:pt idx="581">
                  <c:v>40704.0</c:v>
                </c:pt>
                <c:pt idx="582">
                  <c:v>40711.0</c:v>
                </c:pt>
                <c:pt idx="583">
                  <c:v>40718.0</c:v>
                </c:pt>
                <c:pt idx="584">
                  <c:v>40725.0</c:v>
                </c:pt>
                <c:pt idx="585">
                  <c:v>40732.0</c:v>
                </c:pt>
                <c:pt idx="586">
                  <c:v>40739.0</c:v>
                </c:pt>
                <c:pt idx="587">
                  <c:v>40746.0</c:v>
                </c:pt>
                <c:pt idx="588">
                  <c:v>40753.0</c:v>
                </c:pt>
                <c:pt idx="589">
                  <c:v>40760.0</c:v>
                </c:pt>
                <c:pt idx="590">
                  <c:v>40767.0</c:v>
                </c:pt>
                <c:pt idx="591">
                  <c:v>40774.0</c:v>
                </c:pt>
                <c:pt idx="592">
                  <c:v>40781.0</c:v>
                </c:pt>
                <c:pt idx="593">
                  <c:v>40788.0</c:v>
                </c:pt>
                <c:pt idx="594">
                  <c:v>40795.0</c:v>
                </c:pt>
                <c:pt idx="595">
                  <c:v>40802.0</c:v>
                </c:pt>
                <c:pt idx="596">
                  <c:v>40809.0</c:v>
                </c:pt>
                <c:pt idx="597">
                  <c:v>40816.0</c:v>
                </c:pt>
                <c:pt idx="598">
                  <c:v>40823.0</c:v>
                </c:pt>
                <c:pt idx="599">
                  <c:v>40830.0</c:v>
                </c:pt>
                <c:pt idx="600">
                  <c:v>40837.0</c:v>
                </c:pt>
                <c:pt idx="601">
                  <c:v>40844.0</c:v>
                </c:pt>
                <c:pt idx="602">
                  <c:v>40851.0</c:v>
                </c:pt>
                <c:pt idx="603">
                  <c:v>40858.0</c:v>
                </c:pt>
                <c:pt idx="604">
                  <c:v>40865.0</c:v>
                </c:pt>
                <c:pt idx="605">
                  <c:v>40872.0</c:v>
                </c:pt>
                <c:pt idx="606">
                  <c:v>40879.0</c:v>
                </c:pt>
                <c:pt idx="607">
                  <c:v>40886.0</c:v>
                </c:pt>
                <c:pt idx="608">
                  <c:v>40893.0</c:v>
                </c:pt>
                <c:pt idx="609">
                  <c:v>40914.0</c:v>
                </c:pt>
                <c:pt idx="610">
                  <c:v>40921.0</c:v>
                </c:pt>
                <c:pt idx="611">
                  <c:v>40928.0</c:v>
                </c:pt>
                <c:pt idx="612">
                  <c:v>40935.0</c:v>
                </c:pt>
                <c:pt idx="613">
                  <c:v>40942.0</c:v>
                </c:pt>
                <c:pt idx="614">
                  <c:v>40949.0</c:v>
                </c:pt>
                <c:pt idx="615">
                  <c:v>40956.0</c:v>
                </c:pt>
                <c:pt idx="616">
                  <c:v>40963.0</c:v>
                </c:pt>
                <c:pt idx="617">
                  <c:v>40970.0</c:v>
                </c:pt>
                <c:pt idx="618">
                  <c:v>40977.0</c:v>
                </c:pt>
                <c:pt idx="619">
                  <c:v>40984.0</c:v>
                </c:pt>
                <c:pt idx="620">
                  <c:v>40991.0</c:v>
                </c:pt>
                <c:pt idx="621">
                  <c:v>40998.0</c:v>
                </c:pt>
                <c:pt idx="622">
                  <c:v>41005.0</c:v>
                </c:pt>
                <c:pt idx="623">
                  <c:v>41012.0</c:v>
                </c:pt>
                <c:pt idx="624">
                  <c:v>41019.0</c:v>
                </c:pt>
                <c:pt idx="625">
                  <c:v>41026.0</c:v>
                </c:pt>
                <c:pt idx="626">
                  <c:v>41033.0</c:v>
                </c:pt>
                <c:pt idx="627">
                  <c:v>41040.0</c:v>
                </c:pt>
                <c:pt idx="628">
                  <c:v>41047.0</c:v>
                </c:pt>
                <c:pt idx="629">
                  <c:v>41054.0</c:v>
                </c:pt>
                <c:pt idx="630">
                  <c:v>41061.0</c:v>
                </c:pt>
                <c:pt idx="631">
                  <c:v>41068.0</c:v>
                </c:pt>
                <c:pt idx="632">
                  <c:v>41075.0</c:v>
                </c:pt>
                <c:pt idx="633">
                  <c:v>41082.0</c:v>
                </c:pt>
                <c:pt idx="634">
                  <c:v>41089.0</c:v>
                </c:pt>
                <c:pt idx="635">
                  <c:v>41096.0</c:v>
                </c:pt>
                <c:pt idx="636">
                  <c:v>41103.0</c:v>
                </c:pt>
                <c:pt idx="637">
                  <c:v>41110.0</c:v>
                </c:pt>
                <c:pt idx="638">
                  <c:v>41117.0</c:v>
                </c:pt>
                <c:pt idx="639">
                  <c:v>41124.0</c:v>
                </c:pt>
                <c:pt idx="640">
                  <c:v>41131.0</c:v>
                </c:pt>
                <c:pt idx="641">
                  <c:v>41138.0</c:v>
                </c:pt>
                <c:pt idx="642">
                  <c:v>41145.0</c:v>
                </c:pt>
                <c:pt idx="643">
                  <c:v>41152.0</c:v>
                </c:pt>
                <c:pt idx="644">
                  <c:v>41159.0</c:v>
                </c:pt>
                <c:pt idx="645">
                  <c:v>41166.0</c:v>
                </c:pt>
                <c:pt idx="646">
                  <c:v>41173.0</c:v>
                </c:pt>
                <c:pt idx="647">
                  <c:v>41180.0</c:v>
                </c:pt>
                <c:pt idx="648">
                  <c:v>41187.0</c:v>
                </c:pt>
                <c:pt idx="649">
                  <c:v>41194.0</c:v>
                </c:pt>
                <c:pt idx="650">
                  <c:v>41201.0</c:v>
                </c:pt>
                <c:pt idx="651">
                  <c:v>41208.0</c:v>
                </c:pt>
                <c:pt idx="652">
                  <c:v>41215.0</c:v>
                </c:pt>
                <c:pt idx="653">
                  <c:v>41222.0</c:v>
                </c:pt>
                <c:pt idx="654">
                  <c:v>41229.0</c:v>
                </c:pt>
                <c:pt idx="655">
                  <c:v>41236.0</c:v>
                </c:pt>
                <c:pt idx="656">
                  <c:v>41243.0</c:v>
                </c:pt>
                <c:pt idx="657">
                  <c:v>41250.0</c:v>
                </c:pt>
                <c:pt idx="658">
                  <c:v>41257.0</c:v>
                </c:pt>
                <c:pt idx="659">
                  <c:v>41264.0</c:v>
                </c:pt>
                <c:pt idx="660">
                  <c:v>41285.0</c:v>
                </c:pt>
                <c:pt idx="661">
                  <c:v>41292.0</c:v>
                </c:pt>
                <c:pt idx="662">
                  <c:v>41299.0</c:v>
                </c:pt>
                <c:pt idx="663">
                  <c:v>41306.0</c:v>
                </c:pt>
                <c:pt idx="664">
                  <c:v>41313.0</c:v>
                </c:pt>
                <c:pt idx="665">
                  <c:v>41320.0</c:v>
                </c:pt>
                <c:pt idx="666">
                  <c:v>41327.0</c:v>
                </c:pt>
                <c:pt idx="667">
                  <c:v>41334.0</c:v>
                </c:pt>
                <c:pt idx="668">
                  <c:v>41341.0</c:v>
                </c:pt>
                <c:pt idx="669">
                  <c:v>41348.0</c:v>
                </c:pt>
                <c:pt idx="670">
                  <c:v>41355.0</c:v>
                </c:pt>
                <c:pt idx="671">
                  <c:v>41362.0</c:v>
                </c:pt>
                <c:pt idx="672">
                  <c:v>41369.0</c:v>
                </c:pt>
                <c:pt idx="673">
                  <c:v>41376.0</c:v>
                </c:pt>
                <c:pt idx="674">
                  <c:v>41383.0</c:v>
                </c:pt>
                <c:pt idx="675">
                  <c:v>41390.0</c:v>
                </c:pt>
                <c:pt idx="676">
                  <c:v>41397.0</c:v>
                </c:pt>
                <c:pt idx="677">
                  <c:v>41404.0</c:v>
                </c:pt>
                <c:pt idx="678">
                  <c:v>41411.0</c:v>
                </c:pt>
                <c:pt idx="679">
                  <c:v>41418.0</c:v>
                </c:pt>
                <c:pt idx="680">
                  <c:v>41425.0</c:v>
                </c:pt>
                <c:pt idx="681">
                  <c:v>41432.0</c:v>
                </c:pt>
                <c:pt idx="682">
                  <c:v>41439.0</c:v>
                </c:pt>
                <c:pt idx="683">
                  <c:v>41446.0</c:v>
                </c:pt>
                <c:pt idx="684">
                  <c:v>41453.0</c:v>
                </c:pt>
                <c:pt idx="685">
                  <c:v>41460.0</c:v>
                </c:pt>
                <c:pt idx="686">
                  <c:v>41467.0</c:v>
                </c:pt>
                <c:pt idx="687">
                  <c:v>41474.0</c:v>
                </c:pt>
                <c:pt idx="688">
                  <c:v>41481.0</c:v>
                </c:pt>
                <c:pt idx="689">
                  <c:v>41488.0</c:v>
                </c:pt>
                <c:pt idx="690">
                  <c:v>41495.0</c:v>
                </c:pt>
                <c:pt idx="691">
                  <c:v>41502.0</c:v>
                </c:pt>
                <c:pt idx="692">
                  <c:v>41509.0</c:v>
                </c:pt>
                <c:pt idx="693">
                  <c:v>41516.0</c:v>
                </c:pt>
                <c:pt idx="694">
                  <c:v>41523.0</c:v>
                </c:pt>
                <c:pt idx="695">
                  <c:v>41530.0</c:v>
                </c:pt>
                <c:pt idx="696">
                  <c:v>41537.0</c:v>
                </c:pt>
                <c:pt idx="697">
                  <c:v>41544.0</c:v>
                </c:pt>
                <c:pt idx="698">
                  <c:v>41551.0</c:v>
                </c:pt>
                <c:pt idx="699">
                  <c:v>41558.0</c:v>
                </c:pt>
                <c:pt idx="700">
                  <c:v>41565.0</c:v>
                </c:pt>
                <c:pt idx="701">
                  <c:v>41572.0</c:v>
                </c:pt>
                <c:pt idx="702">
                  <c:v>41579.0</c:v>
                </c:pt>
                <c:pt idx="703">
                  <c:v>41586.0</c:v>
                </c:pt>
                <c:pt idx="704">
                  <c:v>41593.0</c:v>
                </c:pt>
                <c:pt idx="705">
                  <c:v>41600.0</c:v>
                </c:pt>
                <c:pt idx="706">
                  <c:v>41607.0</c:v>
                </c:pt>
                <c:pt idx="707">
                  <c:v>41614.0</c:v>
                </c:pt>
                <c:pt idx="708">
                  <c:v>41621.0</c:v>
                </c:pt>
                <c:pt idx="709">
                  <c:v>41628.0</c:v>
                </c:pt>
                <c:pt idx="710">
                  <c:v>41635.0</c:v>
                </c:pt>
                <c:pt idx="711">
                  <c:v>41642.0</c:v>
                </c:pt>
                <c:pt idx="712">
                  <c:v>41649.0</c:v>
                </c:pt>
                <c:pt idx="713">
                  <c:v>41656.0</c:v>
                </c:pt>
                <c:pt idx="714">
                  <c:v>41663.0</c:v>
                </c:pt>
                <c:pt idx="715">
                  <c:v>41670.0</c:v>
                </c:pt>
                <c:pt idx="716">
                  <c:v>41677.0</c:v>
                </c:pt>
                <c:pt idx="717">
                  <c:v>41684.0</c:v>
                </c:pt>
                <c:pt idx="718">
                  <c:v>41691.0</c:v>
                </c:pt>
                <c:pt idx="719">
                  <c:v>41698.0</c:v>
                </c:pt>
                <c:pt idx="720">
                  <c:v>41705.0</c:v>
                </c:pt>
                <c:pt idx="721">
                  <c:v>41712.0</c:v>
                </c:pt>
                <c:pt idx="722">
                  <c:v>41719.0</c:v>
                </c:pt>
                <c:pt idx="723">
                  <c:v>41726.0</c:v>
                </c:pt>
                <c:pt idx="724">
                  <c:v>41733.0</c:v>
                </c:pt>
                <c:pt idx="725">
                  <c:v>41740.0</c:v>
                </c:pt>
                <c:pt idx="726">
                  <c:v>41747.0</c:v>
                </c:pt>
                <c:pt idx="727">
                  <c:v>41754.0</c:v>
                </c:pt>
                <c:pt idx="728">
                  <c:v>41761.0</c:v>
                </c:pt>
                <c:pt idx="729">
                  <c:v>41768.0</c:v>
                </c:pt>
                <c:pt idx="730">
                  <c:v>41775.0</c:v>
                </c:pt>
                <c:pt idx="731">
                  <c:v>41782.0</c:v>
                </c:pt>
                <c:pt idx="732">
                  <c:v>41789.0</c:v>
                </c:pt>
                <c:pt idx="733">
                  <c:v>41796.0</c:v>
                </c:pt>
                <c:pt idx="734">
                  <c:v>41803.0</c:v>
                </c:pt>
                <c:pt idx="735">
                  <c:v>41810.0</c:v>
                </c:pt>
                <c:pt idx="736">
                  <c:v>41817.0</c:v>
                </c:pt>
                <c:pt idx="737">
                  <c:v>41824.0</c:v>
                </c:pt>
                <c:pt idx="738">
                  <c:v>41831.0</c:v>
                </c:pt>
                <c:pt idx="739">
                  <c:v>41838.0</c:v>
                </c:pt>
                <c:pt idx="740">
                  <c:v>41845.0</c:v>
                </c:pt>
                <c:pt idx="741">
                  <c:v>41852.0</c:v>
                </c:pt>
                <c:pt idx="742">
                  <c:v>41859.0</c:v>
                </c:pt>
                <c:pt idx="743">
                  <c:v>41866.0</c:v>
                </c:pt>
                <c:pt idx="744">
                  <c:v>41873.0</c:v>
                </c:pt>
                <c:pt idx="745">
                  <c:v>41880.0</c:v>
                </c:pt>
                <c:pt idx="746">
                  <c:v>41887.0</c:v>
                </c:pt>
                <c:pt idx="747">
                  <c:v>41894.0</c:v>
                </c:pt>
                <c:pt idx="748">
                  <c:v>41901.0</c:v>
                </c:pt>
                <c:pt idx="749">
                  <c:v>41908.0</c:v>
                </c:pt>
                <c:pt idx="750">
                  <c:v>41915.0</c:v>
                </c:pt>
                <c:pt idx="751">
                  <c:v>41922.0</c:v>
                </c:pt>
                <c:pt idx="752">
                  <c:v>41929.0</c:v>
                </c:pt>
                <c:pt idx="753">
                  <c:v>41936.0</c:v>
                </c:pt>
                <c:pt idx="754">
                  <c:v>41943.0</c:v>
                </c:pt>
                <c:pt idx="755">
                  <c:v>41950.0</c:v>
                </c:pt>
                <c:pt idx="756">
                  <c:v>41957.0</c:v>
                </c:pt>
                <c:pt idx="757">
                  <c:v>41964.0</c:v>
                </c:pt>
                <c:pt idx="758">
                  <c:v>41971.0</c:v>
                </c:pt>
                <c:pt idx="759">
                  <c:v>41978.0</c:v>
                </c:pt>
                <c:pt idx="760">
                  <c:v>41985.0</c:v>
                </c:pt>
                <c:pt idx="761">
                  <c:v>41992.0</c:v>
                </c:pt>
                <c:pt idx="762">
                  <c:v>41999.0</c:v>
                </c:pt>
                <c:pt idx="763">
                  <c:v>42006.0</c:v>
                </c:pt>
                <c:pt idx="764">
                  <c:v>42013.0</c:v>
                </c:pt>
                <c:pt idx="765">
                  <c:v>42020.0</c:v>
                </c:pt>
                <c:pt idx="766">
                  <c:v>42027.0</c:v>
                </c:pt>
                <c:pt idx="767">
                  <c:v>42034.0</c:v>
                </c:pt>
                <c:pt idx="768">
                  <c:v>42041.0</c:v>
                </c:pt>
                <c:pt idx="769">
                  <c:v>42048.0</c:v>
                </c:pt>
                <c:pt idx="770">
                  <c:v>42055.0</c:v>
                </c:pt>
                <c:pt idx="771">
                  <c:v>42062.0</c:v>
                </c:pt>
                <c:pt idx="772">
                  <c:v>42069.0</c:v>
                </c:pt>
                <c:pt idx="773">
                  <c:v>42076.0</c:v>
                </c:pt>
                <c:pt idx="774">
                  <c:v>42083.0</c:v>
                </c:pt>
                <c:pt idx="775">
                  <c:v>42090.0</c:v>
                </c:pt>
                <c:pt idx="776">
                  <c:v>42097.0</c:v>
                </c:pt>
                <c:pt idx="777">
                  <c:v>42104.0</c:v>
                </c:pt>
                <c:pt idx="778">
                  <c:v>42111.0</c:v>
                </c:pt>
                <c:pt idx="779">
                  <c:v>42118.0</c:v>
                </c:pt>
                <c:pt idx="780">
                  <c:v>42125.0</c:v>
                </c:pt>
                <c:pt idx="781">
                  <c:v>42132.0</c:v>
                </c:pt>
                <c:pt idx="782">
                  <c:v>42139.0</c:v>
                </c:pt>
                <c:pt idx="783">
                  <c:v>42146.0</c:v>
                </c:pt>
                <c:pt idx="784">
                  <c:v>42153.0</c:v>
                </c:pt>
                <c:pt idx="785">
                  <c:v>42160.0</c:v>
                </c:pt>
                <c:pt idx="786">
                  <c:v>42167.0</c:v>
                </c:pt>
                <c:pt idx="787">
                  <c:v>42174.0</c:v>
                </c:pt>
                <c:pt idx="788">
                  <c:v>42181.0</c:v>
                </c:pt>
                <c:pt idx="789">
                  <c:v>42188.0</c:v>
                </c:pt>
                <c:pt idx="790">
                  <c:v>42195.0</c:v>
                </c:pt>
                <c:pt idx="791">
                  <c:v>42202.0</c:v>
                </c:pt>
                <c:pt idx="792">
                  <c:v>42209.0</c:v>
                </c:pt>
                <c:pt idx="793">
                  <c:v>42216.0</c:v>
                </c:pt>
                <c:pt idx="794">
                  <c:v>42223.0</c:v>
                </c:pt>
                <c:pt idx="795">
                  <c:v>42230.0</c:v>
                </c:pt>
                <c:pt idx="796">
                  <c:v>42237.0</c:v>
                </c:pt>
                <c:pt idx="797">
                  <c:v>42244.0</c:v>
                </c:pt>
                <c:pt idx="798">
                  <c:v>42251.0</c:v>
                </c:pt>
                <c:pt idx="799">
                  <c:v>42258.0</c:v>
                </c:pt>
                <c:pt idx="800">
                  <c:v>42265.0</c:v>
                </c:pt>
                <c:pt idx="801">
                  <c:v>42272.0</c:v>
                </c:pt>
                <c:pt idx="802">
                  <c:v>42279.0</c:v>
                </c:pt>
                <c:pt idx="803">
                  <c:v>42286.0</c:v>
                </c:pt>
                <c:pt idx="804">
                  <c:v>42293.0</c:v>
                </c:pt>
                <c:pt idx="805">
                  <c:v>42300.0</c:v>
                </c:pt>
                <c:pt idx="806">
                  <c:v>42307.0</c:v>
                </c:pt>
                <c:pt idx="807">
                  <c:v>42314.0</c:v>
                </c:pt>
                <c:pt idx="808">
                  <c:v>42321.0</c:v>
                </c:pt>
                <c:pt idx="809">
                  <c:v>42328.0</c:v>
                </c:pt>
                <c:pt idx="810">
                  <c:v>42335.0</c:v>
                </c:pt>
                <c:pt idx="811">
                  <c:v>42342.0</c:v>
                </c:pt>
                <c:pt idx="812">
                  <c:v>42349.0</c:v>
                </c:pt>
                <c:pt idx="813">
                  <c:v>42356.0</c:v>
                </c:pt>
                <c:pt idx="814">
                  <c:v>42363.0</c:v>
                </c:pt>
                <c:pt idx="815">
                  <c:v>42370.0</c:v>
                </c:pt>
                <c:pt idx="816">
                  <c:v>42377.0</c:v>
                </c:pt>
                <c:pt idx="817">
                  <c:v>42384.0</c:v>
                </c:pt>
                <c:pt idx="818">
                  <c:v>42391.0</c:v>
                </c:pt>
                <c:pt idx="819">
                  <c:v>42398.0</c:v>
                </c:pt>
                <c:pt idx="820">
                  <c:v>42405.0</c:v>
                </c:pt>
                <c:pt idx="821">
                  <c:v>42412.0</c:v>
                </c:pt>
                <c:pt idx="822">
                  <c:v>42419.0</c:v>
                </c:pt>
                <c:pt idx="823">
                  <c:v>42426.0</c:v>
                </c:pt>
                <c:pt idx="824">
                  <c:v>42433.0</c:v>
                </c:pt>
                <c:pt idx="825">
                  <c:v>42440.0</c:v>
                </c:pt>
                <c:pt idx="826">
                  <c:v>42447.0</c:v>
                </c:pt>
                <c:pt idx="827">
                  <c:v>42454.0</c:v>
                </c:pt>
                <c:pt idx="828">
                  <c:v>42461.0</c:v>
                </c:pt>
                <c:pt idx="829">
                  <c:v>42468.0</c:v>
                </c:pt>
                <c:pt idx="830">
                  <c:v>42475.0</c:v>
                </c:pt>
                <c:pt idx="831">
                  <c:v>42482.0</c:v>
                </c:pt>
                <c:pt idx="832">
                  <c:v>42489.0</c:v>
                </c:pt>
                <c:pt idx="833">
                  <c:v>42496.0</c:v>
                </c:pt>
                <c:pt idx="834">
                  <c:v>42503.0</c:v>
                </c:pt>
                <c:pt idx="835">
                  <c:v>42510.0</c:v>
                </c:pt>
                <c:pt idx="836">
                  <c:v>42517.0</c:v>
                </c:pt>
                <c:pt idx="837">
                  <c:v>42524.0</c:v>
                </c:pt>
                <c:pt idx="838">
                  <c:v>42531.0</c:v>
                </c:pt>
                <c:pt idx="839">
                  <c:v>42538.0</c:v>
                </c:pt>
                <c:pt idx="840">
                  <c:v>42545.0</c:v>
                </c:pt>
                <c:pt idx="841">
                  <c:v>42552.0</c:v>
                </c:pt>
                <c:pt idx="842">
                  <c:v>42559.0</c:v>
                </c:pt>
                <c:pt idx="843">
                  <c:v>42566.0</c:v>
                </c:pt>
                <c:pt idx="844">
                  <c:v>42573.0</c:v>
                </c:pt>
                <c:pt idx="845">
                  <c:v>42580.0</c:v>
                </c:pt>
                <c:pt idx="846">
                  <c:v>42587.0</c:v>
                </c:pt>
                <c:pt idx="847">
                  <c:v>42594.0</c:v>
                </c:pt>
                <c:pt idx="848">
                  <c:v>42601.0</c:v>
                </c:pt>
                <c:pt idx="849">
                  <c:v>42608.0</c:v>
                </c:pt>
                <c:pt idx="850">
                  <c:v>42615.0</c:v>
                </c:pt>
                <c:pt idx="851">
                  <c:v>42622.0</c:v>
                </c:pt>
                <c:pt idx="852">
                  <c:v>42629.0</c:v>
                </c:pt>
                <c:pt idx="853">
                  <c:v>42636.0</c:v>
                </c:pt>
                <c:pt idx="854">
                  <c:v>42643.0</c:v>
                </c:pt>
                <c:pt idx="855">
                  <c:v>42650.0</c:v>
                </c:pt>
                <c:pt idx="856">
                  <c:v>42657.0</c:v>
                </c:pt>
                <c:pt idx="857">
                  <c:v>42664.0</c:v>
                </c:pt>
                <c:pt idx="858">
                  <c:v>42671.0</c:v>
                </c:pt>
                <c:pt idx="859">
                  <c:v>42678.0</c:v>
                </c:pt>
                <c:pt idx="860">
                  <c:v>42685.0</c:v>
                </c:pt>
                <c:pt idx="861">
                  <c:v>42692.0</c:v>
                </c:pt>
                <c:pt idx="862">
                  <c:v>42699.0</c:v>
                </c:pt>
                <c:pt idx="863">
                  <c:v>42706.0</c:v>
                </c:pt>
                <c:pt idx="864">
                  <c:v>42713.0</c:v>
                </c:pt>
                <c:pt idx="865">
                  <c:v>42720.0</c:v>
                </c:pt>
                <c:pt idx="866">
                  <c:v>42727.0</c:v>
                </c:pt>
                <c:pt idx="867">
                  <c:v>42734.0</c:v>
                </c:pt>
                <c:pt idx="868">
                  <c:v>42741.0</c:v>
                </c:pt>
                <c:pt idx="869">
                  <c:v>42748.0</c:v>
                </c:pt>
                <c:pt idx="870">
                  <c:v>42755.0</c:v>
                </c:pt>
                <c:pt idx="871">
                  <c:v>42762.0</c:v>
                </c:pt>
                <c:pt idx="872">
                  <c:v>42769.0</c:v>
                </c:pt>
                <c:pt idx="873">
                  <c:v>42776.0</c:v>
                </c:pt>
                <c:pt idx="874">
                  <c:v>42783.0</c:v>
                </c:pt>
                <c:pt idx="875">
                  <c:v>42790.0</c:v>
                </c:pt>
                <c:pt idx="876">
                  <c:v>42797.0</c:v>
                </c:pt>
                <c:pt idx="877">
                  <c:v>42804.0</c:v>
                </c:pt>
                <c:pt idx="878">
                  <c:v>42811.0</c:v>
                </c:pt>
                <c:pt idx="879">
                  <c:v>42818.0</c:v>
                </c:pt>
                <c:pt idx="880">
                  <c:v>42825.0</c:v>
                </c:pt>
                <c:pt idx="881">
                  <c:v>42832.0</c:v>
                </c:pt>
                <c:pt idx="882">
                  <c:v>42839.0</c:v>
                </c:pt>
                <c:pt idx="883">
                  <c:v>42846.0</c:v>
                </c:pt>
                <c:pt idx="884">
                  <c:v>42853.0</c:v>
                </c:pt>
                <c:pt idx="885">
                  <c:v>42860.0</c:v>
                </c:pt>
                <c:pt idx="886">
                  <c:v>42867.0</c:v>
                </c:pt>
                <c:pt idx="887">
                  <c:v>42874.0</c:v>
                </c:pt>
                <c:pt idx="888">
                  <c:v>42881.0</c:v>
                </c:pt>
                <c:pt idx="889">
                  <c:v>42888.0</c:v>
                </c:pt>
                <c:pt idx="890">
                  <c:v>42895.0</c:v>
                </c:pt>
                <c:pt idx="891">
                  <c:v>42902.0</c:v>
                </c:pt>
                <c:pt idx="892">
                  <c:v>42909.0</c:v>
                </c:pt>
                <c:pt idx="893">
                  <c:v>42916.0</c:v>
                </c:pt>
                <c:pt idx="894">
                  <c:v>42923.0</c:v>
                </c:pt>
                <c:pt idx="895">
                  <c:v>42930.0</c:v>
                </c:pt>
                <c:pt idx="896">
                  <c:v>42937.0</c:v>
                </c:pt>
                <c:pt idx="897">
                  <c:v>42944.0</c:v>
                </c:pt>
                <c:pt idx="898">
                  <c:v>42951.0</c:v>
                </c:pt>
                <c:pt idx="899">
                  <c:v>42958.0</c:v>
                </c:pt>
                <c:pt idx="900">
                  <c:v>42965.0</c:v>
                </c:pt>
                <c:pt idx="901">
                  <c:v>42972.0</c:v>
                </c:pt>
                <c:pt idx="902">
                  <c:v>42979.0</c:v>
                </c:pt>
                <c:pt idx="903">
                  <c:v>42986.0</c:v>
                </c:pt>
                <c:pt idx="904">
                  <c:v>42993.0</c:v>
                </c:pt>
                <c:pt idx="905">
                  <c:v>43000.0</c:v>
                </c:pt>
                <c:pt idx="906">
                  <c:v>43007.0</c:v>
                </c:pt>
                <c:pt idx="907">
                  <c:v>43014.0</c:v>
                </c:pt>
                <c:pt idx="908">
                  <c:v>43021.0</c:v>
                </c:pt>
                <c:pt idx="909">
                  <c:v>43028.0</c:v>
                </c:pt>
                <c:pt idx="910">
                  <c:v>43035.0</c:v>
                </c:pt>
                <c:pt idx="911">
                  <c:v>43042.0</c:v>
                </c:pt>
                <c:pt idx="912">
                  <c:v>43049.0</c:v>
                </c:pt>
                <c:pt idx="913">
                  <c:v>43056.0</c:v>
                </c:pt>
                <c:pt idx="914">
                  <c:v>43063.0</c:v>
                </c:pt>
                <c:pt idx="915">
                  <c:v>43070.0</c:v>
                </c:pt>
                <c:pt idx="916">
                  <c:v>43077.0</c:v>
                </c:pt>
                <c:pt idx="917">
                  <c:v>43084.0</c:v>
                </c:pt>
                <c:pt idx="918">
                  <c:v>43091.0</c:v>
                </c:pt>
                <c:pt idx="919">
                  <c:v>43098.0</c:v>
                </c:pt>
                <c:pt idx="920">
                  <c:v>43105.0</c:v>
                </c:pt>
                <c:pt idx="921">
                  <c:v>43112.0</c:v>
                </c:pt>
                <c:pt idx="922">
                  <c:v>43119.0</c:v>
                </c:pt>
                <c:pt idx="923">
                  <c:v>43126.0</c:v>
                </c:pt>
                <c:pt idx="924">
                  <c:v>43133.0</c:v>
                </c:pt>
                <c:pt idx="925">
                  <c:v>43140.0</c:v>
                </c:pt>
                <c:pt idx="926">
                  <c:v>43147.0</c:v>
                </c:pt>
                <c:pt idx="927">
                  <c:v>43154.0</c:v>
                </c:pt>
                <c:pt idx="928">
                  <c:v>43161.0</c:v>
                </c:pt>
                <c:pt idx="929">
                  <c:v>43168.0</c:v>
                </c:pt>
                <c:pt idx="930">
                  <c:v>43175.0</c:v>
                </c:pt>
                <c:pt idx="931">
                  <c:v>43182.0</c:v>
                </c:pt>
                <c:pt idx="932">
                  <c:v>43189.0</c:v>
                </c:pt>
                <c:pt idx="933">
                  <c:v>43196.0</c:v>
                </c:pt>
                <c:pt idx="934">
                  <c:v>43203.0</c:v>
                </c:pt>
                <c:pt idx="935">
                  <c:v>43210.0</c:v>
                </c:pt>
                <c:pt idx="936">
                  <c:v>43217.0</c:v>
                </c:pt>
                <c:pt idx="937">
                  <c:v>43224.0</c:v>
                </c:pt>
                <c:pt idx="938">
                  <c:v>43231.0</c:v>
                </c:pt>
                <c:pt idx="939">
                  <c:v>43238.0</c:v>
                </c:pt>
                <c:pt idx="940">
                  <c:v>43245.0</c:v>
                </c:pt>
                <c:pt idx="941">
                  <c:v>43252.0</c:v>
                </c:pt>
                <c:pt idx="942">
                  <c:v>43259.0</c:v>
                </c:pt>
                <c:pt idx="943">
                  <c:v>43266.0</c:v>
                </c:pt>
                <c:pt idx="944">
                  <c:v>43273.0</c:v>
                </c:pt>
                <c:pt idx="945">
                  <c:v>43280.0</c:v>
                </c:pt>
                <c:pt idx="946">
                  <c:v>43287.0</c:v>
                </c:pt>
                <c:pt idx="947">
                  <c:v>43294.0</c:v>
                </c:pt>
                <c:pt idx="948">
                  <c:v>43301.0</c:v>
                </c:pt>
                <c:pt idx="949">
                  <c:v>43308.0</c:v>
                </c:pt>
                <c:pt idx="950">
                  <c:v>43315.0</c:v>
                </c:pt>
                <c:pt idx="951">
                  <c:v>43322.0</c:v>
                </c:pt>
                <c:pt idx="952">
                  <c:v>43329.0</c:v>
                </c:pt>
                <c:pt idx="953">
                  <c:v>43336.0</c:v>
                </c:pt>
                <c:pt idx="954">
                  <c:v>43343.0</c:v>
                </c:pt>
                <c:pt idx="955">
                  <c:v>43350.0</c:v>
                </c:pt>
                <c:pt idx="956">
                  <c:v>43357.0</c:v>
                </c:pt>
                <c:pt idx="957">
                  <c:v>43364.0</c:v>
                </c:pt>
                <c:pt idx="958">
                  <c:v>43371.0</c:v>
                </c:pt>
                <c:pt idx="959">
                  <c:v>43378.0</c:v>
                </c:pt>
                <c:pt idx="960">
                  <c:v>43385.0</c:v>
                </c:pt>
                <c:pt idx="961">
                  <c:v>43392.0</c:v>
                </c:pt>
                <c:pt idx="962">
                  <c:v>43399.0</c:v>
                </c:pt>
                <c:pt idx="963">
                  <c:v>43406.0</c:v>
                </c:pt>
                <c:pt idx="964">
                  <c:v>43413.0</c:v>
                </c:pt>
                <c:pt idx="965">
                  <c:v>43420.0</c:v>
                </c:pt>
                <c:pt idx="966">
                  <c:v>43427.0</c:v>
                </c:pt>
                <c:pt idx="967">
                  <c:v>43434.0</c:v>
                </c:pt>
                <c:pt idx="968">
                  <c:v>43441.0</c:v>
                </c:pt>
                <c:pt idx="969">
                  <c:v>43448.0</c:v>
                </c:pt>
                <c:pt idx="970">
                  <c:v>43455.0</c:v>
                </c:pt>
                <c:pt idx="971">
                  <c:v>43462.0</c:v>
                </c:pt>
                <c:pt idx="972">
                  <c:v>43469.0</c:v>
                </c:pt>
                <c:pt idx="973">
                  <c:v>43476.0</c:v>
                </c:pt>
                <c:pt idx="974">
                  <c:v>43483.0</c:v>
                </c:pt>
                <c:pt idx="975">
                  <c:v>43490.0</c:v>
                </c:pt>
                <c:pt idx="976">
                  <c:v>43497.0</c:v>
                </c:pt>
                <c:pt idx="977">
                  <c:v>43504.0</c:v>
                </c:pt>
                <c:pt idx="978">
                  <c:v>43511.0</c:v>
                </c:pt>
                <c:pt idx="979">
                  <c:v>43518.0</c:v>
                </c:pt>
                <c:pt idx="980">
                  <c:v>43525.0</c:v>
                </c:pt>
                <c:pt idx="981">
                  <c:v>43532.0</c:v>
                </c:pt>
                <c:pt idx="982">
                  <c:v>43539.0</c:v>
                </c:pt>
                <c:pt idx="983">
                  <c:v>43546.0</c:v>
                </c:pt>
                <c:pt idx="984">
                  <c:v>43553.0</c:v>
                </c:pt>
                <c:pt idx="985">
                  <c:v>43560.0</c:v>
                </c:pt>
                <c:pt idx="986">
                  <c:v>43567.0</c:v>
                </c:pt>
                <c:pt idx="987">
                  <c:v>43574.0</c:v>
                </c:pt>
                <c:pt idx="988">
                  <c:v>43581.0</c:v>
                </c:pt>
                <c:pt idx="989">
                  <c:v>43588.0</c:v>
                </c:pt>
                <c:pt idx="990">
                  <c:v>43595.0</c:v>
                </c:pt>
                <c:pt idx="991">
                  <c:v>43602.0</c:v>
                </c:pt>
                <c:pt idx="992">
                  <c:v>43609.0</c:v>
                </c:pt>
                <c:pt idx="993">
                  <c:v>43616.0</c:v>
                </c:pt>
                <c:pt idx="994">
                  <c:v>43623.0</c:v>
                </c:pt>
                <c:pt idx="995">
                  <c:v>43630.0</c:v>
                </c:pt>
                <c:pt idx="996">
                  <c:v>43637.0</c:v>
                </c:pt>
                <c:pt idx="997">
                  <c:v>43644.0</c:v>
                </c:pt>
                <c:pt idx="998">
                  <c:v>43651.0</c:v>
                </c:pt>
                <c:pt idx="999">
                  <c:v>43658.0</c:v>
                </c:pt>
                <c:pt idx="1000">
                  <c:v>43665.0</c:v>
                </c:pt>
                <c:pt idx="1001">
                  <c:v>43672.0</c:v>
                </c:pt>
                <c:pt idx="1002">
                  <c:v>43679.0</c:v>
                </c:pt>
                <c:pt idx="1003">
                  <c:v>43686.0</c:v>
                </c:pt>
                <c:pt idx="1004">
                  <c:v>43693.0</c:v>
                </c:pt>
                <c:pt idx="1005">
                  <c:v>43700.0</c:v>
                </c:pt>
                <c:pt idx="1006">
                  <c:v>43707.0</c:v>
                </c:pt>
                <c:pt idx="1007">
                  <c:v>43714.0</c:v>
                </c:pt>
                <c:pt idx="1008">
                  <c:v>43721.0</c:v>
                </c:pt>
                <c:pt idx="1009">
                  <c:v>43728.0</c:v>
                </c:pt>
                <c:pt idx="1010">
                  <c:v>43735.0</c:v>
                </c:pt>
                <c:pt idx="1011">
                  <c:v>43742.0</c:v>
                </c:pt>
                <c:pt idx="1012">
                  <c:v>43749.0</c:v>
                </c:pt>
                <c:pt idx="1013">
                  <c:v>43756.0</c:v>
                </c:pt>
                <c:pt idx="1014">
                  <c:v>43763.0</c:v>
                </c:pt>
                <c:pt idx="1015">
                  <c:v>43770.0</c:v>
                </c:pt>
                <c:pt idx="1016">
                  <c:v>43777.0</c:v>
                </c:pt>
                <c:pt idx="1017">
                  <c:v>43784.0</c:v>
                </c:pt>
                <c:pt idx="1018">
                  <c:v>43791.0</c:v>
                </c:pt>
                <c:pt idx="1019">
                  <c:v>43798.0</c:v>
                </c:pt>
                <c:pt idx="1020">
                  <c:v>43805.0</c:v>
                </c:pt>
                <c:pt idx="1021">
                  <c:v>43812.0</c:v>
                </c:pt>
                <c:pt idx="1022">
                  <c:v>43819.0</c:v>
                </c:pt>
                <c:pt idx="1023">
                  <c:v>43826.0</c:v>
                </c:pt>
                <c:pt idx="1024">
                  <c:v>43833.0</c:v>
                </c:pt>
                <c:pt idx="1025">
                  <c:v>43840.0</c:v>
                </c:pt>
                <c:pt idx="1026">
                  <c:v>43847.0</c:v>
                </c:pt>
                <c:pt idx="1027">
                  <c:v>43854.0</c:v>
                </c:pt>
                <c:pt idx="1028">
                  <c:v>43861.0</c:v>
                </c:pt>
                <c:pt idx="1029">
                  <c:v>43868.0</c:v>
                </c:pt>
                <c:pt idx="1030">
                  <c:v>43875.0</c:v>
                </c:pt>
                <c:pt idx="1031">
                  <c:v>43882.0</c:v>
                </c:pt>
                <c:pt idx="1032">
                  <c:v>43889.0</c:v>
                </c:pt>
                <c:pt idx="1033">
                  <c:v>43896.0</c:v>
                </c:pt>
                <c:pt idx="1034">
                  <c:v>43903.0</c:v>
                </c:pt>
                <c:pt idx="1035">
                  <c:v>43910.0</c:v>
                </c:pt>
                <c:pt idx="1036">
                  <c:v>43917.0</c:v>
                </c:pt>
                <c:pt idx="1037">
                  <c:v>43924.0</c:v>
                </c:pt>
                <c:pt idx="1038">
                  <c:v>43931.0</c:v>
                </c:pt>
                <c:pt idx="1039">
                  <c:v>43938.0</c:v>
                </c:pt>
                <c:pt idx="1040">
                  <c:v>43945.0</c:v>
                </c:pt>
                <c:pt idx="1041">
                  <c:v>43952.0</c:v>
                </c:pt>
                <c:pt idx="1042">
                  <c:v>43959.0</c:v>
                </c:pt>
                <c:pt idx="1043">
                  <c:v>43966.0</c:v>
                </c:pt>
                <c:pt idx="1044">
                  <c:v>43973.0</c:v>
                </c:pt>
                <c:pt idx="1045">
                  <c:v>43980.0</c:v>
                </c:pt>
                <c:pt idx="1046">
                  <c:v>43987.0</c:v>
                </c:pt>
                <c:pt idx="1047">
                  <c:v>43994.0</c:v>
                </c:pt>
                <c:pt idx="1048">
                  <c:v>44001.0</c:v>
                </c:pt>
                <c:pt idx="1049">
                  <c:v>44008.0</c:v>
                </c:pt>
                <c:pt idx="1050">
                  <c:v>44015.0</c:v>
                </c:pt>
                <c:pt idx="1051">
                  <c:v>44022.0</c:v>
                </c:pt>
                <c:pt idx="1052">
                  <c:v>44029.0</c:v>
                </c:pt>
                <c:pt idx="1053">
                  <c:v>44036.0</c:v>
                </c:pt>
                <c:pt idx="1054">
                  <c:v>44043.0</c:v>
                </c:pt>
                <c:pt idx="1055">
                  <c:v>44050.0</c:v>
                </c:pt>
                <c:pt idx="1056">
                  <c:v>44057.0</c:v>
                </c:pt>
                <c:pt idx="1057">
                  <c:v>44064.0</c:v>
                </c:pt>
                <c:pt idx="1058">
                  <c:v>44071.0</c:v>
                </c:pt>
                <c:pt idx="1059">
                  <c:v>44078.0</c:v>
                </c:pt>
                <c:pt idx="1060">
                  <c:v>44085.0</c:v>
                </c:pt>
                <c:pt idx="1061">
                  <c:v>44092.0</c:v>
                </c:pt>
                <c:pt idx="1062">
                  <c:v>44099.0</c:v>
                </c:pt>
                <c:pt idx="1063">
                  <c:v>44106.0</c:v>
                </c:pt>
                <c:pt idx="1064">
                  <c:v>44113.0</c:v>
                </c:pt>
                <c:pt idx="1065">
                  <c:v>44120.0</c:v>
                </c:pt>
                <c:pt idx="1066">
                  <c:v>44127.0</c:v>
                </c:pt>
                <c:pt idx="1067">
                  <c:v>44134.0</c:v>
                </c:pt>
                <c:pt idx="1068">
                  <c:v>44141.0</c:v>
                </c:pt>
                <c:pt idx="1069">
                  <c:v>44148.0</c:v>
                </c:pt>
                <c:pt idx="1070">
                  <c:v>44155.0</c:v>
                </c:pt>
                <c:pt idx="1071">
                  <c:v>44162.0</c:v>
                </c:pt>
                <c:pt idx="1072">
                  <c:v>44169.0</c:v>
                </c:pt>
                <c:pt idx="1073">
                  <c:v>44176.0</c:v>
                </c:pt>
                <c:pt idx="1074">
                  <c:v>44183.0</c:v>
                </c:pt>
                <c:pt idx="1075">
                  <c:v>44190.0</c:v>
                </c:pt>
                <c:pt idx="1076">
                  <c:v>44197.0</c:v>
                </c:pt>
                <c:pt idx="1077">
                  <c:v>44204.0</c:v>
                </c:pt>
                <c:pt idx="1078">
                  <c:v>44211.0</c:v>
                </c:pt>
                <c:pt idx="1079">
                  <c:v>44218.0</c:v>
                </c:pt>
                <c:pt idx="1080">
                  <c:v>44225.0</c:v>
                </c:pt>
                <c:pt idx="1081">
                  <c:v>44232.0</c:v>
                </c:pt>
                <c:pt idx="1082">
                  <c:v>44239.0</c:v>
                </c:pt>
                <c:pt idx="1083">
                  <c:v>44246.0</c:v>
                </c:pt>
                <c:pt idx="1084">
                  <c:v>44253.0</c:v>
                </c:pt>
                <c:pt idx="1085">
                  <c:v>44260.0</c:v>
                </c:pt>
                <c:pt idx="1086">
                  <c:v>44267.0</c:v>
                </c:pt>
                <c:pt idx="1087">
                  <c:v>44274.0</c:v>
                </c:pt>
                <c:pt idx="1088">
                  <c:v>44281.0</c:v>
                </c:pt>
                <c:pt idx="1089">
                  <c:v>44288.0</c:v>
                </c:pt>
                <c:pt idx="1090">
                  <c:v>44295.0</c:v>
                </c:pt>
                <c:pt idx="1091">
                  <c:v>44302.0</c:v>
                </c:pt>
                <c:pt idx="1092">
                  <c:v>44309.0</c:v>
                </c:pt>
                <c:pt idx="1093">
                  <c:v>44316.0</c:v>
                </c:pt>
                <c:pt idx="1094">
                  <c:v>44323.0</c:v>
                </c:pt>
                <c:pt idx="1095">
                  <c:v>44330.0</c:v>
                </c:pt>
                <c:pt idx="1096">
                  <c:v>44337.0</c:v>
                </c:pt>
                <c:pt idx="1097">
                  <c:v>44344.0</c:v>
                </c:pt>
                <c:pt idx="1098">
                  <c:v>44351.0</c:v>
                </c:pt>
                <c:pt idx="1099">
                  <c:v>44358.0</c:v>
                </c:pt>
                <c:pt idx="1100">
                  <c:v>44365.0</c:v>
                </c:pt>
                <c:pt idx="1101">
                  <c:v>44372.0</c:v>
                </c:pt>
                <c:pt idx="1102">
                  <c:v>44379.0</c:v>
                </c:pt>
                <c:pt idx="1103">
                  <c:v>44386.0</c:v>
                </c:pt>
                <c:pt idx="1104">
                  <c:v>44393.0</c:v>
                </c:pt>
                <c:pt idx="1105">
                  <c:v>44400.0</c:v>
                </c:pt>
                <c:pt idx="1106">
                  <c:v>44407.0</c:v>
                </c:pt>
                <c:pt idx="1107">
                  <c:v>44414.0</c:v>
                </c:pt>
                <c:pt idx="1108">
                  <c:v>44421.0</c:v>
                </c:pt>
                <c:pt idx="1109">
                  <c:v>44428.0</c:v>
                </c:pt>
                <c:pt idx="1110">
                  <c:v>44435.0</c:v>
                </c:pt>
                <c:pt idx="1111">
                  <c:v>44442.0</c:v>
                </c:pt>
                <c:pt idx="1112">
                  <c:v>44449.0</c:v>
                </c:pt>
                <c:pt idx="1113">
                  <c:v>44456.0</c:v>
                </c:pt>
                <c:pt idx="1114">
                  <c:v>44463.0</c:v>
                </c:pt>
                <c:pt idx="1115">
                  <c:v>44470.0</c:v>
                </c:pt>
                <c:pt idx="1116">
                  <c:v>44477.0</c:v>
                </c:pt>
                <c:pt idx="1117">
                  <c:v>44484.0</c:v>
                </c:pt>
                <c:pt idx="1118">
                  <c:v>44491.0</c:v>
                </c:pt>
                <c:pt idx="1119">
                  <c:v>44498.0</c:v>
                </c:pt>
                <c:pt idx="1120">
                  <c:v>44505.0</c:v>
                </c:pt>
                <c:pt idx="1121">
                  <c:v>44512.0</c:v>
                </c:pt>
                <c:pt idx="1122">
                  <c:v>44519.0</c:v>
                </c:pt>
                <c:pt idx="1123">
                  <c:v>44526.0</c:v>
                </c:pt>
                <c:pt idx="1124">
                  <c:v>44533.0</c:v>
                </c:pt>
                <c:pt idx="1125">
                  <c:v>44540.0</c:v>
                </c:pt>
                <c:pt idx="1126">
                  <c:v>44547.0</c:v>
                </c:pt>
                <c:pt idx="1127">
                  <c:v>44554.0</c:v>
                </c:pt>
                <c:pt idx="1128">
                  <c:v>44561.0</c:v>
                </c:pt>
                <c:pt idx="1129">
                  <c:v>44568.0</c:v>
                </c:pt>
                <c:pt idx="1130">
                  <c:v>44575.0</c:v>
                </c:pt>
                <c:pt idx="1131">
                  <c:v>44582.0</c:v>
                </c:pt>
                <c:pt idx="1132">
                  <c:v>44589.0</c:v>
                </c:pt>
                <c:pt idx="1133">
                  <c:v>44596.0</c:v>
                </c:pt>
                <c:pt idx="1134">
                  <c:v>44603.0</c:v>
                </c:pt>
                <c:pt idx="1135">
                  <c:v>44610.0</c:v>
                </c:pt>
                <c:pt idx="1136">
                  <c:v>44617.0</c:v>
                </c:pt>
                <c:pt idx="1137">
                  <c:v>44624.0</c:v>
                </c:pt>
                <c:pt idx="1138">
                  <c:v>44631.0</c:v>
                </c:pt>
                <c:pt idx="1139">
                  <c:v>44638.0</c:v>
                </c:pt>
                <c:pt idx="1140">
                  <c:v>44645.0</c:v>
                </c:pt>
                <c:pt idx="1141">
                  <c:v>44652.0</c:v>
                </c:pt>
                <c:pt idx="1142">
                  <c:v>44659.0</c:v>
                </c:pt>
                <c:pt idx="1143">
                  <c:v>44666.0</c:v>
                </c:pt>
                <c:pt idx="1144">
                  <c:v>44673.0</c:v>
                </c:pt>
                <c:pt idx="1145">
                  <c:v>44680.0</c:v>
                </c:pt>
                <c:pt idx="1146">
                  <c:v>44687.0</c:v>
                </c:pt>
                <c:pt idx="1147">
                  <c:v>44694.0</c:v>
                </c:pt>
                <c:pt idx="1148">
                  <c:v>44701.0</c:v>
                </c:pt>
                <c:pt idx="1149">
                  <c:v>44708.0</c:v>
                </c:pt>
                <c:pt idx="1150">
                  <c:v>44715.0</c:v>
                </c:pt>
                <c:pt idx="1151">
                  <c:v>44722.0</c:v>
                </c:pt>
                <c:pt idx="1152">
                  <c:v>44729.0</c:v>
                </c:pt>
                <c:pt idx="1153">
                  <c:v>44736.0</c:v>
                </c:pt>
                <c:pt idx="1154">
                  <c:v>44743.0</c:v>
                </c:pt>
                <c:pt idx="1155">
                  <c:v>44750.0</c:v>
                </c:pt>
                <c:pt idx="1156">
                  <c:v>44757.0</c:v>
                </c:pt>
                <c:pt idx="1157">
                  <c:v>44764.0</c:v>
                </c:pt>
                <c:pt idx="1158">
                  <c:v>44771.0</c:v>
                </c:pt>
                <c:pt idx="1159">
                  <c:v>44778.0</c:v>
                </c:pt>
                <c:pt idx="1160">
                  <c:v>44785.0</c:v>
                </c:pt>
              </c:numCache>
            </c:numRef>
          </c:cat>
          <c:val>
            <c:numRef>
              <c:f>Data!$F$4:$F$1500</c:f>
              <c:numCache>
                <c:formatCode>General</c:formatCode>
                <c:ptCount val="1497"/>
                <c:pt idx="0">
                  <c:v>194.0</c:v>
                </c:pt>
                <c:pt idx="1">
                  <c:v>204.0</c:v>
                </c:pt>
                <c:pt idx="2">
                  <c:v>207.0</c:v>
                </c:pt>
                <c:pt idx="3">
                  <c:v>200.0</c:v>
                </c:pt>
                <c:pt idx="4">
                  <c:v>194.0</c:v>
                </c:pt>
                <c:pt idx="5">
                  <c:v>180.0</c:v>
                </c:pt>
                <c:pt idx="6">
                  <c:v>190.0</c:v>
                </c:pt>
                <c:pt idx="7">
                  <c:v>184.0</c:v>
                </c:pt>
                <c:pt idx="8">
                  <c:v>180.0</c:v>
                </c:pt>
                <c:pt idx="9">
                  <c:v>182.0</c:v>
                </c:pt>
                <c:pt idx="10">
                  <c:v>184.0</c:v>
                </c:pt>
                <c:pt idx="11">
                  <c:v>179.0</c:v>
                </c:pt>
                <c:pt idx="12">
                  <c:v>182.0</c:v>
                </c:pt>
                <c:pt idx="13">
                  <c:v>179.0</c:v>
                </c:pt>
                <c:pt idx="14">
                  <c:v>173.0</c:v>
                </c:pt>
                <c:pt idx="15">
                  <c:v>179.0</c:v>
                </c:pt>
                <c:pt idx="16">
                  <c:v>165.0</c:v>
                </c:pt>
                <c:pt idx="17">
                  <c:v>175.0</c:v>
                </c:pt>
                <c:pt idx="18">
                  <c:v>165.0</c:v>
                </c:pt>
                <c:pt idx="19">
                  <c:v>164.0</c:v>
                </c:pt>
                <c:pt idx="20">
                  <c:v>155.0</c:v>
                </c:pt>
                <c:pt idx="21">
                  <c:v>156.0</c:v>
                </c:pt>
                <c:pt idx="22">
                  <c:v>140.0</c:v>
                </c:pt>
                <c:pt idx="23">
                  <c:v>134.0</c:v>
                </c:pt>
                <c:pt idx="24">
                  <c:v>135.0</c:v>
                </c:pt>
                <c:pt idx="25">
                  <c:v>140.0</c:v>
                </c:pt>
                <c:pt idx="26">
                  <c:v>158.0</c:v>
                </c:pt>
                <c:pt idx="27">
                  <c:v>156.0</c:v>
                </c:pt>
                <c:pt idx="28">
                  <c:v>146.0</c:v>
                </c:pt>
                <c:pt idx="29">
                  <c:v>154.0</c:v>
                </c:pt>
                <c:pt idx="30">
                  <c:v>138.0</c:v>
                </c:pt>
                <c:pt idx="31">
                  <c:v>127.0</c:v>
                </c:pt>
                <c:pt idx="32">
                  <c:v>155.0</c:v>
                </c:pt>
                <c:pt idx="33">
                  <c:v>149.0</c:v>
                </c:pt>
                <c:pt idx="34">
                  <c:v>152.0</c:v>
                </c:pt>
                <c:pt idx="35">
                  <c:v>151.0</c:v>
                </c:pt>
                <c:pt idx="36">
                  <c:v>144.0</c:v>
                </c:pt>
                <c:pt idx="37">
                  <c:v>129.0</c:v>
                </c:pt>
                <c:pt idx="38">
                  <c:v>133.0</c:v>
                </c:pt>
                <c:pt idx="39">
                  <c:v>140.0</c:v>
                </c:pt>
                <c:pt idx="40">
                  <c:v>136.0</c:v>
                </c:pt>
                <c:pt idx="41">
                  <c:v>147.0</c:v>
                </c:pt>
                <c:pt idx="42">
                  <c:v>161.0</c:v>
                </c:pt>
                <c:pt idx="43">
                  <c:v>156.0</c:v>
                </c:pt>
                <c:pt idx="44">
                  <c:v>164.0</c:v>
                </c:pt>
                <c:pt idx="45">
                  <c:v>170.0</c:v>
                </c:pt>
                <c:pt idx="46">
                  <c:v>167.0</c:v>
                </c:pt>
                <c:pt idx="47">
                  <c:v>162.0</c:v>
                </c:pt>
                <c:pt idx="48">
                  <c:v>173.0</c:v>
                </c:pt>
                <c:pt idx="49">
                  <c:v>171.0</c:v>
                </c:pt>
                <c:pt idx="50">
                  <c:v>170.0</c:v>
                </c:pt>
                <c:pt idx="51">
                  <c:v>174.0</c:v>
                </c:pt>
                <c:pt idx="52">
                  <c:v>199.0</c:v>
                </c:pt>
                <c:pt idx="53">
                  <c:v>203.0</c:v>
                </c:pt>
                <c:pt idx="54">
                  <c:v>208.0</c:v>
                </c:pt>
                <c:pt idx="55">
                  <c:v>225.0</c:v>
                </c:pt>
                <c:pt idx="56">
                  <c:v>236.0</c:v>
                </c:pt>
                <c:pt idx="57">
                  <c:v>256.0</c:v>
                </c:pt>
                <c:pt idx="58">
                  <c:v>233.0</c:v>
                </c:pt>
                <c:pt idx="59">
                  <c:v>241.0</c:v>
                </c:pt>
                <c:pt idx="60">
                  <c:v>241.0</c:v>
                </c:pt>
                <c:pt idx="61">
                  <c:v>238.0</c:v>
                </c:pt>
                <c:pt idx="62">
                  <c:v>252.0</c:v>
                </c:pt>
                <c:pt idx="63">
                  <c:v>267.0</c:v>
                </c:pt>
                <c:pt idx="64">
                  <c:v>262.0</c:v>
                </c:pt>
                <c:pt idx="65">
                  <c:v>262.0</c:v>
                </c:pt>
                <c:pt idx="66">
                  <c:v>232.0</c:v>
                </c:pt>
                <c:pt idx="67">
                  <c:v>235.0</c:v>
                </c:pt>
                <c:pt idx="68">
                  <c:v>239.0</c:v>
                </c:pt>
                <c:pt idx="69">
                  <c:v>227.0</c:v>
                </c:pt>
                <c:pt idx="70">
                  <c:v>233.0</c:v>
                </c:pt>
                <c:pt idx="71">
                  <c:v>214.0</c:v>
                </c:pt>
                <c:pt idx="72">
                  <c:v>217.0</c:v>
                </c:pt>
                <c:pt idx="73">
                  <c:v>253.0</c:v>
                </c:pt>
                <c:pt idx="74">
                  <c:v>281.0</c:v>
                </c:pt>
                <c:pt idx="75">
                  <c:v>313.0</c:v>
                </c:pt>
                <c:pt idx="76">
                  <c:v>279.0</c:v>
                </c:pt>
                <c:pt idx="77">
                  <c:v>274.0</c:v>
                </c:pt>
                <c:pt idx="78">
                  <c:v>291.0</c:v>
                </c:pt>
                <c:pt idx="79">
                  <c:v>287.0</c:v>
                </c:pt>
                <c:pt idx="80">
                  <c:v>302.0</c:v>
                </c:pt>
                <c:pt idx="81">
                  <c:v>304.0</c:v>
                </c:pt>
                <c:pt idx="82">
                  <c:v>324.0</c:v>
                </c:pt>
                <c:pt idx="83">
                  <c:v>317.0</c:v>
                </c:pt>
                <c:pt idx="84">
                  <c:v>318.0</c:v>
                </c:pt>
                <c:pt idx="85">
                  <c:v>343.0</c:v>
                </c:pt>
                <c:pt idx="86">
                  <c:v>353.0</c:v>
                </c:pt>
                <c:pt idx="87">
                  <c:v>353.0</c:v>
                </c:pt>
                <c:pt idx="88">
                  <c:v>324.0</c:v>
                </c:pt>
                <c:pt idx="89">
                  <c:v>276.0</c:v>
                </c:pt>
                <c:pt idx="90">
                  <c:v>277.0</c:v>
                </c:pt>
                <c:pt idx="91">
                  <c:v>288.0</c:v>
                </c:pt>
                <c:pt idx="92">
                  <c:v>287.0</c:v>
                </c:pt>
                <c:pt idx="93">
                  <c:v>276.0</c:v>
                </c:pt>
                <c:pt idx="94">
                  <c:v>272.0</c:v>
                </c:pt>
                <c:pt idx="95">
                  <c:v>287.0</c:v>
                </c:pt>
                <c:pt idx="96">
                  <c:v>284.0</c:v>
                </c:pt>
                <c:pt idx="97">
                  <c:v>275.0</c:v>
                </c:pt>
                <c:pt idx="98">
                  <c:v>274.0</c:v>
                </c:pt>
                <c:pt idx="99">
                  <c:v>276.0</c:v>
                </c:pt>
                <c:pt idx="100">
                  <c:v>274.0</c:v>
                </c:pt>
                <c:pt idx="101">
                  <c:v>272.0</c:v>
                </c:pt>
                <c:pt idx="102">
                  <c:v>283.0</c:v>
                </c:pt>
                <c:pt idx="103">
                  <c:v>291.0</c:v>
                </c:pt>
                <c:pt idx="104">
                  <c:v>287.0</c:v>
                </c:pt>
                <c:pt idx="105">
                  <c:v>309.0</c:v>
                </c:pt>
                <c:pt idx="106">
                  <c:v>323.0</c:v>
                </c:pt>
                <c:pt idx="107">
                  <c:v>347.0</c:v>
                </c:pt>
                <c:pt idx="108">
                  <c:v>369.0</c:v>
                </c:pt>
                <c:pt idx="109">
                  <c:v>358.0</c:v>
                </c:pt>
                <c:pt idx="110">
                  <c:v>368.0</c:v>
                </c:pt>
                <c:pt idx="111">
                  <c:v>375.0</c:v>
                </c:pt>
                <c:pt idx="112">
                  <c:v>352.0</c:v>
                </c:pt>
                <c:pt idx="113">
                  <c:v>318.0</c:v>
                </c:pt>
                <c:pt idx="114">
                  <c:v>338.0</c:v>
                </c:pt>
                <c:pt idx="115">
                  <c:v>345.0</c:v>
                </c:pt>
                <c:pt idx="116">
                  <c:v>309.0</c:v>
                </c:pt>
                <c:pt idx="117">
                  <c:v>314.0</c:v>
                </c:pt>
                <c:pt idx="118">
                  <c:v>336.0</c:v>
                </c:pt>
                <c:pt idx="119">
                  <c:v>300.0</c:v>
                </c:pt>
                <c:pt idx="120">
                  <c:v>296.0</c:v>
                </c:pt>
                <c:pt idx="121">
                  <c:v>299.0</c:v>
                </c:pt>
                <c:pt idx="122">
                  <c:v>293.0</c:v>
                </c:pt>
                <c:pt idx="123">
                  <c:v>285.0</c:v>
                </c:pt>
                <c:pt idx="124">
                  <c:v>278.0</c:v>
                </c:pt>
                <c:pt idx="125">
                  <c:v>297.0</c:v>
                </c:pt>
                <c:pt idx="126">
                  <c:v>319.0</c:v>
                </c:pt>
                <c:pt idx="127">
                  <c:v>324.0</c:v>
                </c:pt>
                <c:pt idx="128">
                  <c:v>315.0</c:v>
                </c:pt>
                <c:pt idx="129">
                  <c:v>315.0</c:v>
                </c:pt>
                <c:pt idx="130">
                  <c:v>317.0</c:v>
                </c:pt>
                <c:pt idx="131">
                  <c:v>339.0</c:v>
                </c:pt>
                <c:pt idx="132">
                  <c:v>339.0</c:v>
                </c:pt>
                <c:pt idx="133">
                  <c:v>353.0</c:v>
                </c:pt>
                <c:pt idx="134">
                  <c:v>376.0</c:v>
                </c:pt>
                <c:pt idx="135">
                  <c:v>359.0</c:v>
                </c:pt>
                <c:pt idx="136">
                  <c:v>347.0</c:v>
                </c:pt>
                <c:pt idx="137">
                  <c:v>367.0</c:v>
                </c:pt>
                <c:pt idx="138">
                  <c:v>378.0</c:v>
                </c:pt>
                <c:pt idx="139">
                  <c:v>407.0</c:v>
                </c:pt>
                <c:pt idx="140">
                  <c:v>394.0</c:v>
                </c:pt>
                <c:pt idx="141">
                  <c:v>367.0</c:v>
                </c:pt>
                <c:pt idx="142">
                  <c:v>367.0</c:v>
                </c:pt>
                <c:pt idx="143">
                  <c:v>328.0</c:v>
                </c:pt>
                <c:pt idx="144">
                  <c:v>293.0</c:v>
                </c:pt>
                <c:pt idx="145">
                  <c:v>304.0</c:v>
                </c:pt>
                <c:pt idx="146">
                  <c:v>285.0</c:v>
                </c:pt>
                <c:pt idx="147">
                  <c:v>267.0</c:v>
                </c:pt>
                <c:pt idx="148">
                  <c:v>287.0</c:v>
                </c:pt>
                <c:pt idx="149">
                  <c:v>321.0</c:v>
                </c:pt>
                <c:pt idx="150">
                  <c:v>314.0</c:v>
                </c:pt>
                <c:pt idx="151">
                  <c:v>327.0</c:v>
                </c:pt>
                <c:pt idx="152">
                  <c:v>348.0</c:v>
                </c:pt>
                <c:pt idx="153">
                  <c:v>352.0</c:v>
                </c:pt>
                <c:pt idx="154">
                  <c:v>353.0</c:v>
                </c:pt>
                <c:pt idx="155">
                  <c:v>330.0</c:v>
                </c:pt>
                <c:pt idx="156">
                  <c:v>339.0</c:v>
                </c:pt>
                <c:pt idx="157">
                  <c:v>352.0</c:v>
                </c:pt>
                <c:pt idx="158">
                  <c:v>338.0</c:v>
                </c:pt>
                <c:pt idx="159">
                  <c:v>332.0</c:v>
                </c:pt>
                <c:pt idx="160">
                  <c:v>358.0</c:v>
                </c:pt>
                <c:pt idx="161">
                  <c:v>416.0</c:v>
                </c:pt>
                <c:pt idx="162">
                  <c:v>403.0</c:v>
                </c:pt>
                <c:pt idx="163">
                  <c:v>405.0</c:v>
                </c:pt>
                <c:pt idx="164">
                  <c:v>395.0</c:v>
                </c:pt>
                <c:pt idx="165">
                  <c:v>398.0</c:v>
                </c:pt>
                <c:pt idx="166">
                  <c:v>385.0</c:v>
                </c:pt>
                <c:pt idx="167">
                  <c:v>397.0</c:v>
                </c:pt>
                <c:pt idx="168">
                  <c:v>411.0</c:v>
                </c:pt>
                <c:pt idx="169">
                  <c:v>404.0</c:v>
                </c:pt>
                <c:pt idx="170">
                  <c:v>386.0</c:v>
                </c:pt>
                <c:pt idx="171">
                  <c:v>373.0</c:v>
                </c:pt>
                <c:pt idx="172">
                  <c:v>387.0</c:v>
                </c:pt>
                <c:pt idx="173">
                  <c:v>400.0</c:v>
                </c:pt>
                <c:pt idx="174">
                  <c:v>398.0</c:v>
                </c:pt>
                <c:pt idx="175">
                  <c:v>419.0</c:v>
                </c:pt>
                <c:pt idx="176">
                  <c:v>425.0</c:v>
                </c:pt>
                <c:pt idx="177">
                  <c:v>428.0</c:v>
                </c:pt>
                <c:pt idx="178">
                  <c:v>426.0</c:v>
                </c:pt>
                <c:pt idx="179">
                  <c:v>421.0</c:v>
                </c:pt>
                <c:pt idx="180">
                  <c:v>442.0</c:v>
                </c:pt>
                <c:pt idx="181">
                  <c:v>458.0</c:v>
                </c:pt>
                <c:pt idx="182">
                  <c:v>454.0</c:v>
                </c:pt>
                <c:pt idx="183">
                  <c:v>467.0</c:v>
                </c:pt>
                <c:pt idx="184">
                  <c:v>456.0</c:v>
                </c:pt>
                <c:pt idx="185">
                  <c:v>455.0</c:v>
                </c:pt>
                <c:pt idx="186">
                  <c:v>455.0</c:v>
                </c:pt>
                <c:pt idx="187">
                  <c:v>465.0</c:v>
                </c:pt>
                <c:pt idx="188">
                  <c:v>441.0</c:v>
                </c:pt>
                <c:pt idx="189">
                  <c:v>412.0</c:v>
                </c:pt>
                <c:pt idx="190">
                  <c:v>381.0</c:v>
                </c:pt>
                <c:pt idx="191">
                  <c:v>371.0</c:v>
                </c:pt>
                <c:pt idx="192">
                  <c:v>381.0</c:v>
                </c:pt>
                <c:pt idx="193">
                  <c:v>389.0</c:v>
                </c:pt>
                <c:pt idx="194">
                  <c:v>349.0</c:v>
                </c:pt>
                <c:pt idx="195">
                  <c:v>352.0</c:v>
                </c:pt>
                <c:pt idx="196">
                  <c:v>361.0</c:v>
                </c:pt>
                <c:pt idx="197">
                  <c:v>356.0</c:v>
                </c:pt>
                <c:pt idx="198">
                  <c:v>335.0</c:v>
                </c:pt>
                <c:pt idx="199">
                  <c:v>332.0</c:v>
                </c:pt>
                <c:pt idx="200">
                  <c:v>332.0</c:v>
                </c:pt>
                <c:pt idx="201">
                  <c:v>324.0</c:v>
                </c:pt>
                <c:pt idx="202">
                  <c:v>319.0</c:v>
                </c:pt>
                <c:pt idx="203">
                  <c:v>333.0</c:v>
                </c:pt>
                <c:pt idx="204">
                  <c:v>370.0</c:v>
                </c:pt>
                <c:pt idx="205">
                  <c:v>334.0</c:v>
                </c:pt>
                <c:pt idx="206">
                  <c:v>347.0</c:v>
                </c:pt>
                <c:pt idx="207">
                  <c:v>352.0</c:v>
                </c:pt>
                <c:pt idx="208">
                  <c:v>381.0</c:v>
                </c:pt>
                <c:pt idx="209">
                  <c:v>393.0</c:v>
                </c:pt>
                <c:pt idx="210">
                  <c:v>388.0</c:v>
                </c:pt>
                <c:pt idx="211">
                  <c:v>370.0</c:v>
                </c:pt>
                <c:pt idx="212">
                  <c:v>358.0</c:v>
                </c:pt>
                <c:pt idx="213">
                  <c:v>375.0</c:v>
                </c:pt>
                <c:pt idx="214">
                  <c:v>363.0</c:v>
                </c:pt>
                <c:pt idx="215">
                  <c:v>362.0</c:v>
                </c:pt>
                <c:pt idx="216">
                  <c:v>359.0</c:v>
                </c:pt>
                <c:pt idx="217">
                  <c:v>339.0</c:v>
                </c:pt>
                <c:pt idx="218">
                  <c:v>342.0</c:v>
                </c:pt>
                <c:pt idx="219">
                  <c:v>347.0</c:v>
                </c:pt>
                <c:pt idx="220">
                  <c:v>340.0</c:v>
                </c:pt>
                <c:pt idx="221">
                  <c:v>319.0</c:v>
                </c:pt>
                <c:pt idx="222">
                  <c:v>345.0</c:v>
                </c:pt>
                <c:pt idx="223">
                  <c:v>361.0</c:v>
                </c:pt>
                <c:pt idx="224">
                  <c:v>347.0</c:v>
                </c:pt>
                <c:pt idx="225">
                  <c:v>371.0</c:v>
                </c:pt>
                <c:pt idx="226">
                  <c:v>400.0</c:v>
                </c:pt>
                <c:pt idx="227">
                  <c:v>434.0</c:v>
                </c:pt>
                <c:pt idx="228">
                  <c:v>425.0</c:v>
                </c:pt>
                <c:pt idx="229">
                  <c:v>463.0</c:v>
                </c:pt>
                <c:pt idx="230">
                  <c:v>522.0</c:v>
                </c:pt>
                <c:pt idx="231">
                  <c:v>492.0</c:v>
                </c:pt>
                <c:pt idx="232">
                  <c:v>517.0</c:v>
                </c:pt>
                <c:pt idx="233">
                  <c:v>517.0</c:v>
                </c:pt>
                <c:pt idx="234">
                  <c:v>522.0</c:v>
                </c:pt>
                <c:pt idx="235">
                  <c:v>540.0</c:v>
                </c:pt>
                <c:pt idx="236">
                  <c:v>532.0</c:v>
                </c:pt>
                <c:pt idx="237">
                  <c:v>506.0</c:v>
                </c:pt>
                <c:pt idx="238">
                  <c:v>472.0</c:v>
                </c:pt>
                <c:pt idx="239">
                  <c:v>413.0</c:v>
                </c:pt>
                <c:pt idx="240">
                  <c:v>432.0</c:v>
                </c:pt>
                <c:pt idx="241">
                  <c:v>430.0</c:v>
                </c:pt>
                <c:pt idx="242">
                  <c:v>419.0</c:v>
                </c:pt>
                <c:pt idx="243">
                  <c:v>389.0</c:v>
                </c:pt>
                <c:pt idx="244">
                  <c:v>359.0</c:v>
                </c:pt>
                <c:pt idx="245">
                  <c:v>361.0</c:v>
                </c:pt>
                <c:pt idx="246">
                  <c:v>339.0</c:v>
                </c:pt>
                <c:pt idx="247">
                  <c:v>319.0</c:v>
                </c:pt>
                <c:pt idx="248">
                  <c:v>324.0</c:v>
                </c:pt>
                <c:pt idx="249">
                  <c:v>342.0</c:v>
                </c:pt>
                <c:pt idx="250">
                  <c:v>342.0</c:v>
                </c:pt>
                <c:pt idx="251">
                  <c:v>350.0</c:v>
                </c:pt>
                <c:pt idx="252">
                  <c:v>346.0</c:v>
                </c:pt>
                <c:pt idx="253">
                  <c:v>330.0</c:v>
                </c:pt>
                <c:pt idx="254">
                  <c:v>347.0</c:v>
                </c:pt>
                <c:pt idx="255">
                  <c:v>366.0</c:v>
                </c:pt>
                <c:pt idx="256">
                  <c:v>363.0</c:v>
                </c:pt>
                <c:pt idx="257">
                  <c:v>348.0</c:v>
                </c:pt>
                <c:pt idx="258">
                  <c:v>344.0</c:v>
                </c:pt>
                <c:pt idx="259">
                  <c:v>352.0</c:v>
                </c:pt>
                <c:pt idx="260">
                  <c:v>340.0</c:v>
                </c:pt>
                <c:pt idx="261">
                  <c:v>349.0</c:v>
                </c:pt>
                <c:pt idx="262">
                  <c:v>339.0</c:v>
                </c:pt>
                <c:pt idx="263">
                  <c:v>331.0</c:v>
                </c:pt>
                <c:pt idx="264">
                  <c:v>349.0</c:v>
                </c:pt>
                <c:pt idx="265">
                  <c:v>341.0</c:v>
                </c:pt>
                <c:pt idx="266">
                  <c:v>332.0</c:v>
                </c:pt>
                <c:pt idx="267">
                  <c:v>317.0</c:v>
                </c:pt>
                <c:pt idx="268">
                  <c:v>333.0</c:v>
                </c:pt>
                <c:pt idx="269">
                  <c:v>331.0</c:v>
                </c:pt>
                <c:pt idx="270">
                  <c:v>310.0</c:v>
                </c:pt>
                <c:pt idx="271">
                  <c:v>321.0</c:v>
                </c:pt>
                <c:pt idx="272">
                  <c:v>334.0</c:v>
                </c:pt>
                <c:pt idx="273">
                  <c:v>325.0</c:v>
                </c:pt>
                <c:pt idx="274">
                  <c:v>332.0</c:v>
                </c:pt>
                <c:pt idx="275">
                  <c:v>327.0</c:v>
                </c:pt>
                <c:pt idx="276">
                  <c:v>326.0</c:v>
                </c:pt>
                <c:pt idx="277">
                  <c:v>339.0</c:v>
                </c:pt>
                <c:pt idx="278">
                  <c:v>334.0</c:v>
                </c:pt>
                <c:pt idx="279">
                  <c:v>344.0</c:v>
                </c:pt>
                <c:pt idx="280">
                  <c:v>391.0</c:v>
                </c:pt>
                <c:pt idx="281">
                  <c:v>402.0</c:v>
                </c:pt>
                <c:pt idx="282">
                  <c:v>381.0</c:v>
                </c:pt>
                <c:pt idx="283">
                  <c:v>394.0</c:v>
                </c:pt>
                <c:pt idx="284">
                  <c:v>394.0</c:v>
                </c:pt>
                <c:pt idx="285">
                  <c:v>410.0</c:v>
                </c:pt>
                <c:pt idx="286">
                  <c:v>417.0</c:v>
                </c:pt>
                <c:pt idx="287">
                  <c:v>402.0</c:v>
                </c:pt>
                <c:pt idx="288">
                  <c:v>397.0</c:v>
                </c:pt>
                <c:pt idx="289">
                  <c:v>383.0</c:v>
                </c:pt>
                <c:pt idx="290">
                  <c:v>390.0</c:v>
                </c:pt>
                <c:pt idx="291">
                  <c:v>417.0</c:v>
                </c:pt>
                <c:pt idx="292">
                  <c:v>393.0</c:v>
                </c:pt>
                <c:pt idx="293">
                  <c:v>395.0</c:v>
                </c:pt>
                <c:pt idx="294">
                  <c:v>403.0</c:v>
                </c:pt>
                <c:pt idx="295">
                  <c:v>387.0</c:v>
                </c:pt>
                <c:pt idx="296">
                  <c:v>364.0</c:v>
                </c:pt>
                <c:pt idx="297">
                  <c:v>338.0</c:v>
                </c:pt>
                <c:pt idx="298">
                  <c:v>329.0</c:v>
                </c:pt>
                <c:pt idx="299">
                  <c:v>354.0</c:v>
                </c:pt>
                <c:pt idx="300">
                  <c:v>347.0</c:v>
                </c:pt>
                <c:pt idx="301">
                  <c:v>345.0</c:v>
                </c:pt>
                <c:pt idx="302">
                  <c:v>337.0</c:v>
                </c:pt>
                <c:pt idx="303">
                  <c:v>347.0</c:v>
                </c:pt>
                <c:pt idx="304">
                  <c:v>332.0</c:v>
                </c:pt>
                <c:pt idx="305">
                  <c:v>345.0</c:v>
                </c:pt>
                <c:pt idx="306">
                  <c:v>344.0</c:v>
                </c:pt>
                <c:pt idx="307">
                  <c:v>343.0</c:v>
                </c:pt>
                <c:pt idx="308">
                  <c:v>331.0</c:v>
                </c:pt>
                <c:pt idx="309">
                  <c:v>340.0</c:v>
                </c:pt>
                <c:pt idx="310">
                  <c:v>367.0</c:v>
                </c:pt>
                <c:pt idx="311">
                  <c:v>356.0</c:v>
                </c:pt>
                <c:pt idx="312">
                  <c:v>371.0</c:v>
                </c:pt>
                <c:pt idx="313">
                  <c:v>363.0</c:v>
                </c:pt>
                <c:pt idx="314">
                  <c:v>358.0</c:v>
                </c:pt>
                <c:pt idx="315">
                  <c:v>350.0</c:v>
                </c:pt>
                <c:pt idx="316">
                  <c:v>345.0</c:v>
                </c:pt>
                <c:pt idx="317">
                  <c:v>329.0</c:v>
                </c:pt>
                <c:pt idx="318">
                  <c:v>334.0</c:v>
                </c:pt>
                <c:pt idx="319">
                  <c:v>336.0</c:v>
                </c:pt>
                <c:pt idx="320">
                  <c:v>337.0</c:v>
                </c:pt>
                <c:pt idx="321">
                  <c:v>336.0</c:v>
                </c:pt>
                <c:pt idx="322">
                  <c:v>336.0</c:v>
                </c:pt>
                <c:pt idx="323">
                  <c:v>335.0</c:v>
                </c:pt>
                <c:pt idx="324">
                  <c:v>336.0</c:v>
                </c:pt>
                <c:pt idx="325">
                  <c:v>342.0</c:v>
                </c:pt>
                <c:pt idx="326">
                  <c:v>337.0</c:v>
                </c:pt>
                <c:pt idx="327">
                  <c:v>349.0</c:v>
                </c:pt>
                <c:pt idx="328">
                  <c:v>351.0</c:v>
                </c:pt>
                <c:pt idx="329">
                  <c:v>344.0</c:v>
                </c:pt>
                <c:pt idx="330">
                  <c:v>355.0</c:v>
                </c:pt>
                <c:pt idx="331">
                  <c:v>347.0</c:v>
                </c:pt>
                <c:pt idx="332">
                  <c:v>357.0</c:v>
                </c:pt>
                <c:pt idx="333">
                  <c:v>368.0</c:v>
                </c:pt>
                <c:pt idx="334">
                  <c:v>358.0</c:v>
                </c:pt>
                <c:pt idx="335">
                  <c:v>395.0</c:v>
                </c:pt>
                <c:pt idx="336">
                  <c:v>387.0</c:v>
                </c:pt>
                <c:pt idx="337">
                  <c:v>372.0</c:v>
                </c:pt>
                <c:pt idx="338">
                  <c:v>356.0</c:v>
                </c:pt>
                <c:pt idx="339">
                  <c:v>343.0</c:v>
                </c:pt>
                <c:pt idx="340">
                  <c:v>332.0</c:v>
                </c:pt>
                <c:pt idx="341">
                  <c:v>311.0</c:v>
                </c:pt>
                <c:pt idx="342">
                  <c:v>320.0</c:v>
                </c:pt>
                <c:pt idx="343">
                  <c:v>317.0</c:v>
                </c:pt>
                <c:pt idx="344">
                  <c:v>286.0</c:v>
                </c:pt>
                <c:pt idx="345">
                  <c:v>313.0</c:v>
                </c:pt>
                <c:pt idx="346">
                  <c:v>291.0</c:v>
                </c:pt>
                <c:pt idx="347">
                  <c:v>277.0</c:v>
                </c:pt>
                <c:pt idx="348">
                  <c:v>287.0</c:v>
                </c:pt>
                <c:pt idx="349">
                  <c:v>288.0</c:v>
                </c:pt>
                <c:pt idx="350">
                  <c:v>264.0</c:v>
                </c:pt>
                <c:pt idx="351">
                  <c:v>299.0</c:v>
                </c:pt>
                <c:pt idx="352">
                  <c:v>301.0</c:v>
                </c:pt>
                <c:pt idx="353">
                  <c:v>295.0</c:v>
                </c:pt>
                <c:pt idx="354">
                  <c:v>289.0</c:v>
                </c:pt>
                <c:pt idx="355">
                  <c:v>295.0</c:v>
                </c:pt>
                <c:pt idx="356">
                  <c:v>285.0</c:v>
                </c:pt>
                <c:pt idx="357">
                  <c:v>279.0</c:v>
                </c:pt>
                <c:pt idx="358">
                  <c:v>304.0</c:v>
                </c:pt>
                <c:pt idx="359">
                  <c:v>303.0</c:v>
                </c:pt>
                <c:pt idx="360">
                  <c:v>341.0</c:v>
                </c:pt>
                <c:pt idx="361">
                  <c:v>346.0</c:v>
                </c:pt>
                <c:pt idx="362">
                  <c:v>324.0</c:v>
                </c:pt>
                <c:pt idx="363">
                  <c:v>332.0</c:v>
                </c:pt>
                <c:pt idx="364">
                  <c:v>349.0</c:v>
                </c:pt>
                <c:pt idx="365">
                  <c:v>348.0</c:v>
                </c:pt>
                <c:pt idx="366">
                  <c:v>342.0</c:v>
                </c:pt>
                <c:pt idx="367">
                  <c:v>330.0</c:v>
                </c:pt>
                <c:pt idx="368">
                  <c:v>349.0</c:v>
                </c:pt>
                <c:pt idx="369">
                  <c:v>344.0</c:v>
                </c:pt>
                <c:pt idx="370">
                  <c:v>345.0</c:v>
                </c:pt>
                <c:pt idx="371">
                  <c:v>335.0</c:v>
                </c:pt>
                <c:pt idx="372">
                  <c:v>316.0</c:v>
                </c:pt>
                <c:pt idx="373">
                  <c:v>345.0</c:v>
                </c:pt>
                <c:pt idx="374">
                  <c:v>375.0</c:v>
                </c:pt>
                <c:pt idx="375">
                  <c:v>350.0</c:v>
                </c:pt>
                <c:pt idx="376">
                  <c:v>376.0</c:v>
                </c:pt>
                <c:pt idx="377">
                  <c:v>391.0</c:v>
                </c:pt>
                <c:pt idx="378">
                  <c:v>392.0</c:v>
                </c:pt>
                <c:pt idx="379">
                  <c:v>388.0</c:v>
                </c:pt>
                <c:pt idx="380">
                  <c:v>386.0</c:v>
                </c:pt>
                <c:pt idx="381">
                  <c:v>374.0</c:v>
                </c:pt>
                <c:pt idx="382">
                  <c:v>373.0</c:v>
                </c:pt>
                <c:pt idx="383">
                  <c:v>379.0</c:v>
                </c:pt>
                <c:pt idx="384">
                  <c:v>387.0</c:v>
                </c:pt>
                <c:pt idx="385">
                  <c:v>373.0</c:v>
                </c:pt>
                <c:pt idx="386">
                  <c:v>347.0</c:v>
                </c:pt>
                <c:pt idx="387">
                  <c:v>332.0</c:v>
                </c:pt>
                <c:pt idx="388">
                  <c:v>341.0</c:v>
                </c:pt>
                <c:pt idx="389">
                  <c:v>308.0</c:v>
                </c:pt>
                <c:pt idx="390">
                  <c:v>303.0</c:v>
                </c:pt>
                <c:pt idx="391">
                  <c:v>274.0</c:v>
                </c:pt>
                <c:pt idx="392">
                  <c:v>310.0</c:v>
                </c:pt>
                <c:pt idx="393">
                  <c:v>277.0</c:v>
                </c:pt>
                <c:pt idx="394">
                  <c:v>278.0</c:v>
                </c:pt>
                <c:pt idx="395">
                  <c:v>280.0</c:v>
                </c:pt>
                <c:pt idx="396">
                  <c:v>263.0</c:v>
                </c:pt>
                <c:pt idx="397">
                  <c:v>272.0</c:v>
                </c:pt>
                <c:pt idx="398">
                  <c:v>241.0</c:v>
                </c:pt>
                <c:pt idx="399">
                  <c:v>256.0</c:v>
                </c:pt>
                <c:pt idx="400">
                  <c:v>300.0</c:v>
                </c:pt>
                <c:pt idx="401">
                  <c:v>299.0</c:v>
                </c:pt>
                <c:pt idx="402">
                  <c:v>285.0</c:v>
                </c:pt>
                <c:pt idx="403">
                  <c:v>299.0</c:v>
                </c:pt>
                <c:pt idx="404">
                  <c:v>293.0</c:v>
                </c:pt>
                <c:pt idx="405">
                  <c:v>288.0</c:v>
                </c:pt>
                <c:pt idx="406">
                  <c:v>302.0</c:v>
                </c:pt>
                <c:pt idx="407">
                  <c:v>308.0</c:v>
                </c:pt>
                <c:pt idx="408">
                  <c:v>344.0</c:v>
                </c:pt>
                <c:pt idx="409">
                  <c:v>339.0</c:v>
                </c:pt>
                <c:pt idx="410">
                  <c:v>376.0</c:v>
                </c:pt>
                <c:pt idx="411">
                  <c:v>374.0</c:v>
                </c:pt>
                <c:pt idx="412">
                  <c:v>393.0</c:v>
                </c:pt>
                <c:pt idx="413">
                  <c:v>369.0</c:v>
                </c:pt>
                <c:pt idx="414">
                  <c:v>376.0</c:v>
                </c:pt>
                <c:pt idx="415">
                  <c:v>365.0</c:v>
                </c:pt>
                <c:pt idx="416">
                  <c:v>337.0</c:v>
                </c:pt>
                <c:pt idx="417">
                  <c:v>342.0</c:v>
                </c:pt>
                <c:pt idx="418">
                  <c:v>354.0</c:v>
                </c:pt>
                <c:pt idx="419">
                  <c:v>366.0</c:v>
                </c:pt>
                <c:pt idx="420">
                  <c:v>348.0</c:v>
                </c:pt>
                <c:pt idx="421">
                  <c:v>338.0</c:v>
                </c:pt>
                <c:pt idx="422">
                  <c:v>348.0</c:v>
                </c:pt>
                <c:pt idx="423">
                  <c:v>358.0</c:v>
                </c:pt>
                <c:pt idx="424">
                  <c:v>365.0</c:v>
                </c:pt>
                <c:pt idx="425">
                  <c:v>359.0</c:v>
                </c:pt>
                <c:pt idx="426">
                  <c:v>360.0</c:v>
                </c:pt>
                <c:pt idx="427">
                  <c:v>387.0</c:v>
                </c:pt>
                <c:pt idx="428">
                  <c:v>383.0</c:v>
                </c:pt>
                <c:pt idx="429">
                  <c:v>415.0</c:v>
                </c:pt>
                <c:pt idx="430">
                  <c:v>459.0</c:v>
                </c:pt>
                <c:pt idx="431">
                  <c:v>469.0</c:v>
                </c:pt>
                <c:pt idx="432">
                  <c:v>456.0</c:v>
                </c:pt>
                <c:pt idx="433">
                  <c:v>465.0</c:v>
                </c:pt>
                <c:pt idx="434">
                  <c:v>463.0</c:v>
                </c:pt>
                <c:pt idx="435">
                  <c:v>460.0</c:v>
                </c:pt>
                <c:pt idx="436">
                  <c:v>454.0</c:v>
                </c:pt>
                <c:pt idx="437">
                  <c:v>471.0</c:v>
                </c:pt>
                <c:pt idx="438">
                  <c:v>464.0</c:v>
                </c:pt>
                <c:pt idx="439">
                  <c:v>460.0</c:v>
                </c:pt>
                <c:pt idx="440">
                  <c:v>458.0</c:v>
                </c:pt>
                <c:pt idx="441">
                  <c:v>456.0</c:v>
                </c:pt>
                <c:pt idx="442">
                  <c:v>453.0</c:v>
                </c:pt>
                <c:pt idx="443">
                  <c:v>466.0</c:v>
                </c:pt>
                <c:pt idx="444">
                  <c:v>439.0</c:v>
                </c:pt>
                <c:pt idx="445">
                  <c:v>387.0</c:v>
                </c:pt>
                <c:pt idx="446">
                  <c:v>373.0</c:v>
                </c:pt>
                <c:pt idx="447">
                  <c:v>377.0</c:v>
                </c:pt>
                <c:pt idx="448">
                  <c:v>359.0</c:v>
                </c:pt>
                <c:pt idx="449">
                  <c:v>351.0</c:v>
                </c:pt>
                <c:pt idx="450">
                  <c:v>343.0</c:v>
                </c:pt>
                <c:pt idx="451">
                  <c:v>340.0</c:v>
                </c:pt>
                <c:pt idx="452">
                  <c:v>339.0</c:v>
                </c:pt>
                <c:pt idx="453">
                  <c:v>357.0</c:v>
                </c:pt>
                <c:pt idx="454">
                  <c:v>381.0</c:v>
                </c:pt>
                <c:pt idx="455">
                  <c:v>403.0</c:v>
                </c:pt>
                <c:pt idx="456">
                  <c:v>414.0</c:v>
                </c:pt>
                <c:pt idx="457">
                  <c:v>420.0</c:v>
                </c:pt>
                <c:pt idx="458">
                  <c:v>425.0</c:v>
                </c:pt>
                <c:pt idx="459">
                  <c:v>404.0</c:v>
                </c:pt>
                <c:pt idx="460">
                  <c:v>391.0</c:v>
                </c:pt>
                <c:pt idx="461">
                  <c:v>398.0</c:v>
                </c:pt>
                <c:pt idx="462">
                  <c:v>393.0</c:v>
                </c:pt>
                <c:pt idx="463">
                  <c:v>397.0</c:v>
                </c:pt>
                <c:pt idx="464">
                  <c:v>418.0</c:v>
                </c:pt>
                <c:pt idx="465">
                  <c:v>415.0</c:v>
                </c:pt>
                <c:pt idx="466">
                  <c:v>417.0</c:v>
                </c:pt>
                <c:pt idx="467">
                  <c:v>425.0</c:v>
                </c:pt>
                <c:pt idx="468">
                  <c:v>443.0</c:v>
                </c:pt>
                <c:pt idx="469">
                  <c:v>453.0</c:v>
                </c:pt>
                <c:pt idx="470">
                  <c:v>454.0</c:v>
                </c:pt>
                <c:pt idx="471">
                  <c:v>448.0</c:v>
                </c:pt>
                <c:pt idx="472">
                  <c:v>468.0</c:v>
                </c:pt>
                <c:pt idx="473">
                  <c:v>452.0</c:v>
                </c:pt>
                <c:pt idx="474">
                  <c:v>459.0</c:v>
                </c:pt>
                <c:pt idx="475">
                  <c:v>461.0</c:v>
                </c:pt>
                <c:pt idx="476">
                  <c:v>461.0</c:v>
                </c:pt>
                <c:pt idx="477">
                  <c:v>470.0</c:v>
                </c:pt>
                <c:pt idx="478">
                  <c:v>493.0</c:v>
                </c:pt>
                <c:pt idx="479">
                  <c:v>476.0</c:v>
                </c:pt>
                <c:pt idx="480">
                  <c:v>523.0</c:v>
                </c:pt>
                <c:pt idx="481">
                  <c:v>507.0</c:v>
                </c:pt>
                <c:pt idx="482">
                  <c:v>498.0</c:v>
                </c:pt>
                <c:pt idx="483">
                  <c:v>499.0</c:v>
                </c:pt>
                <c:pt idx="484">
                  <c:v>499.0</c:v>
                </c:pt>
                <c:pt idx="485">
                  <c:v>501.0</c:v>
                </c:pt>
                <c:pt idx="486">
                  <c:v>484.0</c:v>
                </c:pt>
                <c:pt idx="487">
                  <c:v>457.0</c:v>
                </c:pt>
                <c:pt idx="488">
                  <c:v>431.0</c:v>
                </c:pt>
                <c:pt idx="489">
                  <c:v>433.0</c:v>
                </c:pt>
                <c:pt idx="490">
                  <c:v>439.0</c:v>
                </c:pt>
                <c:pt idx="491">
                  <c:v>432.0</c:v>
                </c:pt>
                <c:pt idx="492">
                  <c:v>450.0</c:v>
                </c:pt>
                <c:pt idx="493">
                  <c:v>463.0</c:v>
                </c:pt>
                <c:pt idx="494">
                  <c:v>425.0</c:v>
                </c:pt>
                <c:pt idx="495">
                  <c:v>448.0</c:v>
                </c:pt>
                <c:pt idx="496">
                  <c:v>446.0</c:v>
                </c:pt>
                <c:pt idx="497">
                  <c:v>436.0</c:v>
                </c:pt>
                <c:pt idx="498">
                  <c:v>420.0</c:v>
                </c:pt>
                <c:pt idx="499">
                  <c:v>415.0</c:v>
                </c:pt>
                <c:pt idx="500">
                  <c:v>403.0</c:v>
                </c:pt>
                <c:pt idx="501">
                  <c:v>401.0</c:v>
                </c:pt>
                <c:pt idx="502">
                  <c:v>391.0</c:v>
                </c:pt>
                <c:pt idx="503">
                  <c:v>373.0</c:v>
                </c:pt>
                <c:pt idx="504">
                  <c:v>367.0</c:v>
                </c:pt>
                <c:pt idx="505">
                  <c:v>422.0</c:v>
                </c:pt>
                <c:pt idx="506">
                  <c:v>426.0</c:v>
                </c:pt>
                <c:pt idx="507">
                  <c:v>428.0</c:v>
                </c:pt>
                <c:pt idx="508">
                  <c:v>469.0</c:v>
                </c:pt>
                <c:pt idx="509">
                  <c:v>486.0</c:v>
                </c:pt>
                <c:pt idx="510">
                  <c:v>497.0</c:v>
                </c:pt>
                <c:pt idx="511">
                  <c:v>501.0</c:v>
                </c:pt>
                <c:pt idx="512">
                  <c:v>485.0</c:v>
                </c:pt>
                <c:pt idx="513">
                  <c:v>483.0</c:v>
                </c:pt>
                <c:pt idx="514">
                  <c:v>522.0</c:v>
                </c:pt>
                <c:pt idx="515">
                  <c:v>507.0</c:v>
                </c:pt>
                <c:pt idx="516">
                  <c:v>493.0</c:v>
                </c:pt>
                <c:pt idx="517">
                  <c:v>490.0</c:v>
                </c:pt>
                <c:pt idx="518">
                  <c:v>486.0</c:v>
                </c:pt>
                <c:pt idx="519">
                  <c:v>488.0</c:v>
                </c:pt>
                <c:pt idx="520">
                  <c:v>484.0</c:v>
                </c:pt>
                <c:pt idx="521">
                  <c:v>484.0</c:v>
                </c:pt>
                <c:pt idx="522">
                  <c:v>484.0</c:v>
                </c:pt>
                <c:pt idx="523">
                  <c:v>472.0</c:v>
                </c:pt>
                <c:pt idx="524">
                  <c:v>491.0</c:v>
                </c:pt>
                <c:pt idx="525">
                  <c:v>499.0</c:v>
                </c:pt>
                <c:pt idx="526">
                  <c:v>517.0</c:v>
                </c:pt>
                <c:pt idx="527">
                  <c:v>502.0</c:v>
                </c:pt>
                <c:pt idx="528">
                  <c:v>512.0</c:v>
                </c:pt>
                <c:pt idx="529">
                  <c:v>526.0</c:v>
                </c:pt>
                <c:pt idx="530">
                  <c:v>539.0</c:v>
                </c:pt>
                <c:pt idx="531">
                  <c:v>542.0</c:v>
                </c:pt>
                <c:pt idx="532">
                  <c:v>528.0</c:v>
                </c:pt>
                <c:pt idx="533">
                  <c:v>528.0</c:v>
                </c:pt>
                <c:pt idx="534">
                  <c:v>519.0</c:v>
                </c:pt>
                <c:pt idx="535">
                  <c:v>509.0</c:v>
                </c:pt>
                <c:pt idx="536">
                  <c:v>505.0</c:v>
                </c:pt>
                <c:pt idx="537">
                  <c:v>517.0</c:v>
                </c:pt>
                <c:pt idx="538">
                  <c:v>549.0</c:v>
                </c:pt>
                <c:pt idx="539">
                  <c:v>550.0</c:v>
                </c:pt>
                <c:pt idx="540">
                  <c:v>560.0</c:v>
                </c:pt>
                <c:pt idx="541">
                  <c:v>561.0</c:v>
                </c:pt>
                <c:pt idx="542">
                  <c:v>547.0</c:v>
                </c:pt>
                <c:pt idx="543">
                  <c:v>552.0</c:v>
                </c:pt>
                <c:pt idx="544">
                  <c:v>530.0</c:v>
                </c:pt>
                <c:pt idx="545">
                  <c:v>498.0</c:v>
                </c:pt>
                <c:pt idx="546">
                  <c:v>485.0</c:v>
                </c:pt>
                <c:pt idx="547">
                  <c:v>482.0</c:v>
                </c:pt>
                <c:pt idx="548">
                  <c:v>476.0</c:v>
                </c:pt>
                <c:pt idx="549">
                  <c:v>482.0</c:v>
                </c:pt>
                <c:pt idx="550">
                  <c:v>463.0</c:v>
                </c:pt>
                <c:pt idx="551">
                  <c:v>479.0</c:v>
                </c:pt>
                <c:pt idx="552">
                  <c:v>484.0</c:v>
                </c:pt>
                <c:pt idx="553">
                  <c:v>485.0</c:v>
                </c:pt>
                <c:pt idx="554">
                  <c:v>495.0</c:v>
                </c:pt>
                <c:pt idx="555">
                  <c:v>503.0</c:v>
                </c:pt>
                <c:pt idx="556">
                  <c:v>503.0</c:v>
                </c:pt>
                <c:pt idx="557">
                  <c:v>513.0</c:v>
                </c:pt>
                <c:pt idx="558">
                  <c:v>519.0</c:v>
                </c:pt>
                <c:pt idx="559">
                  <c:v>519.0</c:v>
                </c:pt>
                <c:pt idx="560">
                  <c:v>571.0</c:v>
                </c:pt>
                <c:pt idx="561">
                  <c:v>592.0</c:v>
                </c:pt>
                <c:pt idx="562">
                  <c:v>568.0</c:v>
                </c:pt>
                <c:pt idx="563">
                  <c:v>635.0</c:v>
                </c:pt>
                <c:pt idx="564">
                  <c:v>608.0</c:v>
                </c:pt>
                <c:pt idx="565">
                  <c:v>636.0</c:v>
                </c:pt>
                <c:pt idx="566">
                  <c:v>662.0</c:v>
                </c:pt>
                <c:pt idx="567">
                  <c:v>663.0</c:v>
                </c:pt>
                <c:pt idx="568">
                  <c:v>645.0</c:v>
                </c:pt>
                <c:pt idx="569">
                  <c:v>642.0</c:v>
                </c:pt>
                <c:pt idx="570">
                  <c:v>647.0</c:v>
                </c:pt>
                <c:pt idx="571">
                  <c:v>643.0</c:v>
                </c:pt>
                <c:pt idx="572">
                  <c:v>626.0</c:v>
                </c:pt>
                <c:pt idx="573">
                  <c:v>621.0</c:v>
                </c:pt>
                <c:pt idx="574">
                  <c:v>625.0</c:v>
                </c:pt>
                <c:pt idx="575">
                  <c:v>597.0</c:v>
                </c:pt>
                <c:pt idx="576">
                  <c:v>577.0</c:v>
                </c:pt>
                <c:pt idx="577">
                  <c:v>540.0</c:v>
                </c:pt>
                <c:pt idx="578">
                  <c:v>585.0</c:v>
                </c:pt>
                <c:pt idx="579">
                  <c:v>597.0</c:v>
                </c:pt>
                <c:pt idx="580">
                  <c:v>549.0</c:v>
                </c:pt>
                <c:pt idx="581">
                  <c:v>550.0</c:v>
                </c:pt>
                <c:pt idx="582">
                  <c:v>535.0</c:v>
                </c:pt>
                <c:pt idx="583">
                  <c:v>521.0</c:v>
                </c:pt>
                <c:pt idx="584">
                  <c:v>505.0</c:v>
                </c:pt>
                <c:pt idx="585">
                  <c:v>510.0</c:v>
                </c:pt>
                <c:pt idx="586">
                  <c:v>485.0</c:v>
                </c:pt>
                <c:pt idx="587">
                  <c:v>490.0</c:v>
                </c:pt>
                <c:pt idx="588">
                  <c:v>493.0</c:v>
                </c:pt>
                <c:pt idx="589">
                  <c:v>492.0</c:v>
                </c:pt>
                <c:pt idx="590">
                  <c:v>491.0</c:v>
                </c:pt>
                <c:pt idx="591">
                  <c:v>515.0</c:v>
                </c:pt>
                <c:pt idx="592">
                  <c:v>517.0</c:v>
                </c:pt>
                <c:pt idx="593">
                  <c:v>504.0</c:v>
                </c:pt>
                <c:pt idx="594">
                  <c:v>524.0</c:v>
                </c:pt>
                <c:pt idx="595">
                  <c:v>523.0</c:v>
                </c:pt>
                <c:pt idx="596">
                  <c:v>497.0</c:v>
                </c:pt>
                <c:pt idx="597">
                  <c:v>506.0</c:v>
                </c:pt>
                <c:pt idx="598">
                  <c:v>550.0</c:v>
                </c:pt>
                <c:pt idx="599">
                  <c:v>536.0</c:v>
                </c:pt>
                <c:pt idx="600">
                  <c:v>512.0</c:v>
                </c:pt>
                <c:pt idx="601">
                  <c:v>505.0</c:v>
                </c:pt>
                <c:pt idx="602">
                  <c:v>505.0</c:v>
                </c:pt>
                <c:pt idx="603">
                  <c:v>494.0</c:v>
                </c:pt>
                <c:pt idx="604">
                  <c:v>490.0</c:v>
                </c:pt>
                <c:pt idx="605">
                  <c:v>481.0</c:v>
                </c:pt>
                <c:pt idx="606">
                  <c:v>509.0</c:v>
                </c:pt>
                <c:pt idx="607">
                  <c:v>504.0</c:v>
                </c:pt>
                <c:pt idx="608">
                  <c:v>520.0</c:v>
                </c:pt>
                <c:pt idx="609">
                  <c:v>512.0</c:v>
                </c:pt>
                <c:pt idx="610">
                  <c:v>486.0</c:v>
                </c:pt>
                <c:pt idx="611">
                  <c:v>487.0</c:v>
                </c:pt>
                <c:pt idx="612">
                  <c:v>502.0</c:v>
                </c:pt>
                <c:pt idx="613">
                  <c:v>492.0</c:v>
                </c:pt>
                <c:pt idx="614">
                  <c:v>468.0</c:v>
                </c:pt>
                <c:pt idx="615">
                  <c:v>463.0</c:v>
                </c:pt>
                <c:pt idx="616">
                  <c:v>474.0</c:v>
                </c:pt>
                <c:pt idx="617">
                  <c:v>499.0</c:v>
                </c:pt>
                <c:pt idx="618">
                  <c:v>492.0</c:v>
                </c:pt>
                <c:pt idx="619">
                  <c:v>460.0</c:v>
                </c:pt>
                <c:pt idx="620">
                  <c:v>472.0</c:v>
                </c:pt>
                <c:pt idx="621">
                  <c:v>473.0</c:v>
                </c:pt>
                <c:pt idx="622">
                  <c:v>463.0</c:v>
                </c:pt>
                <c:pt idx="623">
                  <c:v>457.0</c:v>
                </c:pt>
                <c:pt idx="624">
                  <c:v>409.0</c:v>
                </c:pt>
                <c:pt idx="625">
                  <c:v>440.0</c:v>
                </c:pt>
                <c:pt idx="626">
                  <c:v>437.0</c:v>
                </c:pt>
                <c:pt idx="627">
                  <c:v>430.0</c:v>
                </c:pt>
                <c:pt idx="628">
                  <c:v>420.0</c:v>
                </c:pt>
                <c:pt idx="629">
                  <c:v>425.0</c:v>
                </c:pt>
                <c:pt idx="630">
                  <c:v>415.0</c:v>
                </c:pt>
                <c:pt idx="631">
                  <c:v>415.0</c:v>
                </c:pt>
                <c:pt idx="632">
                  <c:v>416.0</c:v>
                </c:pt>
                <c:pt idx="633">
                  <c:v>397.0</c:v>
                </c:pt>
                <c:pt idx="634">
                  <c:v>404.0</c:v>
                </c:pt>
                <c:pt idx="635">
                  <c:v>414.0</c:v>
                </c:pt>
                <c:pt idx="636">
                  <c:v>421.0</c:v>
                </c:pt>
                <c:pt idx="637">
                  <c:v>443.0</c:v>
                </c:pt>
                <c:pt idx="638">
                  <c:v>434.0</c:v>
                </c:pt>
                <c:pt idx="639">
                  <c:v>421.0</c:v>
                </c:pt>
                <c:pt idx="640">
                  <c:v>413.0</c:v>
                </c:pt>
                <c:pt idx="641">
                  <c:v>421.0</c:v>
                </c:pt>
                <c:pt idx="642">
                  <c:v>402.0</c:v>
                </c:pt>
                <c:pt idx="643">
                  <c:v>439.0</c:v>
                </c:pt>
                <c:pt idx="644">
                  <c:v>427.0</c:v>
                </c:pt>
                <c:pt idx="645">
                  <c:v>384.0</c:v>
                </c:pt>
                <c:pt idx="646">
                  <c:v>389.0</c:v>
                </c:pt>
                <c:pt idx="647">
                  <c:v>388.0</c:v>
                </c:pt>
                <c:pt idx="648">
                  <c:v>376.0</c:v>
                </c:pt>
                <c:pt idx="649">
                  <c:v>380.0</c:v>
                </c:pt>
                <c:pt idx="650">
                  <c:v>367.0</c:v>
                </c:pt>
                <c:pt idx="651">
                  <c:v>339.0</c:v>
                </c:pt>
                <c:pt idx="652">
                  <c:v>341.0</c:v>
                </c:pt>
                <c:pt idx="653">
                  <c:v>354.0</c:v>
                </c:pt>
                <c:pt idx="654">
                  <c:v>311.0</c:v>
                </c:pt>
                <c:pt idx="655">
                  <c:v>302.0</c:v>
                </c:pt>
                <c:pt idx="656">
                  <c:v>316.0</c:v>
                </c:pt>
                <c:pt idx="657">
                  <c:v>322.0</c:v>
                </c:pt>
                <c:pt idx="658">
                  <c:v>338.0</c:v>
                </c:pt>
                <c:pt idx="659">
                  <c:v>356.0</c:v>
                </c:pt>
                <c:pt idx="660">
                  <c:v>331.0</c:v>
                </c:pt>
                <c:pt idx="661">
                  <c:v>334.0</c:v>
                </c:pt>
                <c:pt idx="662">
                  <c:v>356.0</c:v>
                </c:pt>
                <c:pt idx="663">
                  <c:v>367.0</c:v>
                </c:pt>
                <c:pt idx="664">
                  <c:v>362.0</c:v>
                </c:pt>
                <c:pt idx="665">
                  <c:v>369.0</c:v>
                </c:pt>
                <c:pt idx="666">
                  <c:v>396.0</c:v>
                </c:pt>
                <c:pt idx="667">
                  <c:v>431.0</c:v>
                </c:pt>
                <c:pt idx="668">
                  <c:v>428.0</c:v>
                </c:pt>
                <c:pt idx="669">
                  <c:v>437.0</c:v>
                </c:pt>
                <c:pt idx="670">
                  <c:v>428.0</c:v>
                </c:pt>
                <c:pt idx="671">
                  <c:v>440.0</c:v>
                </c:pt>
                <c:pt idx="672">
                  <c:v>427.0</c:v>
                </c:pt>
                <c:pt idx="673">
                  <c:v>401.0</c:v>
                </c:pt>
                <c:pt idx="674">
                  <c:v>389.0</c:v>
                </c:pt>
                <c:pt idx="675">
                  <c:v>416.0</c:v>
                </c:pt>
                <c:pt idx="676">
                  <c:v>373.0</c:v>
                </c:pt>
                <c:pt idx="677">
                  <c:v>377.0</c:v>
                </c:pt>
                <c:pt idx="678">
                  <c:v>392.0</c:v>
                </c:pt>
                <c:pt idx="679">
                  <c:v>423.0</c:v>
                </c:pt>
                <c:pt idx="680">
                  <c:v>433.0</c:v>
                </c:pt>
                <c:pt idx="681">
                  <c:v>450.0</c:v>
                </c:pt>
                <c:pt idx="682">
                  <c:v>473.0</c:v>
                </c:pt>
                <c:pt idx="683">
                  <c:v>491.0</c:v>
                </c:pt>
                <c:pt idx="684">
                  <c:v>490.0</c:v>
                </c:pt>
                <c:pt idx="685">
                  <c:v>488.0</c:v>
                </c:pt>
                <c:pt idx="686">
                  <c:v>478.0</c:v>
                </c:pt>
                <c:pt idx="687">
                  <c:v>511.0</c:v>
                </c:pt>
                <c:pt idx="688">
                  <c:v>515.0</c:v>
                </c:pt>
                <c:pt idx="689">
                  <c:v>488.0</c:v>
                </c:pt>
                <c:pt idx="690">
                  <c:v>479.0</c:v>
                </c:pt>
                <c:pt idx="691">
                  <c:v>453.0</c:v>
                </c:pt>
                <c:pt idx="692">
                  <c:v>433.0</c:v>
                </c:pt>
                <c:pt idx="693">
                  <c:v>446.0</c:v>
                </c:pt>
                <c:pt idx="694">
                  <c:v>417.0</c:v>
                </c:pt>
                <c:pt idx="695">
                  <c:v>434.0</c:v>
                </c:pt>
                <c:pt idx="696">
                  <c:v>462.0</c:v>
                </c:pt>
                <c:pt idx="697">
                  <c:v>435.0</c:v>
                </c:pt>
                <c:pt idx="698">
                  <c:v>421.0</c:v>
                </c:pt>
                <c:pt idx="699">
                  <c:v>420.0</c:v>
                </c:pt>
                <c:pt idx="700">
                  <c:v>391.0</c:v>
                </c:pt>
                <c:pt idx="701">
                  <c:v>388.0</c:v>
                </c:pt>
                <c:pt idx="702">
                  <c:v>388.0</c:v>
                </c:pt>
                <c:pt idx="703">
                  <c:v>403.0</c:v>
                </c:pt>
                <c:pt idx="704">
                  <c:v>401.0</c:v>
                </c:pt>
                <c:pt idx="705">
                  <c:v>390.0</c:v>
                </c:pt>
                <c:pt idx="706">
                  <c:v>399.0</c:v>
                </c:pt>
                <c:pt idx="707">
                  <c:v>408.0</c:v>
                </c:pt>
                <c:pt idx="708">
                  <c:v>408.0</c:v>
                </c:pt>
                <c:pt idx="709" formatCode="0.0">
                  <c:v>406.0</c:v>
                </c:pt>
                <c:pt idx="710" formatCode="0.0">
                  <c:v>406.0</c:v>
                </c:pt>
                <c:pt idx="711" formatCode="0.0">
                  <c:v>406.0</c:v>
                </c:pt>
                <c:pt idx="712" formatCode="0.0">
                  <c:v>406.0</c:v>
                </c:pt>
                <c:pt idx="713" formatCode="0.0">
                  <c:v>401.0</c:v>
                </c:pt>
                <c:pt idx="714" formatCode="0.0">
                  <c:v>422.0</c:v>
                </c:pt>
                <c:pt idx="715" formatCode="0.0">
                  <c:v>460.0</c:v>
                </c:pt>
                <c:pt idx="716" formatCode="0.0">
                  <c:v>484.0</c:v>
                </c:pt>
                <c:pt idx="717" formatCode="0.0">
                  <c:v>501.0</c:v>
                </c:pt>
                <c:pt idx="718" formatCode="0.0">
                  <c:v>513.0</c:v>
                </c:pt>
                <c:pt idx="719" formatCode="0.0">
                  <c:v>538.0</c:v>
                </c:pt>
                <c:pt idx="720" formatCode="0.0">
                  <c:v>561.0</c:v>
                </c:pt>
                <c:pt idx="721" formatCode="0.0">
                  <c:v>567.0</c:v>
                </c:pt>
                <c:pt idx="722" formatCode="0.0">
                  <c:v>556.0</c:v>
                </c:pt>
                <c:pt idx="723" formatCode="0.0">
                  <c:v>543.0</c:v>
                </c:pt>
                <c:pt idx="724" formatCode="0.0">
                  <c:v>544.0</c:v>
                </c:pt>
                <c:pt idx="725" formatCode="0.0">
                  <c:v>574.0</c:v>
                </c:pt>
                <c:pt idx="726" formatCode="0.0">
                  <c:v>588.0</c:v>
                </c:pt>
                <c:pt idx="727" formatCode="0.0">
                  <c:v>597.0</c:v>
                </c:pt>
                <c:pt idx="728" formatCode="0.0">
                  <c:v>582.0</c:v>
                </c:pt>
                <c:pt idx="729" formatCode="0.0">
                  <c:v>563.0</c:v>
                </c:pt>
                <c:pt idx="730" formatCode="0.0">
                  <c:v>569.0</c:v>
                </c:pt>
                <c:pt idx="731" formatCode="0.0">
                  <c:v>570.0</c:v>
                </c:pt>
                <c:pt idx="732" formatCode="0.0">
                  <c:v>557.0</c:v>
                </c:pt>
                <c:pt idx="733" formatCode="0.0">
                  <c:v>591.0</c:v>
                </c:pt>
                <c:pt idx="734" formatCode="0.0">
                  <c:v>578.0</c:v>
                </c:pt>
                <c:pt idx="735" formatCode="0.0">
                  <c:v>582.0</c:v>
                </c:pt>
                <c:pt idx="736" formatCode="0.0">
                  <c:v>579.0</c:v>
                </c:pt>
                <c:pt idx="737" formatCode="0.0">
                  <c:v>572.0</c:v>
                </c:pt>
                <c:pt idx="738" formatCode="0.0">
                  <c:v>558.0</c:v>
                </c:pt>
                <c:pt idx="739" formatCode="0.0">
                  <c:v>551.0</c:v>
                </c:pt>
                <c:pt idx="740" formatCode="0.0">
                  <c:v>531.0</c:v>
                </c:pt>
                <c:pt idx="741" formatCode="0.0">
                  <c:v>479.0</c:v>
                </c:pt>
                <c:pt idx="742" formatCode="0.0">
                  <c:v>492.0</c:v>
                </c:pt>
                <c:pt idx="743" formatCode="0.0">
                  <c:v>472.0</c:v>
                </c:pt>
                <c:pt idx="744" formatCode="0.0">
                  <c:v>483.0</c:v>
                </c:pt>
                <c:pt idx="745" formatCode="0.0">
                  <c:v>446.0</c:v>
                </c:pt>
                <c:pt idx="746" formatCode="0.0">
                  <c:v>476.0</c:v>
                </c:pt>
                <c:pt idx="747" formatCode="0.0">
                  <c:v>489.0</c:v>
                </c:pt>
                <c:pt idx="748" formatCode="0.0">
                  <c:v>468.0</c:v>
                </c:pt>
                <c:pt idx="749" formatCode="0.0">
                  <c:v>480.0</c:v>
                </c:pt>
                <c:pt idx="750" formatCode="0.0">
                  <c:v>470.0</c:v>
                </c:pt>
                <c:pt idx="751" formatCode="0.0">
                  <c:v>461.0</c:v>
                </c:pt>
                <c:pt idx="752" formatCode="0.0">
                  <c:v>462.0</c:v>
                </c:pt>
                <c:pt idx="753" formatCode="0.0">
                  <c:v>453.0</c:v>
                </c:pt>
                <c:pt idx="754" formatCode="0.0">
                  <c:v>455.0</c:v>
                </c:pt>
                <c:pt idx="755" formatCode="0.0">
                  <c:v>451.0</c:v>
                </c:pt>
                <c:pt idx="756" formatCode="0.0">
                  <c:v>459.0</c:v>
                </c:pt>
                <c:pt idx="757" formatCode="0.0">
                  <c:v>466.0</c:v>
                </c:pt>
                <c:pt idx="758" formatCode="0.0">
                  <c:v>482.0</c:v>
                </c:pt>
                <c:pt idx="759" formatCode="0.0">
                  <c:v>508.0</c:v>
                </c:pt>
                <c:pt idx="760" formatCode="0.0">
                  <c:v>519.0</c:v>
                </c:pt>
                <c:pt idx="761" formatCode="0.0">
                  <c:v>548.0</c:v>
                </c:pt>
                <c:pt idx="762" formatCode="0.0">
                  <c:v>548.0</c:v>
                </c:pt>
                <c:pt idx="763" formatCode="0.0">
                  <c:v>548.0</c:v>
                </c:pt>
                <c:pt idx="764" formatCode="0.0">
                  <c:v>548.0</c:v>
                </c:pt>
                <c:pt idx="765" formatCode="0.0">
                  <c:v>552.0</c:v>
                </c:pt>
                <c:pt idx="766" formatCode="0.0">
                  <c:v>542.0</c:v>
                </c:pt>
                <c:pt idx="767" formatCode="0.0">
                  <c:v>556.0</c:v>
                </c:pt>
                <c:pt idx="768" formatCode="0.0">
                  <c:v>570.0</c:v>
                </c:pt>
                <c:pt idx="769" formatCode="0.0">
                  <c:v>539.0</c:v>
                </c:pt>
                <c:pt idx="770" formatCode="0.0">
                  <c:v>530.0</c:v>
                </c:pt>
                <c:pt idx="771" formatCode="0.0">
                  <c:v>537.0</c:v>
                </c:pt>
                <c:pt idx="772" formatCode="0.0">
                  <c:v>532.0</c:v>
                </c:pt>
                <c:pt idx="773" formatCode="0.0">
                  <c:v>514.0</c:v>
                </c:pt>
                <c:pt idx="774" formatCode="0.0">
                  <c:v>493.0</c:v>
                </c:pt>
                <c:pt idx="775" formatCode="0.0">
                  <c:v>525.0</c:v>
                </c:pt>
                <c:pt idx="776" formatCode="0.0">
                  <c:v>523.0</c:v>
                </c:pt>
                <c:pt idx="777" formatCode="0.0">
                  <c:v>541.0</c:v>
                </c:pt>
                <c:pt idx="778" formatCode="0.0">
                  <c:v>523.0</c:v>
                </c:pt>
                <c:pt idx="779" formatCode="0.0">
                  <c:v>552.0</c:v>
                </c:pt>
                <c:pt idx="780" formatCode="0.0">
                  <c:v>556.0</c:v>
                </c:pt>
                <c:pt idx="781" formatCode="0.0">
                  <c:v>568.0</c:v>
                </c:pt>
                <c:pt idx="782" formatCode="0.0">
                  <c:v>575.0</c:v>
                </c:pt>
                <c:pt idx="783" formatCode="0.0">
                  <c:v>578.0</c:v>
                </c:pt>
                <c:pt idx="784" formatCode="0.0">
                  <c:v>576.0</c:v>
                </c:pt>
                <c:pt idx="785" formatCode="0.0">
                  <c:v>585.0</c:v>
                </c:pt>
                <c:pt idx="786" formatCode="0.0">
                  <c:v>583.0</c:v>
                </c:pt>
                <c:pt idx="787" formatCode="0.0">
                  <c:v>573.0</c:v>
                </c:pt>
                <c:pt idx="788" formatCode="0.0">
                  <c:v>599.0</c:v>
                </c:pt>
                <c:pt idx="789" formatCode="0.0">
                  <c:v>597.0</c:v>
                </c:pt>
                <c:pt idx="790" formatCode="0.0">
                  <c:v>576.0</c:v>
                </c:pt>
                <c:pt idx="791" formatCode="0.0">
                  <c:v>593.0</c:v>
                </c:pt>
                <c:pt idx="792" formatCode="0.0">
                  <c:v>578.0</c:v>
                </c:pt>
                <c:pt idx="793" formatCode="0.0">
                  <c:v>593.0</c:v>
                </c:pt>
                <c:pt idx="794" formatCode="0.0">
                  <c:v>592.0</c:v>
                </c:pt>
                <c:pt idx="795" formatCode="0.0">
                  <c:v>588.0</c:v>
                </c:pt>
                <c:pt idx="796" formatCode="0.0">
                  <c:v>578.0</c:v>
                </c:pt>
                <c:pt idx="797" formatCode="0.0">
                  <c:v>599.0</c:v>
                </c:pt>
                <c:pt idx="798" formatCode="0.0">
                  <c:v>585.0</c:v>
                </c:pt>
                <c:pt idx="799" formatCode="0.0">
                  <c:v>573.0</c:v>
                </c:pt>
                <c:pt idx="800" formatCode="0.0">
                  <c:v>522.0</c:v>
                </c:pt>
                <c:pt idx="801" formatCode="0.0">
                  <c:v>522.0</c:v>
                </c:pt>
                <c:pt idx="802" formatCode="0.0">
                  <c:v>517.0</c:v>
                </c:pt>
                <c:pt idx="803" formatCode="0.0">
                  <c:v>489.0</c:v>
                </c:pt>
                <c:pt idx="804" formatCode="0.0">
                  <c:v>472.0</c:v>
                </c:pt>
                <c:pt idx="805" formatCode="0.0">
                  <c:v>509.0</c:v>
                </c:pt>
                <c:pt idx="806" formatCode="0.0">
                  <c:v>502.0</c:v>
                </c:pt>
                <c:pt idx="807" formatCode="0.0">
                  <c:v>511.0</c:v>
                </c:pt>
                <c:pt idx="808" formatCode="0.0">
                  <c:v>502.0</c:v>
                </c:pt>
                <c:pt idx="809" formatCode="0.0">
                  <c:v>517.0</c:v>
                </c:pt>
                <c:pt idx="810" formatCode="0.0">
                  <c:v>515.0</c:v>
                </c:pt>
                <c:pt idx="811" formatCode="0.0">
                  <c:v>524.0</c:v>
                </c:pt>
                <c:pt idx="812" formatCode="0.0">
                  <c:v>505.0</c:v>
                </c:pt>
                <c:pt idx="813" formatCode="0.0">
                  <c:v>517.0</c:v>
                </c:pt>
                <c:pt idx="814" formatCode="0.0">
                  <c:v>517.0</c:v>
                </c:pt>
                <c:pt idx="815" formatCode="0.0">
                  <c:v>517.0</c:v>
                </c:pt>
                <c:pt idx="816" formatCode="0.0">
                  <c:v>517.0</c:v>
                </c:pt>
                <c:pt idx="817" formatCode="0.0">
                  <c:v>516.0</c:v>
                </c:pt>
                <c:pt idx="818" formatCode="0.0">
                  <c:v>525.0</c:v>
                </c:pt>
                <c:pt idx="819" formatCode="0.0">
                  <c:v>553.0</c:v>
                </c:pt>
                <c:pt idx="820" formatCode="0.0">
                  <c:v>551.0</c:v>
                </c:pt>
                <c:pt idx="821" formatCode="0.0">
                  <c:v>534.0</c:v>
                </c:pt>
                <c:pt idx="822" formatCode="0.0">
                  <c:v>529.0</c:v>
                </c:pt>
                <c:pt idx="823" formatCode="0.0">
                  <c:v>530.0</c:v>
                </c:pt>
                <c:pt idx="824" formatCode="0.0">
                  <c:v>512.0</c:v>
                </c:pt>
                <c:pt idx="825" formatCode="0.0">
                  <c:v>500.0</c:v>
                </c:pt>
                <c:pt idx="826" formatCode="0.0">
                  <c:v>521.0</c:v>
                </c:pt>
                <c:pt idx="827" formatCode="0.0">
                  <c:v>526.0</c:v>
                </c:pt>
                <c:pt idx="828" formatCode="0.0">
                  <c:v>523.0</c:v>
                </c:pt>
                <c:pt idx="829" formatCode="0.0">
                  <c:v>517.0</c:v>
                </c:pt>
                <c:pt idx="830" formatCode="0.0">
                  <c:v>503.0</c:v>
                </c:pt>
                <c:pt idx="831" formatCode="0.0">
                  <c:v>509.0</c:v>
                </c:pt>
                <c:pt idx="832" formatCode="0.0">
                  <c:v>520.0</c:v>
                </c:pt>
                <c:pt idx="833" formatCode="0.0">
                  <c:v>525.0</c:v>
                </c:pt>
                <c:pt idx="834" formatCode="0.0">
                  <c:v>562.0</c:v>
                </c:pt>
                <c:pt idx="835" formatCode="0.0">
                  <c:v>560.0</c:v>
                </c:pt>
                <c:pt idx="836" formatCode="0.0">
                  <c:v>586.0</c:v>
                </c:pt>
                <c:pt idx="837" formatCode="0.0">
                  <c:v>593.0</c:v>
                </c:pt>
                <c:pt idx="838" formatCode="0.0">
                  <c:v>602.0</c:v>
                </c:pt>
                <c:pt idx="839" formatCode="0.0">
                  <c:v>609.0</c:v>
                </c:pt>
                <c:pt idx="840" formatCode="0.0">
                  <c:v>633.0</c:v>
                </c:pt>
                <c:pt idx="841" formatCode="0.0">
                  <c:v>644.0</c:v>
                </c:pt>
                <c:pt idx="842" formatCode="0.0">
                  <c:v>614.0</c:v>
                </c:pt>
                <c:pt idx="843" formatCode="0.0">
                  <c:v>640.0</c:v>
                </c:pt>
                <c:pt idx="844" formatCode="0.0">
                  <c:v>607.0</c:v>
                </c:pt>
                <c:pt idx="845" formatCode="0.0">
                  <c:v>636.0</c:v>
                </c:pt>
                <c:pt idx="846" formatCode="0.0">
                  <c:v>645.0</c:v>
                </c:pt>
                <c:pt idx="847" formatCode="0.0">
                  <c:v>630.0</c:v>
                </c:pt>
                <c:pt idx="848" formatCode="0.0">
                  <c:v>588.0</c:v>
                </c:pt>
                <c:pt idx="849" formatCode="0.0">
                  <c:v>583.0</c:v>
                </c:pt>
                <c:pt idx="850" formatCode="0.0">
                  <c:v>581.0</c:v>
                </c:pt>
                <c:pt idx="851" formatCode="0.0">
                  <c:v>603.0</c:v>
                </c:pt>
                <c:pt idx="852" formatCode="0.0">
                  <c:v>621.0</c:v>
                </c:pt>
                <c:pt idx="853" formatCode="0.0">
                  <c:v>618.0</c:v>
                </c:pt>
                <c:pt idx="854" formatCode="0.0">
                  <c:v>595.0</c:v>
                </c:pt>
                <c:pt idx="855" formatCode="0.0">
                  <c:v>599.0</c:v>
                </c:pt>
                <c:pt idx="856" formatCode="0.0">
                  <c:v>553.0</c:v>
                </c:pt>
                <c:pt idx="857" formatCode="0.0">
                  <c:v>553.0</c:v>
                </c:pt>
                <c:pt idx="858" formatCode="0.0">
                  <c:v>563.0</c:v>
                </c:pt>
                <c:pt idx="859" formatCode="0.0">
                  <c:v>546.0</c:v>
                </c:pt>
                <c:pt idx="860" formatCode="0.0">
                  <c:v>530.0</c:v>
                </c:pt>
                <c:pt idx="861" formatCode="0.0">
                  <c:v>538.0</c:v>
                </c:pt>
                <c:pt idx="862" formatCode="0.0">
                  <c:v>532.0</c:v>
                </c:pt>
                <c:pt idx="863" formatCode="0.0">
                  <c:v>527.0</c:v>
                </c:pt>
                <c:pt idx="864" formatCode="0.0">
                  <c:v>514.0</c:v>
                </c:pt>
                <c:pt idx="865" formatCode="0.0">
                  <c:v>497.0</c:v>
                </c:pt>
                <c:pt idx="866" formatCode="0.0">
                  <c:v>497.0</c:v>
                </c:pt>
                <c:pt idx="867" formatCode="0.0">
                  <c:v>497.0</c:v>
                </c:pt>
                <c:pt idx="868" formatCode="0.0">
                  <c:v>549.0</c:v>
                </c:pt>
                <c:pt idx="869" formatCode="0.0">
                  <c:v>601.0</c:v>
                </c:pt>
                <c:pt idx="870" formatCode="0.0">
                  <c:v>605.0</c:v>
                </c:pt>
                <c:pt idx="871" formatCode="0.0">
                  <c:v>605.0</c:v>
                </c:pt>
                <c:pt idx="872" formatCode="0.0">
                  <c:v>646.0</c:v>
                </c:pt>
                <c:pt idx="873" formatCode="0.0">
                  <c:v>615.0</c:v>
                </c:pt>
                <c:pt idx="874" formatCode="0.0">
                  <c:v>665.0</c:v>
                </c:pt>
                <c:pt idx="875" formatCode="0.0">
                  <c:v>641.0</c:v>
                </c:pt>
                <c:pt idx="876" formatCode="0.0">
                  <c:v>611.0</c:v>
                </c:pt>
                <c:pt idx="877" formatCode="0.0">
                  <c:v>611.0</c:v>
                </c:pt>
                <c:pt idx="878" formatCode="0.0">
                  <c:v>622.0</c:v>
                </c:pt>
                <c:pt idx="879" formatCode="0.0">
                  <c:v>636.0</c:v>
                </c:pt>
                <c:pt idx="880" formatCode="0.0">
                  <c:v>655.0</c:v>
                </c:pt>
                <c:pt idx="881" formatCode="0.0">
                  <c:v>683.0</c:v>
                </c:pt>
                <c:pt idx="882" formatCode="0.0">
                  <c:v>687.0</c:v>
                </c:pt>
                <c:pt idx="883" formatCode="0.0">
                  <c:v>663.0</c:v>
                </c:pt>
                <c:pt idx="884" formatCode="0.0">
                  <c:v>645.0</c:v>
                </c:pt>
                <c:pt idx="885" formatCode="0.0">
                  <c:v>634.0</c:v>
                </c:pt>
                <c:pt idx="886" formatCode="0.0">
                  <c:v>640.0</c:v>
                </c:pt>
                <c:pt idx="887" formatCode="0.0">
                  <c:v>651.0</c:v>
                </c:pt>
                <c:pt idx="888" formatCode="0.0">
                  <c:v>661.0</c:v>
                </c:pt>
                <c:pt idx="889" formatCode="0.0">
                  <c:v>673.0</c:v>
                </c:pt>
                <c:pt idx="890" formatCode="0.0">
                  <c:v>670.0</c:v>
                </c:pt>
                <c:pt idx="891" formatCode="0.0">
                  <c:v>666.0</c:v>
                </c:pt>
                <c:pt idx="892" formatCode="0.0">
                  <c:v>648.0</c:v>
                </c:pt>
                <c:pt idx="893" formatCode="0.0">
                  <c:v>621.0</c:v>
                </c:pt>
                <c:pt idx="894" formatCode="0.0">
                  <c:v>578.0</c:v>
                </c:pt>
                <c:pt idx="895" formatCode="0.0">
                  <c:v>608.0</c:v>
                </c:pt>
                <c:pt idx="896" formatCode="0.0">
                  <c:v>625.0</c:v>
                </c:pt>
                <c:pt idx="897" formatCode="0.0">
                  <c:v>574.0</c:v>
                </c:pt>
                <c:pt idx="898" formatCode="0.0">
                  <c:v>599.0</c:v>
                </c:pt>
                <c:pt idx="899" formatCode="0.0">
                  <c:v>603.0</c:v>
                </c:pt>
                <c:pt idx="900" formatCode="0.0">
                  <c:v>597.0</c:v>
                </c:pt>
                <c:pt idx="901" formatCode="0.0">
                  <c:v>619.0</c:v>
                </c:pt>
                <c:pt idx="902" formatCode="0.0">
                  <c:v>633.0</c:v>
                </c:pt>
                <c:pt idx="903" formatCode="0.0">
                  <c:v>607.0</c:v>
                </c:pt>
                <c:pt idx="904" formatCode="0.0">
                  <c:v>597.0</c:v>
                </c:pt>
                <c:pt idx="905" formatCode="0.0">
                  <c:v>598.0</c:v>
                </c:pt>
                <c:pt idx="906" formatCode="0.0">
                  <c:v>604.0</c:v>
                </c:pt>
                <c:pt idx="907" formatCode="0.0">
                  <c:v>603.0</c:v>
                </c:pt>
                <c:pt idx="908" formatCode="0.0">
                  <c:v>611.0</c:v>
                </c:pt>
                <c:pt idx="909" formatCode="0.0">
                  <c:v>631.0</c:v>
                </c:pt>
                <c:pt idx="910" formatCode="0.0">
                  <c:v>622.0</c:v>
                </c:pt>
                <c:pt idx="911" formatCode="0.0">
                  <c:v>620.0</c:v>
                </c:pt>
                <c:pt idx="912" formatCode="0.0">
                  <c:v>628.0</c:v>
                </c:pt>
                <c:pt idx="913" formatCode="0.0">
                  <c:v>610.0</c:v>
                </c:pt>
                <c:pt idx="914" formatCode="0.0">
                  <c:v>611.0</c:v>
                </c:pt>
                <c:pt idx="915" formatCode="0.0">
                  <c:v>613.0</c:v>
                </c:pt>
                <c:pt idx="916" formatCode="0.0">
                  <c:v>635.0</c:v>
                </c:pt>
                <c:pt idx="917" formatCode="0.0">
                  <c:v>662.0</c:v>
                </c:pt>
                <c:pt idx="918" formatCode="0.0">
                  <c:v>662.0</c:v>
                </c:pt>
                <c:pt idx="919" formatCode="0.0">
                  <c:v>662.0</c:v>
                </c:pt>
                <c:pt idx="920" formatCode="0.0">
                  <c:v>698.0</c:v>
                </c:pt>
                <c:pt idx="921" formatCode="0.0">
                  <c:v>661.0</c:v>
                </c:pt>
                <c:pt idx="922" formatCode="0.0">
                  <c:v>623.0</c:v>
                </c:pt>
                <c:pt idx="923" formatCode="0.0">
                  <c:v>633.0</c:v>
                </c:pt>
                <c:pt idx="924" formatCode="0.0">
                  <c:v>641.0</c:v>
                </c:pt>
                <c:pt idx="925" formatCode="0.0">
                  <c:v>621.0</c:v>
                </c:pt>
                <c:pt idx="926" formatCode="0.0">
                  <c:v>602.0</c:v>
                </c:pt>
                <c:pt idx="927" formatCode="0.0">
                  <c:v>619.0</c:v>
                </c:pt>
                <c:pt idx="928" formatCode="0.0">
                  <c:v>622.0</c:v>
                </c:pt>
                <c:pt idx="929" formatCode="0.0">
                  <c:v>596.0</c:v>
                </c:pt>
                <c:pt idx="930" formatCode="0.0">
                  <c:v>610.0</c:v>
                </c:pt>
                <c:pt idx="931" formatCode="0.0">
                  <c:v>618.0</c:v>
                </c:pt>
                <c:pt idx="932" formatCode="0.0">
                  <c:v>612.0</c:v>
                </c:pt>
                <c:pt idx="933" formatCode="0.0">
                  <c:v>599.0</c:v>
                </c:pt>
                <c:pt idx="934" formatCode="0.0">
                  <c:v>572.0</c:v>
                </c:pt>
                <c:pt idx="935" formatCode="0.0">
                  <c:v>571.0</c:v>
                </c:pt>
                <c:pt idx="936" formatCode="0.0">
                  <c:v>600.0</c:v>
                </c:pt>
                <c:pt idx="937" formatCode="0.0">
                  <c:v>593.0</c:v>
                </c:pt>
                <c:pt idx="938" formatCode="0.0">
                  <c:v>602.0</c:v>
                </c:pt>
                <c:pt idx="939" formatCode="0.0">
                  <c:v>616.0</c:v>
                </c:pt>
                <c:pt idx="940" formatCode="0.0">
                  <c:v>600.0</c:v>
                </c:pt>
                <c:pt idx="941" formatCode="0.0">
                  <c:v>621.0</c:v>
                </c:pt>
                <c:pt idx="942" formatCode="0.0">
                  <c:v>638.0</c:v>
                </c:pt>
                <c:pt idx="943" formatCode="0.0">
                  <c:v>653.0</c:v>
                </c:pt>
                <c:pt idx="944" formatCode="0.0">
                  <c:v>653.0</c:v>
                </c:pt>
                <c:pt idx="945" formatCode="0.0">
                  <c:v>712.0</c:v>
                </c:pt>
                <c:pt idx="946" formatCode="0.0">
                  <c:v>714.0</c:v>
                </c:pt>
                <c:pt idx="947" formatCode="0.0">
                  <c:v>726.0</c:v>
                </c:pt>
                <c:pt idx="948" formatCode="0.0">
                  <c:v>762.0</c:v>
                </c:pt>
                <c:pt idx="949" formatCode="0.0">
                  <c:v>798.0</c:v>
                </c:pt>
                <c:pt idx="950" formatCode="0.0">
                  <c:v>789.0</c:v>
                </c:pt>
                <c:pt idx="951" formatCode="0.0">
                  <c:v>763.0</c:v>
                </c:pt>
                <c:pt idx="952" formatCode="0.0">
                  <c:v>821.0</c:v>
                </c:pt>
                <c:pt idx="953" formatCode="0.0">
                  <c:v>844.0</c:v>
                </c:pt>
                <c:pt idx="954" formatCode="0.0">
                  <c:v>884.0</c:v>
                </c:pt>
                <c:pt idx="955" formatCode="0.0">
                  <c:v>843.0</c:v>
                </c:pt>
                <c:pt idx="956" formatCode="0.0">
                  <c:v>789.0</c:v>
                </c:pt>
                <c:pt idx="957" formatCode="0.0">
                  <c:v>771.0</c:v>
                </c:pt>
                <c:pt idx="958" formatCode="0.0">
                  <c:v>699.0</c:v>
                </c:pt>
                <c:pt idx="959" formatCode="0.0">
                  <c:v>684.0</c:v>
                </c:pt>
                <c:pt idx="960" formatCode="0.0">
                  <c:v>703.0</c:v>
                </c:pt>
                <c:pt idx="961" formatCode="0.0">
                  <c:v>743.0</c:v>
                </c:pt>
                <c:pt idx="962" formatCode="0.0">
                  <c:v>785.0</c:v>
                </c:pt>
                <c:pt idx="963" formatCode="0.0">
                  <c:v>702.0</c:v>
                </c:pt>
                <c:pt idx="964" formatCode="0.0">
                  <c:v>686.0</c:v>
                </c:pt>
                <c:pt idx="965" formatCode="0.0">
                  <c:v>694.0</c:v>
                </c:pt>
                <c:pt idx="966" formatCode="0.0">
                  <c:v>693.0</c:v>
                </c:pt>
                <c:pt idx="967" formatCode="0.0">
                  <c:v>684.0</c:v>
                </c:pt>
                <c:pt idx="968" formatCode="0.0">
                  <c:v>661.0</c:v>
                </c:pt>
                <c:pt idx="969" formatCode="0.0">
                  <c:v>666.0</c:v>
                </c:pt>
                <c:pt idx="970" formatCode="0.0">
                  <c:v>668.0</c:v>
                </c:pt>
                <c:pt idx="971" formatCode="0.0">
                  <c:v>668.0</c:v>
                </c:pt>
                <c:pt idx="972" formatCode="0.0">
                  <c:v>668.0</c:v>
                </c:pt>
                <c:pt idx="973" formatCode="0.0">
                  <c:v>668.0</c:v>
                </c:pt>
                <c:pt idx="974" formatCode="0.0">
                  <c:v>652.0</c:v>
                </c:pt>
                <c:pt idx="975" formatCode="0.0">
                  <c:v>653.0</c:v>
                </c:pt>
                <c:pt idx="976" formatCode="0.0">
                  <c:v>662.0</c:v>
                </c:pt>
                <c:pt idx="977" formatCode="0.0">
                  <c:v>630.0</c:v>
                </c:pt>
                <c:pt idx="978" formatCode="0.0">
                  <c:v>647.0</c:v>
                </c:pt>
                <c:pt idx="979" formatCode="0.0">
                  <c:v>664.0</c:v>
                </c:pt>
                <c:pt idx="980" formatCode="0.0">
                  <c:v>656.0</c:v>
                </c:pt>
                <c:pt idx="981" formatCode="0.0">
                  <c:v>637.0</c:v>
                </c:pt>
                <c:pt idx="982" formatCode="0.0">
                  <c:v>641.0</c:v>
                </c:pt>
                <c:pt idx="983" formatCode="0.0">
                  <c:v>648.0</c:v>
                </c:pt>
                <c:pt idx="984" formatCode="0.0">
                  <c:v>688.0</c:v>
                </c:pt>
                <c:pt idx="985" formatCode="0.0">
                  <c:v>699.0</c:v>
                </c:pt>
                <c:pt idx="986" formatCode="0.0">
                  <c:v>714.0</c:v>
                </c:pt>
                <c:pt idx="987" formatCode="0.0">
                  <c:v>722.0</c:v>
                </c:pt>
                <c:pt idx="988" formatCode="0.0">
                  <c:v>719.0</c:v>
                </c:pt>
                <c:pt idx="989" formatCode="0.0">
                  <c:v>749.0</c:v>
                </c:pt>
                <c:pt idx="990" formatCode="0.0">
                  <c:v>767.0</c:v>
                </c:pt>
                <c:pt idx="991" formatCode="0.0">
                  <c:v>789.0</c:v>
                </c:pt>
                <c:pt idx="992" formatCode="0.0">
                  <c:v>831.0</c:v>
                </c:pt>
                <c:pt idx="993" formatCode="0.0">
                  <c:v>889.0</c:v>
                </c:pt>
                <c:pt idx="994" formatCode="0.0">
                  <c:v>871.0</c:v>
                </c:pt>
                <c:pt idx="995" formatCode="0.0">
                  <c:v>848.0</c:v>
                </c:pt>
                <c:pt idx="996" formatCode="0.0">
                  <c:v>888.0</c:v>
                </c:pt>
                <c:pt idx="997" formatCode="0.0">
                  <c:v>894.0</c:v>
                </c:pt>
                <c:pt idx="998" formatCode="0.0">
                  <c:v>911.0</c:v>
                </c:pt>
                <c:pt idx="999" formatCode="0.0">
                  <c:v>945.0</c:v>
                </c:pt>
                <c:pt idx="1000" formatCode="0.0">
                  <c:v>943.0</c:v>
                </c:pt>
                <c:pt idx="1001" formatCode="0.0">
                  <c:v>923.0</c:v>
                </c:pt>
                <c:pt idx="1002" formatCode="0.0">
                  <c:v>869.0</c:v>
                </c:pt>
                <c:pt idx="1003" formatCode="0.0">
                  <c:v>856.0</c:v>
                </c:pt>
                <c:pt idx="1004" formatCode="0.0">
                  <c:v>829.0</c:v>
                </c:pt>
                <c:pt idx="1005" formatCode="0.0">
                  <c:v>812.0</c:v>
                </c:pt>
                <c:pt idx="1006" formatCode="0.0">
                  <c:v>803.0</c:v>
                </c:pt>
                <c:pt idx="1007" formatCode="0.0">
                  <c:v>800.0</c:v>
                </c:pt>
                <c:pt idx="1008" formatCode="0.0">
                  <c:v>815.0</c:v>
                </c:pt>
                <c:pt idx="1009" formatCode="0.0">
                  <c:v>802.0</c:v>
                </c:pt>
                <c:pt idx="1010" formatCode="0.0">
                  <c:v>810.0</c:v>
                </c:pt>
                <c:pt idx="1011" formatCode="0.0">
                  <c:v>800.0</c:v>
                </c:pt>
                <c:pt idx="1012" formatCode="0.0">
                  <c:v>805.0</c:v>
                </c:pt>
                <c:pt idx="1013" formatCode="0.0">
                  <c:v>791.0</c:v>
                </c:pt>
                <c:pt idx="1014" formatCode="0.0">
                  <c:v>770.0</c:v>
                </c:pt>
                <c:pt idx="1015" formatCode="0.0">
                  <c:v>762.0</c:v>
                </c:pt>
                <c:pt idx="1016" formatCode="0.0">
                  <c:v>759.0</c:v>
                </c:pt>
                <c:pt idx="1017" formatCode="0.0">
                  <c:v>743.0</c:v>
                </c:pt>
                <c:pt idx="1018" formatCode="0.0">
                  <c:v>718.0</c:v>
                </c:pt>
                <c:pt idx="1019" formatCode="0.0">
                  <c:v>727.0</c:v>
                </c:pt>
                <c:pt idx="1020" formatCode="0.0">
                  <c:v>693.0</c:v>
                </c:pt>
                <c:pt idx="1021" formatCode="0.0">
                  <c:v>709.0</c:v>
                </c:pt>
                <c:pt idx="1022" formatCode="0.0">
                  <c:v>698.0</c:v>
                </c:pt>
                <c:pt idx="1023" formatCode="0.0">
                  <c:v>#N/A</c:v>
                </c:pt>
                <c:pt idx="1024" formatCode="0.0">
                  <c:v>#N/A</c:v>
                </c:pt>
                <c:pt idx="1025" formatCode="0.0">
                  <c:v>717.0</c:v>
                </c:pt>
                <c:pt idx="1026" formatCode="0.0">
                  <c:v>739.0</c:v>
                </c:pt>
                <c:pt idx="1027" formatCode="0.0">
                  <c:v>779.0</c:v>
                </c:pt>
                <c:pt idx="1028" formatCode="0.0">
                  <c:v>812.0</c:v>
                </c:pt>
                <c:pt idx="1029" formatCode="0.0">
                  <c:v>829.0</c:v>
                </c:pt>
                <c:pt idx="1030" formatCode="0.0">
                  <c:v>917.0</c:v>
                </c:pt>
                <c:pt idx="1031" formatCode="0.0">
                  <c:v>904.0</c:v>
                </c:pt>
                <c:pt idx="1032" formatCode="0.0">
                  <c:v>939.0</c:v>
                </c:pt>
                <c:pt idx="1033" formatCode="0.0">
                  <c:v>961.0</c:v>
                </c:pt>
                <c:pt idx="1034" formatCode="0.0">
                  <c:v>958.0</c:v>
                </c:pt>
                <c:pt idx="1035" formatCode="0.0">
                  <c:v>941.0</c:v>
                </c:pt>
                <c:pt idx="1036" formatCode="0.0">
                  <c:v>873.0</c:v>
                </c:pt>
                <c:pt idx="1037" formatCode="0.0">
                  <c:v>860.0</c:v>
                </c:pt>
                <c:pt idx="1038" formatCode="0.0">
                  <c:v>880.0</c:v>
                </c:pt>
                <c:pt idx="1039" formatCode="0.0">
                  <c:v>900.0</c:v>
                </c:pt>
                <c:pt idx="1040" formatCode="0.0">
                  <c:v>894.0</c:v>
                </c:pt>
                <c:pt idx="1041" formatCode="0.0">
                  <c:v>901.0</c:v>
                </c:pt>
                <c:pt idx="1042" formatCode="0.0">
                  <c:v>881.0</c:v>
                </c:pt>
                <c:pt idx="1043" formatCode="0.0">
                  <c:v>879.25</c:v>
                </c:pt>
                <c:pt idx="1044" formatCode="0.0">
                  <c:v>881.75</c:v>
                </c:pt>
                <c:pt idx="1045" formatCode="0.0">
                  <c:v>915.75</c:v>
                </c:pt>
                <c:pt idx="1046" formatCode="0.0">
                  <c:v>936.0</c:v>
                </c:pt>
                <c:pt idx="1047" formatCode="0.0">
                  <c:v>906.0</c:v>
                </c:pt>
                <c:pt idx="1048" formatCode="0.0">
                  <c:v>877.0</c:v>
                </c:pt>
                <c:pt idx="1049" formatCode="0.0">
                  <c:v>867.0</c:v>
                </c:pt>
                <c:pt idx="1050" formatCode="0.0">
                  <c:v>782.0</c:v>
                </c:pt>
                <c:pt idx="1051" formatCode="0.0">
                  <c:v>770.0</c:v>
                </c:pt>
                <c:pt idx="1052" formatCode="0.0">
                  <c:v>817.0</c:v>
                </c:pt>
                <c:pt idx="1053" formatCode="0.0">
                  <c:v>747.0</c:v>
                </c:pt>
                <c:pt idx="1054" formatCode="0.0">
                  <c:v>787.0</c:v>
                </c:pt>
                <c:pt idx="1055" formatCode="0.0">
                  <c:v>703.0</c:v>
                </c:pt>
                <c:pt idx="1056" formatCode="0.0">
                  <c:v>683.0</c:v>
                </c:pt>
                <c:pt idx="1057" formatCode="0.0">
                  <c:v>636.0</c:v>
                </c:pt>
                <c:pt idx="1058" formatCode="0.0">
                  <c:v>675.0</c:v>
                </c:pt>
                <c:pt idx="1059" formatCode="0.0">
                  <c:v>682.0</c:v>
                </c:pt>
                <c:pt idx="1060" formatCode="0.0">
                  <c:v>680.0</c:v>
                </c:pt>
                <c:pt idx="1061" formatCode="0.0">
                  <c:v>713.0</c:v>
                </c:pt>
                <c:pt idx="1062" formatCode="0.0">
                  <c:v>739.0</c:v>
                </c:pt>
                <c:pt idx="1063" formatCode="0.0">
                  <c:v>802.0</c:v>
                </c:pt>
                <c:pt idx="1064" formatCode="0.0">
                  <c:v>822.0</c:v>
                </c:pt>
                <c:pt idx="1065" formatCode="0.0">
                  <c:v>773.0</c:v>
                </c:pt>
                <c:pt idx="1066" formatCode="0.0">
                  <c:v>760.0</c:v>
                </c:pt>
                <c:pt idx="1067" formatCode="0.0">
                  <c:v>795.0</c:v>
                </c:pt>
                <c:pt idx="1068" formatCode="0.0">
                  <c:v>761.0</c:v>
                </c:pt>
                <c:pt idx="1069" formatCode="0.0">
                  <c:v>771.0</c:v>
                </c:pt>
                <c:pt idx="1070" formatCode="0.0">
                  <c:v>773.0</c:v>
                </c:pt>
                <c:pt idx="1071" formatCode="0.0">
                  <c:v>760.0</c:v>
                </c:pt>
                <c:pt idx="1072" formatCode="0.0">
                  <c:v>758.0</c:v>
                </c:pt>
                <c:pt idx="1073" formatCode="0.0">
                  <c:v>770.0</c:v>
                </c:pt>
                <c:pt idx="1074" formatCode="0.0">
                  <c:v>806.0</c:v>
                </c:pt>
                <c:pt idx="1075" formatCode="0.0">
                  <c:v>806.0</c:v>
                </c:pt>
                <c:pt idx="1076" formatCode="0.0">
                  <c:v>888.0</c:v>
                </c:pt>
                <c:pt idx="1077" formatCode="0.0">
                  <c:v>873.0</c:v>
                </c:pt>
                <c:pt idx="1078" formatCode="0.0">
                  <c:v>827.0</c:v>
                </c:pt>
                <c:pt idx="1079" formatCode="0.0">
                  <c:v>825.0</c:v>
                </c:pt>
                <c:pt idx="1080" formatCode="0.0">
                  <c:v>850.0</c:v>
                </c:pt>
                <c:pt idx="1081" formatCode="0.0">
                  <c:v>848.0</c:v>
                </c:pt>
                <c:pt idx="1082" formatCode="0.0">
                  <c:v>846.0</c:v>
                </c:pt>
                <c:pt idx="1083" formatCode="0.0">
                  <c:v>870.0</c:v>
                </c:pt>
                <c:pt idx="1084" formatCode="0.0">
                  <c:v>848.0</c:v>
                </c:pt>
                <c:pt idx="1085" formatCode="0.0">
                  <c:v>835.0</c:v>
                </c:pt>
                <c:pt idx="1086" formatCode="0.0">
                  <c:v>827.0</c:v>
                </c:pt>
                <c:pt idx="1087" formatCode="0.0">
                  <c:v>808.0</c:v>
                </c:pt>
                <c:pt idx="1088" formatCode="0.0">
                  <c:v>855.0</c:v>
                </c:pt>
                <c:pt idx="1089" formatCode="0.0">
                  <c:v>841.0</c:v>
                </c:pt>
                <c:pt idx="1090" formatCode="0.0">
                  <c:v>840.0</c:v>
                </c:pt>
                <c:pt idx="1091" formatCode="0.0">
                  <c:v>816.0</c:v>
                </c:pt>
                <c:pt idx="1092" formatCode="0.0">
                  <c:v>804.0</c:v>
                </c:pt>
                <c:pt idx="1093" formatCode="0.0">
                  <c:v>812.0</c:v>
                </c:pt>
                <c:pt idx="1094" formatCode="0.0">
                  <c:v>804.0</c:v>
                </c:pt>
                <c:pt idx="1095" formatCode="0.0">
                  <c:v>811.0</c:v>
                </c:pt>
                <c:pt idx="1096" formatCode="0.0">
                  <c:v>814.0</c:v>
                </c:pt>
                <c:pt idx="1097" formatCode="0.0">
                  <c:v>843.0</c:v>
                </c:pt>
                <c:pt idx="1098" formatCode="0.0">
                  <c:v>817.0</c:v>
                </c:pt>
                <c:pt idx="1099" formatCode="0.0">
                  <c:v>811.0</c:v>
                </c:pt>
                <c:pt idx="1100" formatCode="0.0">
                  <c:v>837.0</c:v>
                </c:pt>
                <c:pt idx="1101" formatCode="0.0">
                  <c:v>826.0</c:v>
                </c:pt>
                <c:pt idx="1102" formatCode="0.0">
                  <c:v>864.0</c:v>
                </c:pt>
                <c:pt idx="1103" formatCode="0.0">
                  <c:v>879.0</c:v>
                </c:pt>
                <c:pt idx="1104" formatCode="0.0">
                  <c:v>885.0</c:v>
                </c:pt>
                <c:pt idx="1105" formatCode="0.0">
                  <c:v>910.0</c:v>
                </c:pt>
                <c:pt idx="1106" formatCode="0.0">
                  <c:v>927.0</c:v>
                </c:pt>
                <c:pt idx="1107" formatCode="0.0">
                  <c:v>890.0</c:v>
                </c:pt>
                <c:pt idx="1108" formatCode="0.0">
                  <c:v>893.0</c:v>
                </c:pt>
                <c:pt idx="1109" formatCode="0.0">
                  <c:v>958.0</c:v>
                </c:pt>
                <c:pt idx="1110" formatCode="0.0">
                  <c:v>947.0</c:v>
                </c:pt>
                <c:pt idx="1111" formatCode="0.0">
                  <c:v>927.0</c:v>
                </c:pt>
                <c:pt idx="1112" formatCode="0.0">
                  <c:v>945.0</c:v>
                </c:pt>
                <c:pt idx="1113" formatCode="0.0">
                  <c:v>927.0</c:v>
                </c:pt>
                <c:pt idx="1114" formatCode="0.0">
                  <c:v>942.0</c:v>
                </c:pt>
                <c:pt idx="1115" formatCode="0.0">
                  <c:v>944.0</c:v>
                </c:pt>
                <c:pt idx="1116" formatCode="0.0">
                  <c:v>939.0</c:v>
                </c:pt>
                <c:pt idx="1117" formatCode="0.0">
                  <c:v>885.0</c:v>
                </c:pt>
                <c:pt idx="1118" formatCode="0.0">
                  <c:v>900.0</c:v>
                </c:pt>
                <c:pt idx="1119" formatCode="0.0">
                  <c:v>853.0</c:v>
                </c:pt>
                <c:pt idx="1120" formatCode="0.0">
                  <c:v>822.0</c:v>
                </c:pt>
                <c:pt idx="1121" formatCode="0.0">
                  <c:v>857.0</c:v>
                </c:pt>
                <c:pt idx="1122" formatCode="0.0">
                  <c:v>868.0</c:v>
                </c:pt>
                <c:pt idx="1123" formatCode="0.0">
                  <c:v>842.0</c:v>
                </c:pt>
                <c:pt idx="1124" formatCode="0.0">
                  <c:v>850.0</c:v>
                </c:pt>
                <c:pt idx="1125" formatCode="0.0">
                  <c:v>853.0</c:v>
                </c:pt>
                <c:pt idx="1126" formatCode="0.0">
                  <c:v>#N/A</c:v>
                </c:pt>
                <c:pt idx="1127" formatCode="0.0">
                  <c:v>#N/A</c:v>
                </c:pt>
                <c:pt idx="1128" formatCode="0.0">
                  <c:v>#N/A</c:v>
                </c:pt>
                <c:pt idx="1129" formatCode="0.0">
                  <c:v>#N/A</c:v>
                </c:pt>
                <c:pt idx="1130" formatCode="0.0">
                  <c:v>846.0</c:v>
                </c:pt>
                <c:pt idx="1131" formatCode="0.0">
                  <c:v>837.0</c:v>
                </c:pt>
                <c:pt idx="1132" formatCode="0.0">
                  <c:v>878.0</c:v>
                </c:pt>
                <c:pt idx="1133" formatCode="0.0">
                  <c:v>839.0</c:v>
                </c:pt>
                <c:pt idx="1134" formatCode="0.0">
                  <c:v>825.0</c:v>
                </c:pt>
                <c:pt idx="1135" formatCode="0.0">
                  <c:v>828.0</c:v>
                </c:pt>
                <c:pt idx="1136" formatCode="0.0">
                  <c:v>812.0</c:v>
                </c:pt>
                <c:pt idx="1137" formatCode="0.0">
                  <c:v>815.0</c:v>
                </c:pt>
                <c:pt idx="1138" formatCode="0.0">
                  <c:v>798.0</c:v>
                </c:pt>
                <c:pt idx="1139" formatCode="0.0">
                  <c:v>796.0</c:v>
                </c:pt>
                <c:pt idx="1140" formatCode="0.0">
                  <c:v>798.0</c:v>
                </c:pt>
                <c:pt idx="1141" formatCode="0.0">
                  <c:v>792.0</c:v>
                </c:pt>
                <c:pt idx="1142" formatCode="0.0">
                  <c:v>775.0</c:v>
                </c:pt>
                <c:pt idx="1143" formatCode="0.0">
                  <c:v>#N/A</c:v>
                </c:pt>
                <c:pt idx="1144" formatCode="0.0">
                  <c:v>791.0</c:v>
                </c:pt>
                <c:pt idx="1145" formatCode="0.0">
                  <c:v>779.0</c:v>
                </c:pt>
                <c:pt idx="1146" formatCode="0.0">
                  <c:v>796.0</c:v>
                </c:pt>
                <c:pt idx="1147" formatCode="0.0">
                  <c:v>774.0</c:v>
                </c:pt>
                <c:pt idx="1148" formatCode="0.0">
                  <c:v>805.0</c:v>
                </c:pt>
                <c:pt idx="1149">
                  <c:v>777.0</c:v>
                </c:pt>
                <c:pt idx="1150">
                  <c:v>816.0</c:v>
                </c:pt>
              </c:numCache>
            </c:numRef>
          </c:val>
          <c:smooth val="0"/>
          <c:extLst xmlns:c16r2="http://schemas.microsoft.com/office/drawing/2015/06/chart">
            <c:ext xmlns:c16="http://schemas.microsoft.com/office/drawing/2014/chart" uri="{C3380CC4-5D6E-409C-BE32-E72D297353CC}">
              <c16:uniqueId val="{00000000-E13A-4051-8306-549E50C4708B}"/>
            </c:ext>
          </c:extLst>
        </c:ser>
        <c:ser>
          <c:idx val="1"/>
          <c:order val="1"/>
          <c:tx>
            <c:v>NMI</c:v>
          </c:tx>
          <c:spPr>
            <a:ln w="28575">
              <a:solidFill>
                <a:srgbClr val="EF7D22"/>
              </a:solidFill>
            </a:ln>
          </c:spPr>
          <c:marker>
            <c:symbol val="none"/>
          </c:marker>
          <c:cat>
            <c:numRef>
              <c:f>Data!$A$4:$A$1500</c:f>
              <c:numCache>
                <c:formatCode>m/d/yyyy</c:formatCode>
                <c:ptCount val="1497"/>
                <c:pt idx="0">
                  <c:v>36528.0</c:v>
                </c:pt>
                <c:pt idx="1">
                  <c:v>36535.0</c:v>
                </c:pt>
                <c:pt idx="2">
                  <c:v>36542.0</c:v>
                </c:pt>
                <c:pt idx="3">
                  <c:v>36549.0</c:v>
                </c:pt>
                <c:pt idx="4">
                  <c:v>36560.0</c:v>
                </c:pt>
                <c:pt idx="5">
                  <c:v>36567.0</c:v>
                </c:pt>
                <c:pt idx="6">
                  <c:v>36574.0</c:v>
                </c:pt>
                <c:pt idx="7">
                  <c:v>36581.0</c:v>
                </c:pt>
                <c:pt idx="8">
                  <c:v>36588.0</c:v>
                </c:pt>
                <c:pt idx="9">
                  <c:v>36595.0</c:v>
                </c:pt>
                <c:pt idx="10">
                  <c:v>36602.0</c:v>
                </c:pt>
                <c:pt idx="11">
                  <c:v>36609.0</c:v>
                </c:pt>
                <c:pt idx="12">
                  <c:v>36616.0</c:v>
                </c:pt>
                <c:pt idx="13">
                  <c:v>36623.0</c:v>
                </c:pt>
                <c:pt idx="14">
                  <c:v>36630.0</c:v>
                </c:pt>
                <c:pt idx="15">
                  <c:v>36637.0</c:v>
                </c:pt>
                <c:pt idx="16">
                  <c:v>36644.0</c:v>
                </c:pt>
                <c:pt idx="17">
                  <c:v>36651.0</c:v>
                </c:pt>
                <c:pt idx="18">
                  <c:v>36658.0</c:v>
                </c:pt>
                <c:pt idx="19">
                  <c:v>36665.0</c:v>
                </c:pt>
                <c:pt idx="20">
                  <c:v>36672.0</c:v>
                </c:pt>
                <c:pt idx="21">
                  <c:v>36679.0</c:v>
                </c:pt>
                <c:pt idx="22">
                  <c:v>36686.0</c:v>
                </c:pt>
                <c:pt idx="23">
                  <c:v>36693.0</c:v>
                </c:pt>
                <c:pt idx="24">
                  <c:v>36700.0</c:v>
                </c:pt>
                <c:pt idx="25">
                  <c:v>36707.0</c:v>
                </c:pt>
                <c:pt idx="26">
                  <c:v>36714.0</c:v>
                </c:pt>
                <c:pt idx="27">
                  <c:v>36721.0</c:v>
                </c:pt>
                <c:pt idx="28">
                  <c:v>36728.0</c:v>
                </c:pt>
                <c:pt idx="29">
                  <c:v>36735.0</c:v>
                </c:pt>
                <c:pt idx="30">
                  <c:v>36742.0</c:v>
                </c:pt>
                <c:pt idx="31">
                  <c:v>36749.0</c:v>
                </c:pt>
                <c:pt idx="32">
                  <c:v>36756.0</c:v>
                </c:pt>
                <c:pt idx="33">
                  <c:v>36763.0</c:v>
                </c:pt>
                <c:pt idx="34">
                  <c:v>36770.0</c:v>
                </c:pt>
                <c:pt idx="35">
                  <c:v>36777.0</c:v>
                </c:pt>
                <c:pt idx="36">
                  <c:v>36784.0</c:v>
                </c:pt>
                <c:pt idx="37">
                  <c:v>36791.0</c:v>
                </c:pt>
                <c:pt idx="38">
                  <c:v>36798.0</c:v>
                </c:pt>
                <c:pt idx="39">
                  <c:v>36805.0</c:v>
                </c:pt>
                <c:pt idx="40">
                  <c:v>36812.0</c:v>
                </c:pt>
                <c:pt idx="41">
                  <c:v>36819.0</c:v>
                </c:pt>
                <c:pt idx="42">
                  <c:v>36826.0</c:v>
                </c:pt>
                <c:pt idx="43">
                  <c:v>36833.0</c:v>
                </c:pt>
                <c:pt idx="44">
                  <c:v>36840.0</c:v>
                </c:pt>
                <c:pt idx="45">
                  <c:v>36847.0</c:v>
                </c:pt>
                <c:pt idx="46">
                  <c:v>36854.0</c:v>
                </c:pt>
                <c:pt idx="47">
                  <c:v>36861.0</c:v>
                </c:pt>
                <c:pt idx="48">
                  <c:v>36868.0</c:v>
                </c:pt>
                <c:pt idx="49">
                  <c:v>36875.0</c:v>
                </c:pt>
                <c:pt idx="50">
                  <c:v>36882.0</c:v>
                </c:pt>
                <c:pt idx="51">
                  <c:v>36896.0</c:v>
                </c:pt>
                <c:pt idx="52">
                  <c:v>36903.0</c:v>
                </c:pt>
                <c:pt idx="53">
                  <c:v>36910.0</c:v>
                </c:pt>
                <c:pt idx="54">
                  <c:v>36917.0</c:v>
                </c:pt>
                <c:pt idx="55">
                  <c:v>36924.0</c:v>
                </c:pt>
                <c:pt idx="56">
                  <c:v>36931.0</c:v>
                </c:pt>
                <c:pt idx="57">
                  <c:v>36938.0</c:v>
                </c:pt>
                <c:pt idx="58">
                  <c:v>36945.0</c:v>
                </c:pt>
                <c:pt idx="59">
                  <c:v>36952.0</c:v>
                </c:pt>
                <c:pt idx="60">
                  <c:v>36959.0</c:v>
                </c:pt>
                <c:pt idx="61">
                  <c:v>36966.0</c:v>
                </c:pt>
                <c:pt idx="62">
                  <c:v>36973.0</c:v>
                </c:pt>
                <c:pt idx="63">
                  <c:v>36980.0</c:v>
                </c:pt>
                <c:pt idx="64">
                  <c:v>36987.0</c:v>
                </c:pt>
                <c:pt idx="65">
                  <c:v>36994.0</c:v>
                </c:pt>
                <c:pt idx="66">
                  <c:v>37001.0</c:v>
                </c:pt>
                <c:pt idx="67">
                  <c:v>37008.0</c:v>
                </c:pt>
                <c:pt idx="68">
                  <c:v>37015.0</c:v>
                </c:pt>
                <c:pt idx="69">
                  <c:v>37022.0</c:v>
                </c:pt>
                <c:pt idx="70">
                  <c:v>37029.0</c:v>
                </c:pt>
                <c:pt idx="71">
                  <c:v>37036.0</c:v>
                </c:pt>
                <c:pt idx="72">
                  <c:v>37043.0</c:v>
                </c:pt>
                <c:pt idx="73">
                  <c:v>37050.0</c:v>
                </c:pt>
                <c:pt idx="74">
                  <c:v>37057.0</c:v>
                </c:pt>
                <c:pt idx="75">
                  <c:v>37064.0</c:v>
                </c:pt>
                <c:pt idx="76">
                  <c:v>37071.0</c:v>
                </c:pt>
                <c:pt idx="77">
                  <c:v>37078.0</c:v>
                </c:pt>
                <c:pt idx="78">
                  <c:v>37085.0</c:v>
                </c:pt>
                <c:pt idx="79">
                  <c:v>37092.0</c:v>
                </c:pt>
                <c:pt idx="80">
                  <c:v>37099.0</c:v>
                </c:pt>
                <c:pt idx="81">
                  <c:v>37106.0</c:v>
                </c:pt>
                <c:pt idx="82">
                  <c:v>37113.0</c:v>
                </c:pt>
                <c:pt idx="83">
                  <c:v>37120.0</c:v>
                </c:pt>
                <c:pt idx="84">
                  <c:v>37127.0</c:v>
                </c:pt>
                <c:pt idx="85">
                  <c:v>37134.0</c:v>
                </c:pt>
                <c:pt idx="86">
                  <c:v>37141.0</c:v>
                </c:pt>
                <c:pt idx="87">
                  <c:v>37148.0</c:v>
                </c:pt>
                <c:pt idx="88">
                  <c:v>37155.0</c:v>
                </c:pt>
                <c:pt idx="89">
                  <c:v>37162.0</c:v>
                </c:pt>
                <c:pt idx="90">
                  <c:v>37169.0</c:v>
                </c:pt>
                <c:pt idx="91">
                  <c:v>37176.0</c:v>
                </c:pt>
                <c:pt idx="92">
                  <c:v>37183.0</c:v>
                </c:pt>
                <c:pt idx="93">
                  <c:v>37190.0</c:v>
                </c:pt>
                <c:pt idx="94">
                  <c:v>37197.0</c:v>
                </c:pt>
                <c:pt idx="95">
                  <c:v>37204.0</c:v>
                </c:pt>
                <c:pt idx="96">
                  <c:v>37211.0</c:v>
                </c:pt>
                <c:pt idx="97">
                  <c:v>37218.0</c:v>
                </c:pt>
                <c:pt idx="98">
                  <c:v>37225.0</c:v>
                </c:pt>
                <c:pt idx="99">
                  <c:v>37232.0</c:v>
                </c:pt>
                <c:pt idx="100">
                  <c:v>37239.0</c:v>
                </c:pt>
                <c:pt idx="101">
                  <c:v>37246.0</c:v>
                </c:pt>
                <c:pt idx="102">
                  <c:v>37260.0</c:v>
                </c:pt>
                <c:pt idx="103">
                  <c:v>37267.0</c:v>
                </c:pt>
                <c:pt idx="104">
                  <c:v>37274.0</c:v>
                </c:pt>
                <c:pt idx="105">
                  <c:v>37281.0</c:v>
                </c:pt>
                <c:pt idx="106">
                  <c:v>37288.0</c:v>
                </c:pt>
                <c:pt idx="107">
                  <c:v>37295.0</c:v>
                </c:pt>
                <c:pt idx="108">
                  <c:v>37302.0</c:v>
                </c:pt>
                <c:pt idx="109">
                  <c:v>37309.0</c:v>
                </c:pt>
                <c:pt idx="110">
                  <c:v>37316.0</c:v>
                </c:pt>
                <c:pt idx="111">
                  <c:v>37323.0</c:v>
                </c:pt>
                <c:pt idx="112">
                  <c:v>37330.0</c:v>
                </c:pt>
                <c:pt idx="113">
                  <c:v>37337.0</c:v>
                </c:pt>
                <c:pt idx="114">
                  <c:v>37344.0</c:v>
                </c:pt>
                <c:pt idx="115">
                  <c:v>37351.0</c:v>
                </c:pt>
                <c:pt idx="116">
                  <c:v>37358.0</c:v>
                </c:pt>
                <c:pt idx="117">
                  <c:v>37365.0</c:v>
                </c:pt>
                <c:pt idx="118">
                  <c:v>37372.0</c:v>
                </c:pt>
                <c:pt idx="119">
                  <c:v>37379.0</c:v>
                </c:pt>
                <c:pt idx="120">
                  <c:v>37386.0</c:v>
                </c:pt>
                <c:pt idx="121">
                  <c:v>37393.0</c:v>
                </c:pt>
                <c:pt idx="122">
                  <c:v>37400.0</c:v>
                </c:pt>
                <c:pt idx="123">
                  <c:v>37407.0</c:v>
                </c:pt>
                <c:pt idx="124">
                  <c:v>37414.0</c:v>
                </c:pt>
                <c:pt idx="125">
                  <c:v>37421.0</c:v>
                </c:pt>
                <c:pt idx="126">
                  <c:v>37428.0</c:v>
                </c:pt>
                <c:pt idx="127">
                  <c:v>37435.0</c:v>
                </c:pt>
                <c:pt idx="128">
                  <c:v>37442.0</c:v>
                </c:pt>
                <c:pt idx="129">
                  <c:v>37449.0</c:v>
                </c:pt>
                <c:pt idx="130">
                  <c:v>37456.0</c:v>
                </c:pt>
                <c:pt idx="131">
                  <c:v>37463.0</c:v>
                </c:pt>
                <c:pt idx="132">
                  <c:v>37470.0</c:v>
                </c:pt>
                <c:pt idx="133">
                  <c:v>37477.0</c:v>
                </c:pt>
                <c:pt idx="134">
                  <c:v>37484.0</c:v>
                </c:pt>
                <c:pt idx="135">
                  <c:v>37491.0</c:v>
                </c:pt>
                <c:pt idx="136">
                  <c:v>37498.0</c:v>
                </c:pt>
                <c:pt idx="137">
                  <c:v>37505.0</c:v>
                </c:pt>
                <c:pt idx="138">
                  <c:v>37512.0</c:v>
                </c:pt>
                <c:pt idx="139">
                  <c:v>37519.0</c:v>
                </c:pt>
                <c:pt idx="140">
                  <c:v>37526.0</c:v>
                </c:pt>
                <c:pt idx="141">
                  <c:v>37533.0</c:v>
                </c:pt>
                <c:pt idx="142">
                  <c:v>37540.0</c:v>
                </c:pt>
                <c:pt idx="143">
                  <c:v>37547.0</c:v>
                </c:pt>
                <c:pt idx="144">
                  <c:v>37554.0</c:v>
                </c:pt>
                <c:pt idx="145">
                  <c:v>37561.0</c:v>
                </c:pt>
                <c:pt idx="146">
                  <c:v>37568.0</c:v>
                </c:pt>
                <c:pt idx="147">
                  <c:v>37575.0</c:v>
                </c:pt>
                <c:pt idx="148">
                  <c:v>37582.0</c:v>
                </c:pt>
                <c:pt idx="149">
                  <c:v>37589.0</c:v>
                </c:pt>
                <c:pt idx="150">
                  <c:v>37596.0</c:v>
                </c:pt>
                <c:pt idx="151">
                  <c:v>37603.0</c:v>
                </c:pt>
                <c:pt idx="152">
                  <c:v>37610.0</c:v>
                </c:pt>
                <c:pt idx="153">
                  <c:v>37624.0</c:v>
                </c:pt>
                <c:pt idx="154">
                  <c:v>37631.0</c:v>
                </c:pt>
                <c:pt idx="155">
                  <c:v>37638.0</c:v>
                </c:pt>
                <c:pt idx="156">
                  <c:v>37645.0</c:v>
                </c:pt>
                <c:pt idx="157">
                  <c:v>37652.0</c:v>
                </c:pt>
                <c:pt idx="158">
                  <c:v>37659.0</c:v>
                </c:pt>
                <c:pt idx="159">
                  <c:v>37666.0</c:v>
                </c:pt>
                <c:pt idx="160">
                  <c:v>37673.0</c:v>
                </c:pt>
                <c:pt idx="161">
                  <c:v>37680.0</c:v>
                </c:pt>
                <c:pt idx="162">
                  <c:v>37687.0</c:v>
                </c:pt>
                <c:pt idx="163">
                  <c:v>37694.0</c:v>
                </c:pt>
                <c:pt idx="164">
                  <c:v>37701.0</c:v>
                </c:pt>
                <c:pt idx="165">
                  <c:v>37708.0</c:v>
                </c:pt>
                <c:pt idx="166">
                  <c:v>37715.0</c:v>
                </c:pt>
                <c:pt idx="167">
                  <c:v>37722.0</c:v>
                </c:pt>
                <c:pt idx="168">
                  <c:v>37729.0</c:v>
                </c:pt>
                <c:pt idx="169">
                  <c:v>37736.0</c:v>
                </c:pt>
                <c:pt idx="170">
                  <c:v>37743.0</c:v>
                </c:pt>
                <c:pt idx="171">
                  <c:v>37750.0</c:v>
                </c:pt>
                <c:pt idx="172">
                  <c:v>37757.0</c:v>
                </c:pt>
                <c:pt idx="173">
                  <c:v>37764.0</c:v>
                </c:pt>
                <c:pt idx="174">
                  <c:v>37771.0</c:v>
                </c:pt>
                <c:pt idx="175">
                  <c:v>37778.0</c:v>
                </c:pt>
                <c:pt idx="176">
                  <c:v>37785.0</c:v>
                </c:pt>
                <c:pt idx="177">
                  <c:v>37792.0</c:v>
                </c:pt>
                <c:pt idx="178">
                  <c:v>37799.0</c:v>
                </c:pt>
                <c:pt idx="179">
                  <c:v>37806.0</c:v>
                </c:pt>
                <c:pt idx="180">
                  <c:v>37813.0</c:v>
                </c:pt>
                <c:pt idx="181">
                  <c:v>37820.0</c:v>
                </c:pt>
                <c:pt idx="182">
                  <c:v>37827.0</c:v>
                </c:pt>
                <c:pt idx="183">
                  <c:v>37834.0</c:v>
                </c:pt>
                <c:pt idx="184">
                  <c:v>37841.0</c:v>
                </c:pt>
                <c:pt idx="185">
                  <c:v>37848.0</c:v>
                </c:pt>
                <c:pt idx="186">
                  <c:v>37855.0</c:v>
                </c:pt>
                <c:pt idx="187">
                  <c:v>37862.0</c:v>
                </c:pt>
                <c:pt idx="188">
                  <c:v>37869.0</c:v>
                </c:pt>
                <c:pt idx="189">
                  <c:v>37876.0</c:v>
                </c:pt>
                <c:pt idx="190">
                  <c:v>37883.0</c:v>
                </c:pt>
                <c:pt idx="191">
                  <c:v>37890.0</c:v>
                </c:pt>
                <c:pt idx="192">
                  <c:v>37897.0</c:v>
                </c:pt>
                <c:pt idx="193">
                  <c:v>37904.0</c:v>
                </c:pt>
                <c:pt idx="194">
                  <c:v>37911.0</c:v>
                </c:pt>
                <c:pt idx="195">
                  <c:v>37918.0</c:v>
                </c:pt>
                <c:pt idx="196">
                  <c:v>37925.0</c:v>
                </c:pt>
                <c:pt idx="197">
                  <c:v>37932.0</c:v>
                </c:pt>
                <c:pt idx="198">
                  <c:v>37939.0</c:v>
                </c:pt>
                <c:pt idx="199">
                  <c:v>37946.0</c:v>
                </c:pt>
                <c:pt idx="200">
                  <c:v>37953.0</c:v>
                </c:pt>
                <c:pt idx="201">
                  <c:v>37960.0</c:v>
                </c:pt>
                <c:pt idx="202">
                  <c:v>37967.0</c:v>
                </c:pt>
                <c:pt idx="203">
                  <c:v>37974.0</c:v>
                </c:pt>
                <c:pt idx="204">
                  <c:v>37981.0</c:v>
                </c:pt>
                <c:pt idx="205">
                  <c:v>37988.0</c:v>
                </c:pt>
                <c:pt idx="206">
                  <c:v>37995.0</c:v>
                </c:pt>
                <c:pt idx="207">
                  <c:v>38002.0</c:v>
                </c:pt>
                <c:pt idx="208">
                  <c:v>38009.0</c:v>
                </c:pt>
                <c:pt idx="209">
                  <c:v>38016.0</c:v>
                </c:pt>
                <c:pt idx="210">
                  <c:v>38023.0</c:v>
                </c:pt>
                <c:pt idx="211">
                  <c:v>38030.0</c:v>
                </c:pt>
                <c:pt idx="212">
                  <c:v>38037.0</c:v>
                </c:pt>
                <c:pt idx="213">
                  <c:v>38044.0</c:v>
                </c:pt>
                <c:pt idx="214">
                  <c:v>38051.0</c:v>
                </c:pt>
                <c:pt idx="215">
                  <c:v>38058.0</c:v>
                </c:pt>
                <c:pt idx="216">
                  <c:v>38065.0</c:v>
                </c:pt>
                <c:pt idx="217">
                  <c:v>38072.0</c:v>
                </c:pt>
                <c:pt idx="218">
                  <c:v>38079.0</c:v>
                </c:pt>
                <c:pt idx="219">
                  <c:v>38086.0</c:v>
                </c:pt>
                <c:pt idx="220">
                  <c:v>38093.0</c:v>
                </c:pt>
                <c:pt idx="221">
                  <c:v>38100.0</c:v>
                </c:pt>
                <c:pt idx="222">
                  <c:v>38107.0</c:v>
                </c:pt>
                <c:pt idx="223">
                  <c:v>38114.0</c:v>
                </c:pt>
                <c:pt idx="224">
                  <c:v>38121.0</c:v>
                </c:pt>
                <c:pt idx="225">
                  <c:v>38128.0</c:v>
                </c:pt>
                <c:pt idx="226">
                  <c:v>38135.0</c:v>
                </c:pt>
                <c:pt idx="227">
                  <c:v>38142.0</c:v>
                </c:pt>
                <c:pt idx="228">
                  <c:v>38149.0</c:v>
                </c:pt>
                <c:pt idx="229">
                  <c:v>38156.0</c:v>
                </c:pt>
                <c:pt idx="230">
                  <c:v>38163.0</c:v>
                </c:pt>
                <c:pt idx="231">
                  <c:v>38170.0</c:v>
                </c:pt>
                <c:pt idx="232">
                  <c:v>38177.0</c:v>
                </c:pt>
                <c:pt idx="233">
                  <c:v>38184.0</c:v>
                </c:pt>
                <c:pt idx="234">
                  <c:v>38191.0</c:v>
                </c:pt>
                <c:pt idx="235">
                  <c:v>38198.0</c:v>
                </c:pt>
                <c:pt idx="236">
                  <c:v>38205.0</c:v>
                </c:pt>
                <c:pt idx="237">
                  <c:v>38212.0</c:v>
                </c:pt>
                <c:pt idx="238">
                  <c:v>38219.0</c:v>
                </c:pt>
                <c:pt idx="239">
                  <c:v>38226.0</c:v>
                </c:pt>
                <c:pt idx="240">
                  <c:v>38233.0</c:v>
                </c:pt>
                <c:pt idx="241">
                  <c:v>38240.0</c:v>
                </c:pt>
                <c:pt idx="242">
                  <c:v>38247.0</c:v>
                </c:pt>
                <c:pt idx="243">
                  <c:v>38254.0</c:v>
                </c:pt>
                <c:pt idx="244">
                  <c:v>38261.0</c:v>
                </c:pt>
                <c:pt idx="245">
                  <c:v>38268.0</c:v>
                </c:pt>
                <c:pt idx="246">
                  <c:v>38275.0</c:v>
                </c:pt>
                <c:pt idx="247">
                  <c:v>38282.0</c:v>
                </c:pt>
                <c:pt idx="248">
                  <c:v>38289.0</c:v>
                </c:pt>
                <c:pt idx="249">
                  <c:v>38296.0</c:v>
                </c:pt>
                <c:pt idx="250">
                  <c:v>38303.0</c:v>
                </c:pt>
                <c:pt idx="251">
                  <c:v>38310.0</c:v>
                </c:pt>
                <c:pt idx="252">
                  <c:v>38317.0</c:v>
                </c:pt>
                <c:pt idx="253">
                  <c:v>38324.0</c:v>
                </c:pt>
                <c:pt idx="254">
                  <c:v>38331.0</c:v>
                </c:pt>
                <c:pt idx="255">
                  <c:v>38338.0</c:v>
                </c:pt>
                <c:pt idx="256">
                  <c:v>38345.0</c:v>
                </c:pt>
                <c:pt idx="257">
                  <c:v>38359.0</c:v>
                </c:pt>
                <c:pt idx="258">
                  <c:v>38366.0</c:v>
                </c:pt>
                <c:pt idx="259">
                  <c:v>38373.0</c:v>
                </c:pt>
                <c:pt idx="260">
                  <c:v>38380.0</c:v>
                </c:pt>
                <c:pt idx="261">
                  <c:v>38387.0</c:v>
                </c:pt>
                <c:pt idx="262">
                  <c:v>38394.0</c:v>
                </c:pt>
                <c:pt idx="263">
                  <c:v>38401.0</c:v>
                </c:pt>
                <c:pt idx="264">
                  <c:v>38408.0</c:v>
                </c:pt>
                <c:pt idx="265">
                  <c:v>38415.0</c:v>
                </c:pt>
                <c:pt idx="266">
                  <c:v>38422.0</c:v>
                </c:pt>
                <c:pt idx="267">
                  <c:v>38429.0</c:v>
                </c:pt>
                <c:pt idx="268">
                  <c:v>38436.0</c:v>
                </c:pt>
                <c:pt idx="269">
                  <c:v>38443.0</c:v>
                </c:pt>
                <c:pt idx="270">
                  <c:v>38450.0</c:v>
                </c:pt>
                <c:pt idx="271">
                  <c:v>38457.0</c:v>
                </c:pt>
                <c:pt idx="272">
                  <c:v>38464.0</c:v>
                </c:pt>
                <c:pt idx="273">
                  <c:v>38471.0</c:v>
                </c:pt>
                <c:pt idx="274">
                  <c:v>38478.0</c:v>
                </c:pt>
                <c:pt idx="275">
                  <c:v>38485.0</c:v>
                </c:pt>
                <c:pt idx="276">
                  <c:v>38492.0</c:v>
                </c:pt>
                <c:pt idx="277">
                  <c:v>38499.0</c:v>
                </c:pt>
                <c:pt idx="278">
                  <c:v>38506.0</c:v>
                </c:pt>
                <c:pt idx="279">
                  <c:v>38513.0</c:v>
                </c:pt>
                <c:pt idx="280">
                  <c:v>38520.0</c:v>
                </c:pt>
                <c:pt idx="281">
                  <c:v>38527.0</c:v>
                </c:pt>
                <c:pt idx="282">
                  <c:v>38534.0</c:v>
                </c:pt>
                <c:pt idx="283">
                  <c:v>38541.0</c:v>
                </c:pt>
                <c:pt idx="284">
                  <c:v>38548.0</c:v>
                </c:pt>
                <c:pt idx="285">
                  <c:v>38555.0</c:v>
                </c:pt>
                <c:pt idx="286">
                  <c:v>38562.0</c:v>
                </c:pt>
                <c:pt idx="287">
                  <c:v>38569.0</c:v>
                </c:pt>
                <c:pt idx="288">
                  <c:v>38576.0</c:v>
                </c:pt>
                <c:pt idx="289">
                  <c:v>38583.0</c:v>
                </c:pt>
                <c:pt idx="290">
                  <c:v>38590.0</c:v>
                </c:pt>
                <c:pt idx="291">
                  <c:v>38597.0</c:v>
                </c:pt>
                <c:pt idx="292">
                  <c:v>38604.0</c:v>
                </c:pt>
                <c:pt idx="293">
                  <c:v>38611.0</c:v>
                </c:pt>
                <c:pt idx="294">
                  <c:v>38618.0</c:v>
                </c:pt>
                <c:pt idx="295">
                  <c:v>38625.0</c:v>
                </c:pt>
                <c:pt idx="296">
                  <c:v>38632.0</c:v>
                </c:pt>
                <c:pt idx="297">
                  <c:v>38639.0</c:v>
                </c:pt>
                <c:pt idx="298">
                  <c:v>38646.0</c:v>
                </c:pt>
                <c:pt idx="299">
                  <c:v>38653.0</c:v>
                </c:pt>
                <c:pt idx="300">
                  <c:v>38660.0</c:v>
                </c:pt>
                <c:pt idx="301">
                  <c:v>38667.0</c:v>
                </c:pt>
                <c:pt idx="302">
                  <c:v>38674.0</c:v>
                </c:pt>
                <c:pt idx="303">
                  <c:v>38681.0</c:v>
                </c:pt>
                <c:pt idx="304">
                  <c:v>38688.0</c:v>
                </c:pt>
                <c:pt idx="305">
                  <c:v>38695.0</c:v>
                </c:pt>
                <c:pt idx="306">
                  <c:v>38702.0</c:v>
                </c:pt>
                <c:pt idx="307">
                  <c:v>38709.0</c:v>
                </c:pt>
                <c:pt idx="308">
                  <c:v>38730.0</c:v>
                </c:pt>
                <c:pt idx="309">
                  <c:v>38737.0</c:v>
                </c:pt>
                <c:pt idx="310">
                  <c:v>38744.0</c:v>
                </c:pt>
                <c:pt idx="311">
                  <c:v>38751.0</c:v>
                </c:pt>
                <c:pt idx="312">
                  <c:v>38758.0</c:v>
                </c:pt>
                <c:pt idx="313">
                  <c:v>38765.0</c:v>
                </c:pt>
                <c:pt idx="314">
                  <c:v>38772.0</c:v>
                </c:pt>
                <c:pt idx="315">
                  <c:v>38779.0</c:v>
                </c:pt>
                <c:pt idx="316">
                  <c:v>38786.0</c:v>
                </c:pt>
                <c:pt idx="317">
                  <c:v>38793.0</c:v>
                </c:pt>
                <c:pt idx="318">
                  <c:v>38800.0</c:v>
                </c:pt>
                <c:pt idx="319">
                  <c:v>38807.0</c:v>
                </c:pt>
                <c:pt idx="320">
                  <c:v>38814.0</c:v>
                </c:pt>
                <c:pt idx="321">
                  <c:v>38821.0</c:v>
                </c:pt>
                <c:pt idx="322">
                  <c:v>38828.0</c:v>
                </c:pt>
                <c:pt idx="323">
                  <c:v>38835.0</c:v>
                </c:pt>
                <c:pt idx="324">
                  <c:v>38842.0</c:v>
                </c:pt>
                <c:pt idx="325">
                  <c:v>38849.0</c:v>
                </c:pt>
                <c:pt idx="326">
                  <c:v>38856.0</c:v>
                </c:pt>
                <c:pt idx="327">
                  <c:v>38863.0</c:v>
                </c:pt>
                <c:pt idx="328">
                  <c:v>38870.0</c:v>
                </c:pt>
                <c:pt idx="329">
                  <c:v>38877.0</c:v>
                </c:pt>
                <c:pt idx="330">
                  <c:v>38884.0</c:v>
                </c:pt>
                <c:pt idx="331">
                  <c:v>38891.0</c:v>
                </c:pt>
                <c:pt idx="332">
                  <c:v>38898.0</c:v>
                </c:pt>
                <c:pt idx="333">
                  <c:v>38905.0</c:v>
                </c:pt>
                <c:pt idx="334">
                  <c:v>38912.0</c:v>
                </c:pt>
                <c:pt idx="335">
                  <c:v>38919.0</c:v>
                </c:pt>
                <c:pt idx="336">
                  <c:v>38926.0</c:v>
                </c:pt>
                <c:pt idx="337">
                  <c:v>38933.0</c:v>
                </c:pt>
                <c:pt idx="338">
                  <c:v>38940.0</c:v>
                </c:pt>
                <c:pt idx="339">
                  <c:v>38947.0</c:v>
                </c:pt>
                <c:pt idx="340">
                  <c:v>38954.0</c:v>
                </c:pt>
                <c:pt idx="341">
                  <c:v>38961.0</c:v>
                </c:pt>
                <c:pt idx="342">
                  <c:v>38968.0</c:v>
                </c:pt>
                <c:pt idx="343">
                  <c:v>38975.0</c:v>
                </c:pt>
                <c:pt idx="344">
                  <c:v>38982.0</c:v>
                </c:pt>
                <c:pt idx="345">
                  <c:v>38989.0</c:v>
                </c:pt>
                <c:pt idx="346">
                  <c:v>38996.0</c:v>
                </c:pt>
                <c:pt idx="347">
                  <c:v>39003.0</c:v>
                </c:pt>
                <c:pt idx="348">
                  <c:v>39010.0</c:v>
                </c:pt>
                <c:pt idx="349">
                  <c:v>39017.0</c:v>
                </c:pt>
                <c:pt idx="350">
                  <c:v>39024.0</c:v>
                </c:pt>
                <c:pt idx="351">
                  <c:v>39031.0</c:v>
                </c:pt>
                <c:pt idx="352">
                  <c:v>39038.0</c:v>
                </c:pt>
                <c:pt idx="353">
                  <c:v>39045.0</c:v>
                </c:pt>
                <c:pt idx="354">
                  <c:v>39052.0</c:v>
                </c:pt>
                <c:pt idx="355">
                  <c:v>39059.0</c:v>
                </c:pt>
                <c:pt idx="356">
                  <c:v>39066.0</c:v>
                </c:pt>
                <c:pt idx="357">
                  <c:v>39073.0</c:v>
                </c:pt>
                <c:pt idx="358">
                  <c:v>39094.0</c:v>
                </c:pt>
                <c:pt idx="359">
                  <c:v>39101.0</c:v>
                </c:pt>
                <c:pt idx="360">
                  <c:v>39107.0</c:v>
                </c:pt>
                <c:pt idx="361">
                  <c:v>39114.0</c:v>
                </c:pt>
                <c:pt idx="362">
                  <c:v>39122.0</c:v>
                </c:pt>
                <c:pt idx="363">
                  <c:v>39129.0</c:v>
                </c:pt>
                <c:pt idx="364">
                  <c:v>39136.0</c:v>
                </c:pt>
                <c:pt idx="365">
                  <c:v>39143.0</c:v>
                </c:pt>
                <c:pt idx="366">
                  <c:v>39150.0</c:v>
                </c:pt>
                <c:pt idx="367">
                  <c:v>39157.0</c:v>
                </c:pt>
                <c:pt idx="368">
                  <c:v>39164.0</c:v>
                </c:pt>
                <c:pt idx="369">
                  <c:v>39171.0</c:v>
                </c:pt>
                <c:pt idx="370">
                  <c:v>39178.0</c:v>
                </c:pt>
                <c:pt idx="371">
                  <c:v>39185.0</c:v>
                </c:pt>
                <c:pt idx="372">
                  <c:v>39192.0</c:v>
                </c:pt>
                <c:pt idx="373">
                  <c:v>39199.0</c:v>
                </c:pt>
                <c:pt idx="374">
                  <c:v>39206.0</c:v>
                </c:pt>
                <c:pt idx="375">
                  <c:v>39213.0</c:v>
                </c:pt>
                <c:pt idx="376">
                  <c:v>39220.0</c:v>
                </c:pt>
                <c:pt idx="377">
                  <c:v>39227.0</c:v>
                </c:pt>
                <c:pt idx="378">
                  <c:v>39234.0</c:v>
                </c:pt>
                <c:pt idx="379">
                  <c:v>39241.0</c:v>
                </c:pt>
                <c:pt idx="380">
                  <c:v>39248.0</c:v>
                </c:pt>
                <c:pt idx="381">
                  <c:v>39255.0</c:v>
                </c:pt>
                <c:pt idx="382">
                  <c:v>39262.0</c:v>
                </c:pt>
                <c:pt idx="383">
                  <c:v>39269.0</c:v>
                </c:pt>
                <c:pt idx="384">
                  <c:v>39276.0</c:v>
                </c:pt>
                <c:pt idx="385">
                  <c:v>39283.0</c:v>
                </c:pt>
                <c:pt idx="386">
                  <c:v>39290.0</c:v>
                </c:pt>
                <c:pt idx="387">
                  <c:v>39297.0</c:v>
                </c:pt>
                <c:pt idx="388">
                  <c:v>39304.0</c:v>
                </c:pt>
                <c:pt idx="389">
                  <c:v>39311.0</c:v>
                </c:pt>
                <c:pt idx="390">
                  <c:v>39318.0</c:v>
                </c:pt>
                <c:pt idx="391">
                  <c:v>39325.0</c:v>
                </c:pt>
                <c:pt idx="392">
                  <c:v>39332.0</c:v>
                </c:pt>
                <c:pt idx="393">
                  <c:v>39339.0</c:v>
                </c:pt>
                <c:pt idx="394">
                  <c:v>39346.0</c:v>
                </c:pt>
                <c:pt idx="395">
                  <c:v>39353.0</c:v>
                </c:pt>
                <c:pt idx="396">
                  <c:v>39360.0</c:v>
                </c:pt>
                <c:pt idx="397">
                  <c:v>39367.0</c:v>
                </c:pt>
                <c:pt idx="398">
                  <c:v>39374.0</c:v>
                </c:pt>
                <c:pt idx="399">
                  <c:v>39381.0</c:v>
                </c:pt>
                <c:pt idx="400">
                  <c:v>39388.0</c:v>
                </c:pt>
                <c:pt idx="401">
                  <c:v>39395.0</c:v>
                </c:pt>
                <c:pt idx="402">
                  <c:v>39402.0</c:v>
                </c:pt>
                <c:pt idx="403">
                  <c:v>39409.0</c:v>
                </c:pt>
                <c:pt idx="404">
                  <c:v>39416.0</c:v>
                </c:pt>
                <c:pt idx="405">
                  <c:v>39423.0</c:v>
                </c:pt>
                <c:pt idx="406">
                  <c:v>39430.0</c:v>
                </c:pt>
                <c:pt idx="407">
                  <c:v>39437.0</c:v>
                </c:pt>
                <c:pt idx="408">
                  <c:v>39458.0</c:v>
                </c:pt>
                <c:pt idx="409">
                  <c:v>39465.0</c:v>
                </c:pt>
                <c:pt idx="410">
                  <c:v>39472.0</c:v>
                </c:pt>
                <c:pt idx="411">
                  <c:v>39479.0</c:v>
                </c:pt>
                <c:pt idx="412">
                  <c:v>39486.0</c:v>
                </c:pt>
                <c:pt idx="413">
                  <c:v>39493.0</c:v>
                </c:pt>
                <c:pt idx="414">
                  <c:v>39500.0</c:v>
                </c:pt>
                <c:pt idx="415">
                  <c:v>39507.0</c:v>
                </c:pt>
                <c:pt idx="416">
                  <c:v>39514.0</c:v>
                </c:pt>
                <c:pt idx="417">
                  <c:v>39521.0</c:v>
                </c:pt>
                <c:pt idx="418">
                  <c:v>39528.0</c:v>
                </c:pt>
                <c:pt idx="419">
                  <c:v>39535.0</c:v>
                </c:pt>
                <c:pt idx="420">
                  <c:v>39542.0</c:v>
                </c:pt>
                <c:pt idx="421">
                  <c:v>39549.0</c:v>
                </c:pt>
                <c:pt idx="422">
                  <c:v>39556.0</c:v>
                </c:pt>
                <c:pt idx="423">
                  <c:v>39563.0</c:v>
                </c:pt>
                <c:pt idx="424">
                  <c:v>39570.0</c:v>
                </c:pt>
                <c:pt idx="425">
                  <c:v>39577.0</c:v>
                </c:pt>
                <c:pt idx="426">
                  <c:v>39584.0</c:v>
                </c:pt>
                <c:pt idx="427">
                  <c:v>39591.0</c:v>
                </c:pt>
                <c:pt idx="428">
                  <c:v>39598.0</c:v>
                </c:pt>
                <c:pt idx="429">
                  <c:v>39605.0</c:v>
                </c:pt>
                <c:pt idx="430">
                  <c:v>39612.0</c:v>
                </c:pt>
                <c:pt idx="431">
                  <c:v>39619.0</c:v>
                </c:pt>
                <c:pt idx="432">
                  <c:v>39626.0</c:v>
                </c:pt>
                <c:pt idx="433">
                  <c:v>39633.0</c:v>
                </c:pt>
                <c:pt idx="434">
                  <c:v>39640.0</c:v>
                </c:pt>
                <c:pt idx="435">
                  <c:v>39647.0</c:v>
                </c:pt>
                <c:pt idx="436">
                  <c:v>39654.0</c:v>
                </c:pt>
                <c:pt idx="437">
                  <c:v>39661.0</c:v>
                </c:pt>
                <c:pt idx="438">
                  <c:v>39668.0</c:v>
                </c:pt>
                <c:pt idx="439">
                  <c:v>39675.0</c:v>
                </c:pt>
                <c:pt idx="440">
                  <c:v>39682.0</c:v>
                </c:pt>
                <c:pt idx="441">
                  <c:v>39689.0</c:v>
                </c:pt>
                <c:pt idx="442">
                  <c:v>39696.0</c:v>
                </c:pt>
                <c:pt idx="443">
                  <c:v>39703.0</c:v>
                </c:pt>
                <c:pt idx="444">
                  <c:v>39710.0</c:v>
                </c:pt>
                <c:pt idx="445">
                  <c:v>39717.0</c:v>
                </c:pt>
                <c:pt idx="446">
                  <c:v>39724.0</c:v>
                </c:pt>
                <c:pt idx="447">
                  <c:v>39731.0</c:v>
                </c:pt>
                <c:pt idx="448">
                  <c:v>39738.0</c:v>
                </c:pt>
                <c:pt idx="449">
                  <c:v>39745.0</c:v>
                </c:pt>
                <c:pt idx="450">
                  <c:v>39752.0</c:v>
                </c:pt>
                <c:pt idx="451">
                  <c:v>39759.0</c:v>
                </c:pt>
                <c:pt idx="452">
                  <c:v>39766.0</c:v>
                </c:pt>
                <c:pt idx="453">
                  <c:v>39773.0</c:v>
                </c:pt>
                <c:pt idx="454">
                  <c:v>39780.0</c:v>
                </c:pt>
                <c:pt idx="455">
                  <c:v>39787.0</c:v>
                </c:pt>
                <c:pt idx="456">
                  <c:v>39794.0</c:v>
                </c:pt>
                <c:pt idx="457">
                  <c:v>39801.0</c:v>
                </c:pt>
                <c:pt idx="458">
                  <c:v>39822.0</c:v>
                </c:pt>
                <c:pt idx="459">
                  <c:v>39829.0</c:v>
                </c:pt>
                <c:pt idx="460">
                  <c:v>39836.0</c:v>
                </c:pt>
                <c:pt idx="461">
                  <c:v>39843.0</c:v>
                </c:pt>
                <c:pt idx="462">
                  <c:v>39850.0</c:v>
                </c:pt>
                <c:pt idx="463">
                  <c:v>39857.0</c:v>
                </c:pt>
                <c:pt idx="464">
                  <c:v>39864.0</c:v>
                </c:pt>
                <c:pt idx="465">
                  <c:v>39871.0</c:v>
                </c:pt>
                <c:pt idx="466">
                  <c:v>39878.0</c:v>
                </c:pt>
                <c:pt idx="467">
                  <c:v>39885.0</c:v>
                </c:pt>
                <c:pt idx="468">
                  <c:v>39892.0</c:v>
                </c:pt>
                <c:pt idx="469">
                  <c:v>39899.0</c:v>
                </c:pt>
                <c:pt idx="470">
                  <c:v>39906.0</c:v>
                </c:pt>
                <c:pt idx="471">
                  <c:v>39913.0</c:v>
                </c:pt>
                <c:pt idx="472">
                  <c:v>39920.0</c:v>
                </c:pt>
                <c:pt idx="473">
                  <c:v>39927.0</c:v>
                </c:pt>
                <c:pt idx="474">
                  <c:v>39934.0</c:v>
                </c:pt>
                <c:pt idx="475">
                  <c:v>39941.0</c:v>
                </c:pt>
                <c:pt idx="476">
                  <c:v>39948.0</c:v>
                </c:pt>
                <c:pt idx="477">
                  <c:v>39955.0</c:v>
                </c:pt>
                <c:pt idx="478">
                  <c:v>39962.0</c:v>
                </c:pt>
                <c:pt idx="479">
                  <c:v>39969.0</c:v>
                </c:pt>
                <c:pt idx="480">
                  <c:v>39976.0</c:v>
                </c:pt>
                <c:pt idx="481">
                  <c:v>39983.0</c:v>
                </c:pt>
                <c:pt idx="482">
                  <c:v>39990.0</c:v>
                </c:pt>
                <c:pt idx="483">
                  <c:v>39997.0</c:v>
                </c:pt>
                <c:pt idx="484">
                  <c:v>40004.0</c:v>
                </c:pt>
                <c:pt idx="485">
                  <c:v>40011.0</c:v>
                </c:pt>
                <c:pt idx="486">
                  <c:v>40018.0</c:v>
                </c:pt>
                <c:pt idx="487">
                  <c:v>40025.0</c:v>
                </c:pt>
                <c:pt idx="488">
                  <c:v>40032.0</c:v>
                </c:pt>
                <c:pt idx="489">
                  <c:v>40039.0</c:v>
                </c:pt>
                <c:pt idx="490">
                  <c:v>40046.0</c:v>
                </c:pt>
                <c:pt idx="491">
                  <c:v>40053.0</c:v>
                </c:pt>
                <c:pt idx="492">
                  <c:v>40060.0</c:v>
                </c:pt>
                <c:pt idx="493">
                  <c:v>40067.0</c:v>
                </c:pt>
                <c:pt idx="494">
                  <c:v>40074.0</c:v>
                </c:pt>
                <c:pt idx="495">
                  <c:v>40081.0</c:v>
                </c:pt>
                <c:pt idx="496">
                  <c:v>40088.0</c:v>
                </c:pt>
                <c:pt idx="497">
                  <c:v>40095.0</c:v>
                </c:pt>
                <c:pt idx="498">
                  <c:v>40102.0</c:v>
                </c:pt>
                <c:pt idx="499">
                  <c:v>40109.0</c:v>
                </c:pt>
                <c:pt idx="500">
                  <c:v>40116.0</c:v>
                </c:pt>
                <c:pt idx="501">
                  <c:v>40123.0</c:v>
                </c:pt>
                <c:pt idx="502">
                  <c:v>40130.0</c:v>
                </c:pt>
                <c:pt idx="503">
                  <c:v>40137.0</c:v>
                </c:pt>
                <c:pt idx="504">
                  <c:v>40144.0</c:v>
                </c:pt>
                <c:pt idx="505">
                  <c:v>40151.0</c:v>
                </c:pt>
                <c:pt idx="506">
                  <c:v>40158.0</c:v>
                </c:pt>
                <c:pt idx="507">
                  <c:v>40165.0</c:v>
                </c:pt>
                <c:pt idx="508">
                  <c:v>40186.0</c:v>
                </c:pt>
                <c:pt idx="509">
                  <c:v>40193.0</c:v>
                </c:pt>
                <c:pt idx="510">
                  <c:v>40200.0</c:v>
                </c:pt>
                <c:pt idx="511">
                  <c:v>40207.0</c:v>
                </c:pt>
                <c:pt idx="512">
                  <c:v>40214.0</c:v>
                </c:pt>
                <c:pt idx="513">
                  <c:v>40221.0</c:v>
                </c:pt>
                <c:pt idx="514">
                  <c:v>40228.0</c:v>
                </c:pt>
                <c:pt idx="515">
                  <c:v>40235.0</c:v>
                </c:pt>
                <c:pt idx="516">
                  <c:v>40242.0</c:v>
                </c:pt>
                <c:pt idx="517">
                  <c:v>40249.0</c:v>
                </c:pt>
                <c:pt idx="518">
                  <c:v>40256.0</c:v>
                </c:pt>
                <c:pt idx="519">
                  <c:v>40263.0</c:v>
                </c:pt>
                <c:pt idx="520">
                  <c:v>40270.0</c:v>
                </c:pt>
                <c:pt idx="521">
                  <c:v>40277.0</c:v>
                </c:pt>
                <c:pt idx="522">
                  <c:v>40284.0</c:v>
                </c:pt>
                <c:pt idx="523">
                  <c:v>40291.0</c:v>
                </c:pt>
                <c:pt idx="524">
                  <c:v>40298.0</c:v>
                </c:pt>
                <c:pt idx="525">
                  <c:v>40305.0</c:v>
                </c:pt>
                <c:pt idx="526">
                  <c:v>40312.0</c:v>
                </c:pt>
                <c:pt idx="527">
                  <c:v>40319.0</c:v>
                </c:pt>
                <c:pt idx="528">
                  <c:v>40326.0</c:v>
                </c:pt>
                <c:pt idx="529">
                  <c:v>40333.0</c:v>
                </c:pt>
                <c:pt idx="530">
                  <c:v>40340.0</c:v>
                </c:pt>
                <c:pt idx="531">
                  <c:v>40347.0</c:v>
                </c:pt>
                <c:pt idx="532">
                  <c:v>40354.0</c:v>
                </c:pt>
                <c:pt idx="533">
                  <c:v>40361.0</c:v>
                </c:pt>
                <c:pt idx="534">
                  <c:v>40368.0</c:v>
                </c:pt>
                <c:pt idx="535">
                  <c:v>40375.0</c:v>
                </c:pt>
                <c:pt idx="536">
                  <c:v>40382.0</c:v>
                </c:pt>
                <c:pt idx="537">
                  <c:v>40389.0</c:v>
                </c:pt>
                <c:pt idx="538">
                  <c:v>40396.0</c:v>
                </c:pt>
                <c:pt idx="539">
                  <c:v>40403.0</c:v>
                </c:pt>
                <c:pt idx="540">
                  <c:v>40410.0</c:v>
                </c:pt>
                <c:pt idx="541">
                  <c:v>40417.0</c:v>
                </c:pt>
                <c:pt idx="542">
                  <c:v>40424.0</c:v>
                </c:pt>
                <c:pt idx="543">
                  <c:v>40431.0</c:v>
                </c:pt>
                <c:pt idx="544">
                  <c:v>40438.0</c:v>
                </c:pt>
                <c:pt idx="545">
                  <c:v>40445.0</c:v>
                </c:pt>
                <c:pt idx="546">
                  <c:v>40452.0</c:v>
                </c:pt>
                <c:pt idx="547">
                  <c:v>40459.0</c:v>
                </c:pt>
                <c:pt idx="548">
                  <c:v>40466.0</c:v>
                </c:pt>
                <c:pt idx="549">
                  <c:v>40473.0</c:v>
                </c:pt>
                <c:pt idx="550">
                  <c:v>40480.0</c:v>
                </c:pt>
                <c:pt idx="551">
                  <c:v>40487.0</c:v>
                </c:pt>
                <c:pt idx="552">
                  <c:v>40494.0</c:v>
                </c:pt>
                <c:pt idx="553">
                  <c:v>40501.0</c:v>
                </c:pt>
                <c:pt idx="554">
                  <c:v>40508.0</c:v>
                </c:pt>
                <c:pt idx="555">
                  <c:v>40515.0</c:v>
                </c:pt>
                <c:pt idx="556">
                  <c:v>40522.0</c:v>
                </c:pt>
                <c:pt idx="557">
                  <c:v>40529.0</c:v>
                </c:pt>
                <c:pt idx="558">
                  <c:v>40536.0</c:v>
                </c:pt>
                <c:pt idx="559">
                  <c:v>40550.0</c:v>
                </c:pt>
                <c:pt idx="560">
                  <c:v>40557.0</c:v>
                </c:pt>
                <c:pt idx="561">
                  <c:v>40564.0</c:v>
                </c:pt>
                <c:pt idx="562">
                  <c:v>40571.0</c:v>
                </c:pt>
                <c:pt idx="563">
                  <c:v>40578.0</c:v>
                </c:pt>
                <c:pt idx="564">
                  <c:v>40585.0</c:v>
                </c:pt>
                <c:pt idx="565">
                  <c:v>40592.0</c:v>
                </c:pt>
                <c:pt idx="566">
                  <c:v>40599.0</c:v>
                </c:pt>
                <c:pt idx="567">
                  <c:v>40606.0</c:v>
                </c:pt>
                <c:pt idx="568">
                  <c:v>40613.0</c:v>
                </c:pt>
                <c:pt idx="569">
                  <c:v>40620.0</c:v>
                </c:pt>
                <c:pt idx="570">
                  <c:v>40627.0</c:v>
                </c:pt>
                <c:pt idx="571">
                  <c:v>40634.0</c:v>
                </c:pt>
                <c:pt idx="572">
                  <c:v>40641.0</c:v>
                </c:pt>
                <c:pt idx="573">
                  <c:v>40648.0</c:v>
                </c:pt>
                <c:pt idx="574">
                  <c:v>40655.0</c:v>
                </c:pt>
                <c:pt idx="575">
                  <c:v>40662.0</c:v>
                </c:pt>
                <c:pt idx="576">
                  <c:v>40669.0</c:v>
                </c:pt>
                <c:pt idx="577">
                  <c:v>40676.0</c:v>
                </c:pt>
                <c:pt idx="578">
                  <c:v>40683.0</c:v>
                </c:pt>
                <c:pt idx="579">
                  <c:v>40690.0</c:v>
                </c:pt>
                <c:pt idx="580">
                  <c:v>40697.0</c:v>
                </c:pt>
                <c:pt idx="581">
                  <c:v>40704.0</c:v>
                </c:pt>
                <c:pt idx="582">
                  <c:v>40711.0</c:v>
                </c:pt>
                <c:pt idx="583">
                  <c:v>40718.0</c:v>
                </c:pt>
                <c:pt idx="584">
                  <c:v>40725.0</c:v>
                </c:pt>
                <c:pt idx="585">
                  <c:v>40732.0</c:v>
                </c:pt>
                <c:pt idx="586">
                  <c:v>40739.0</c:v>
                </c:pt>
                <c:pt idx="587">
                  <c:v>40746.0</c:v>
                </c:pt>
                <c:pt idx="588">
                  <c:v>40753.0</c:v>
                </c:pt>
                <c:pt idx="589">
                  <c:v>40760.0</c:v>
                </c:pt>
                <c:pt idx="590">
                  <c:v>40767.0</c:v>
                </c:pt>
                <c:pt idx="591">
                  <c:v>40774.0</c:v>
                </c:pt>
                <c:pt idx="592">
                  <c:v>40781.0</c:v>
                </c:pt>
                <c:pt idx="593">
                  <c:v>40788.0</c:v>
                </c:pt>
                <c:pt idx="594">
                  <c:v>40795.0</c:v>
                </c:pt>
                <c:pt idx="595">
                  <c:v>40802.0</c:v>
                </c:pt>
                <c:pt idx="596">
                  <c:v>40809.0</c:v>
                </c:pt>
                <c:pt idx="597">
                  <c:v>40816.0</c:v>
                </c:pt>
                <c:pt idx="598">
                  <c:v>40823.0</c:v>
                </c:pt>
                <c:pt idx="599">
                  <c:v>40830.0</c:v>
                </c:pt>
                <c:pt idx="600">
                  <c:v>40837.0</c:v>
                </c:pt>
                <c:pt idx="601">
                  <c:v>40844.0</c:v>
                </c:pt>
                <c:pt idx="602">
                  <c:v>40851.0</c:v>
                </c:pt>
                <c:pt idx="603">
                  <c:v>40858.0</c:v>
                </c:pt>
                <c:pt idx="604">
                  <c:v>40865.0</c:v>
                </c:pt>
                <c:pt idx="605">
                  <c:v>40872.0</c:v>
                </c:pt>
                <c:pt idx="606">
                  <c:v>40879.0</c:v>
                </c:pt>
                <c:pt idx="607">
                  <c:v>40886.0</c:v>
                </c:pt>
                <c:pt idx="608">
                  <c:v>40893.0</c:v>
                </c:pt>
                <c:pt idx="609">
                  <c:v>40914.0</c:v>
                </c:pt>
                <c:pt idx="610">
                  <c:v>40921.0</c:v>
                </c:pt>
                <c:pt idx="611">
                  <c:v>40928.0</c:v>
                </c:pt>
                <c:pt idx="612">
                  <c:v>40935.0</c:v>
                </c:pt>
                <c:pt idx="613">
                  <c:v>40942.0</c:v>
                </c:pt>
                <c:pt idx="614">
                  <c:v>40949.0</c:v>
                </c:pt>
                <c:pt idx="615">
                  <c:v>40956.0</c:v>
                </c:pt>
                <c:pt idx="616">
                  <c:v>40963.0</c:v>
                </c:pt>
                <c:pt idx="617">
                  <c:v>40970.0</c:v>
                </c:pt>
                <c:pt idx="618">
                  <c:v>40977.0</c:v>
                </c:pt>
                <c:pt idx="619">
                  <c:v>40984.0</c:v>
                </c:pt>
                <c:pt idx="620">
                  <c:v>40991.0</c:v>
                </c:pt>
                <c:pt idx="621">
                  <c:v>40998.0</c:v>
                </c:pt>
                <c:pt idx="622">
                  <c:v>41005.0</c:v>
                </c:pt>
                <c:pt idx="623">
                  <c:v>41012.0</c:v>
                </c:pt>
                <c:pt idx="624">
                  <c:v>41019.0</c:v>
                </c:pt>
                <c:pt idx="625">
                  <c:v>41026.0</c:v>
                </c:pt>
                <c:pt idx="626">
                  <c:v>41033.0</c:v>
                </c:pt>
                <c:pt idx="627">
                  <c:v>41040.0</c:v>
                </c:pt>
                <c:pt idx="628">
                  <c:v>41047.0</c:v>
                </c:pt>
                <c:pt idx="629">
                  <c:v>41054.0</c:v>
                </c:pt>
                <c:pt idx="630">
                  <c:v>41061.0</c:v>
                </c:pt>
                <c:pt idx="631">
                  <c:v>41068.0</c:v>
                </c:pt>
                <c:pt idx="632">
                  <c:v>41075.0</c:v>
                </c:pt>
                <c:pt idx="633">
                  <c:v>41082.0</c:v>
                </c:pt>
                <c:pt idx="634">
                  <c:v>41089.0</c:v>
                </c:pt>
                <c:pt idx="635">
                  <c:v>41096.0</c:v>
                </c:pt>
                <c:pt idx="636">
                  <c:v>41103.0</c:v>
                </c:pt>
                <c:pt idx="637">
                  <c:v>41110.0</c:v>
                </c:pt>
                <c:pt idx="638">
                  <c:v>41117.0</c:v>
                </c:pt>
                <c:pt idx="639">
                  <c:v>41124.0</c:v>
                </c:pt>
                <c:pt idx="640">
                  <c:v>41131.0</c:v>
                </c:pt>
                <c:pt idx="641">
                  <c:v>41138.0</c:v>
                </c:pt>
                <c:pt idx="642">
                  <c:v>41145.0</c:v>
                </c:pt>
                <c:pt idx="643">
                  <c:v>41152.0</c:v>
                </c:pt>
                <c:pt idx="644">
                  <c:v>41159.0</c:v>
                </c:pt>
                <c:pt idx="645">
                  <c:v>41166.0</c:v>
                </c:pt>
                <c:pt idx="646">
                  <c:v>41173.0</c:v>
                </c:pt>
                <c:pt idx="647">
                  <c:v>41180.0</c:v>
                </c:pt>
                <c:pt idx="648">
                  <c:v>41187.0</c:v>
                </c:pt>
                <c:pt idx="649">
                  <c:v>41194.0</c:v>
                </c:pt>
                <c:pt idx="650">
                  <c:v>41201.0</c:v>
                </c:pt>
                <c:pt idx="651">
                  <c:v>41208.0</c:v>
                </c:pt>
                <c:pt idx="652">
                  <c:v>41215.0</c:v>
                </c:pt>
                <c:pt idx="653">
                  <c:v>41222.0</c:v>
                </c:pt>
                <c:pt idx="654">
                  <c:v>41229.0</c:v>
                </c:pt>
                <c:pt idx="655">
                  <c:v>41236.0</c:v>
                </c:pt>
                <c:pt idx="656">
                  <c:v>41243.0</c:v>
                </c:pt>
                <c:pt idx="657">
                  <c:v>41250.0</c:v>
                </c:pt>
                <c:pt idx="658">
                  <c:v>41257.0</c:v>
                </c:pt>
                <c:pt idx="659">
                  <c:v>41264.0</c:v>
                </c:pt>
                <c:pt idx="660">
                  <c:v>41285.0</c:v>
                </c:pt>
                <c:pt idx="661">
                  <c:v>41292.0</c:v>
                </c:pt>
                <c:pt idx="662">
                  <c:v>41299.0</c:v>
                </c:pt>
                <c:pt idx="663">
                  <c:v>41306.0</c:v>
                </c:pt>
                <c:pt idx="664">
                  <c:v>41313.0</c:v>
                </c:pt>
                <c:pt idx="665">
                  <c:v>41320.0</c:v>
                </c:pt>
                <c:pt idx="666">
                  <c:v>41327.0</c:v>
                </c:pt>
                <c:pt idx="667">
                  <c:v>41334.0</c:v>
                </c:pt>
                <c:pt idx="668">
                  <c:v>41341.0</c:v>
                </c:pt>
                <c:pt idx="669">
                  <c:v>41348.0</c:v>
                </c:pt>
                <c:pt idx="670">
                  <c:v>41355.0</c:v>
                </c:pt>
                <c:pt idx="671">
                  <c:v>41362.0</c:v>
                </c:pt>
                <c:pt idx="672">
                  <c:v>41369.0</c:v>
                </c:pt>
                <c:pt idx="673">
                  <c:v>41376.0</c:v>
                </c:pt>
                <c:pt idx="674">
                  <c:v>41383.0</c:v>
                </c:pt>
                <c:pt idx="675">
                  <c:v>41390.0</c:v>
                </c:pt>
                <c:pt idx="676">
                  <c:v>41397.0</c:v>
                </c:pt>
                <c:pt idx="677">
                  <c:v>41404.0</c:v>
                </c:pt>
                <c:pt idx="678">
                  <c:v>41411.0</c:v>
                </c:pt>
                <c:pt idx="679">
                  <c:v>41418.0</c:v>
                </c:pt>
                <c:pt idx="680">
                  <c:v>41425.0</c:v>
                </c:pt>
                <c:pt idx="681">
                  <c:v>41432.0</c:v>
                </c:pt>
                <c:pt idx="682">
                  <c:v>41439.0</c:v>
                </c:pt>
                <c:pt idx="683">
                  <c:v>41446.0</c:v>
                </c:pt>
                <c:pt idx="684">
                  <c:v>41453.0</c:v>
                </c:pt>
                <c:pt idx="685">
                  <c:v>41460.0</c:v>
                </c:pt>
                <c:pt idx="686">
                  <c:v>41467.0</c:v>
                </c:pt>
                <c:pt idx="687">
                  <c:v>41474.0</c:v>
                </c:pt>
                <c:pt idx="688">
                  <c:v>41481.0</c:v>
                </c:pt>
                <c:pt idx="689">
                  <c:v>41488.0</c:v>
                </c:pt>
                <c:pt idx="690">
                  <c:v>41495.0</c:v>
                </c:pt>
                <c:pt idx="691">
                  <c:v>41502.0</c:v>
                </c:pt>
                <c:pt idx="692">
                  <c:v>41509.0</c:v>
                </c:pt>
                <c:pt idx="693">
                  <c:v>41516.0</c:v>
                </c:pt>
                <c:pt idx="694">
                  <c:v>41523.0</c:v>
                </c:pt>
                <c:pt idx="695">
                  <c:v>41530.0</c:v>
                </c:pt>
                <c:pt idx="696">
                  <c:v>41537.0</c:v>
                </c:pt>
                <c:pt idx="697">
                  <c:v>41544.0</c:v>
                </c:pt>
                <c:pt idx="698">
                  <c:v>41551.0</c:v>
                </c:pt>
                <c:pt idx="699">
                  <c:v>41558.0</c:v>
                </c:pt>
                <c:pt idx="700">
                  <c:v>41565.0</c:v>
                </c:pt>
                <c:pt idx="701">
                  <c:v>41572.0</c:v>
                </c:pt>
                <c:pt idx="702">
                  <c:v>41579.0</c:v>
                </c:pt>
                <c:pt idx="703">
                  <c:v>41586.0</c:v>
                </c:pt>
                <c:pt idx="704">
                  <c:v>41593.0</c:v>
                </c:pt>
                <c:pt idx="705">
                  <c:v>41600.0</c:v>
                </c:pt>
                <c:pt idx="706">
                  <c:v>41607.0</c:v>
                </c:pt>
                <c:pt idx="707">
                  <c:v>41614.0</c:v>
                </c:pt>
                <c:pt idx="708">
                  <c:v>41621.0</c:v>
                </c:pt>
                <c:pt idx="709">
                  <c:v>41628.0</c:v>
                </c:pt>
                <c:pt idx="710">
                  <c:v>41635.0</c:v>
                </c:pt>
                <c:pt idx="711">
                  <c:v>41642.0</c:v>
                </c:pt>
                <c:pt idx="712">
                  <c:v>41649.0</c:v>
                </c:pt>
                <c:pt idx="713">
                  <c:v>41656.0</c:v>
                </c:pt>
                <c:pt idx="714">
                  <c:v>41663.0</c:v>
                </c:pt>
                <c:pt idx="715">
                  <c:v>41670.0</c:v>
                </c:pt>
                <c:pt idx="716">
                  <c:v>41677.0</c:v>
                </c:pt>
                <c:pt idx="717">
                  <c:v>41684.0</c:v>
                </c:pt>
                <c:pt idx="718">
                  <c:v>41691.0</c:v>
                </c:pt>
                <c:pt idx="719">
                  <c:v>41698.0</c:v>
                </c:pt>
                <c:pt idx="720">
                  <c:v>41705.0</c:v>
                </c:pt>
                <c:pt idx="721">
                  <c:v>41712.0</c:v>
                </c:pt>
                <c:pt idx="722">
                  <c:v>41719.0</c:v>
                </c:pt>
                <c:pt idx="723">
                  <c:v>41726.0</c:v>
                </c:pt>
                <c:pt idx="724">
                  <c:v>41733.0</c:v>
                </c:pt>
                <c:pt idx="725">
                  <c:v>41740.0</c:v>
                </c:pt>
                <c:pt idx="726">
                  <c:v>41747.0</c:v>
                </c:pt>
                <c:pt idx="727">
                  <c:v>41754.0</c:v>
                </c:pt>
                <c:pt idx="728">
                  <c:v>41761.0</c:v>
                </c:pt>
                <c:pt idx="729">
                  <c:v>41768.0</c:v>
                </c:pt>
                <c:pt idx="730">
                  <c:v>41775.0</c:v>
                </c:pt>
                <c:pt idx="731">
                  <c:v>41782.0</c:v>
                </c:pt>
                <c:pt idx="732">
                  <c:v>41789.0</c:v>
                </c:pt>
                <c:pt idx="733">
                  <c:v>41796.0</c:v>
                </c:pt>
                <c:pt idx="734">
                  <c:v>41803.0</c:v>
                </c:pt>
                <c:pt idx="735">
                  <c:v>41810.0</c:v>
                </c:pt>
                <c:pt idx="736">
                  <c:v>41817.0</c:v>
                </c:pt>
                <c:pt idx="737">
                  <c:v>41824.0</c:v>
                </c:pt>
                <c:pt idx="738">
                  <c:v>41831.0</c:v>
                </c:pt>
                <c:pt idx="739">
                  <c:v>41838.0</c:v>
                </c:pt>
                <c:pt idx="740">
                  <c:v>41845.0</c:v>
                </c:pt>
                <c:pt idx="741">
                  <c:v>41852.0</c:v>
                </c:pt>
                <c:pt idx="742">
                  <c:v>41859.0</c:v>
                </c:pt>
                <c:pt idx="743">
                  <c:v>41866.0</c:v>
                </c:pt>
                <c:pt idx="744">
                  <c:v>41873.0</c:v>
                </c:pt>
                <c:pt idx="745">
                  <c:v>41880.0</c:v>
                </c:pt>
                <c:pt idx="746">
                  <c:v>41887.0</c:v>
                </c:pt>
                <c:pt idx="747">
                  <c:v>41894.0</c:v>
                </c:pt>
                <c:pt idx="748">
                  <c:v>41901.0</c:v>
                </c:pt>
                <c:pt idx="749">
                  <c:v>41908.0</c:v>
                </c:pt>
                <c:pt idx="750">
                  <c:v>41915.0</c:v>
                </c:pt>
                <c:pt idx="751">
                  <c:v>41922.0</c:v>
                </c:pt>
                <c:pt idx="752">
                  <c:v>41929.0</c:v>
                </c:pt>
                <c:pt idx="753">
                  <c:v>41936.0</c:v>
                </c:pt>
                <c:pt idx="754">
                  <c:v>41943.0</c:v>
                </c:pt>
                <c:pt idx="755">
                  <c:v>41950.0</c:v>
                </c:pt>
                <c:pt idx="756">
                  <c:v>41957.0</c:v>
                </c:pt>
                <c:pt idx="757">
                  <c:v>41964.0</c:v>
                </c:pt>
                <c:pt idx="758">
                  <c:v>41971.0</c:v>
                </c:pt>
                <c:pt idx="759">
                  <c:v>41978.0</c:v>
                </c:pt>
                <c:pt idx="760">
                  <c:v>41985.0</c:v>
                </c:pt>
                <c:pt idx="761">
                  <c:v>41992.0</c:v>
                </c:pt>
                <c:pt idx="762">
                  <c:v>41999.0</c:v>
                </c:pt>
                <c:pt idx="763">
                  <c:v>42006.0</c:v>
                </c:pt>
                <c:pt idx="764">
                  <c:v>42013.0</c:v>
                </c:pt>
                <c:pt idx="765">
                  <c:v>42020.0</c:v>
                </c:pt>
                <c:pt idx="766">
                  <c:v>42027.0</c:v>
                </c:pt>
                <c:pt idx="767">
                  <c:v>42034.0</c:v>
                </c:pt>
                <c:pt idx="768">
                  <c:v>42041.0</c:v>
                </c:pt>
                <c:pt idx="769">
                  <c:v>42048.0</c:v>
                </c:pt>
                <c:pt idx="770">
                  <c:v>42055.0</c:v>
                </c:pt>
                <c:pt idx="771">
                  <c:v>42062.0</c:v>
                </c:pt>
                <c:pt idx="772">
                  <c:v>42069.0</c:v>
                </c:pt>
                <c:pt idx="773">
                  <c:v>42076.0</c:v>
                </c:pt>
                <c:pt idx="774">
                  <c:v>42083.0</c:v>
                </c:pt>
                <c:pt idx="775">
                  <c:v>42090.0</c:v>
                </c:pt>
                <c:pt idx="776">
                  <c:v>42097.0</c:v>
                </c:pt>
                <c:pt idx="777">
                  <c:v>42104.0</c:v>
                </c:pt>
                <c:pt idx="778">
                  <c:v>42111.0</c:v>
                </c:pt>
                <c:pt idx="779">
                  <c:v>42118.0</c:v>
                </c:pt>
                <c:pt idx="780">
                  <c:v>42125.0</c:v>
                </c:pt>
                <c:pt idx="781">
                  <c:v>42132.0</c:v>
                </c:pt>
                <c:pt idx="782">
                  <c:v>42139.0</c:v>
                </c:pt>
                <c:pt idx="783">
                  <c:v>42146.0</c:v>
                </c:pt>
                <c:pt idx="784">
                  <c:v>42153.0</c:v>
                </c:pt>
                <c:pt idx="785">
                  <c:v>42160.0</c:v>
                </c:pt>
                <c:pt idx="786">
                  <c:v>42167.0</c:v>
                </c:pt>
                <c:pt idx="787">
                  <c:v>42174.0</c:v>
                </c:pt>
                <c:pt idx="788">
                  <c:v>42181.0</c:v>
                </c:pt>
                <c:pt idx="789">
                  <c:v>42188.0</c:v>
                </c:pt>
                <c:pt idx="790">
                  <c:v>42195.0</c:v>
                </c:pt>
                <c:pt idx="791">
                  <c:v>42202.0</c:v>
                </c:pt>
                <c:pt idx="792">
                  <c:v>42209.0</c:v>
                </c:pt>
                <c:pt idx="793">
                  <c:v>42216.0</c:v>
                </c:pt>
                <c:pt idx="794">
                  <c:v>42223.0</c:v>
                </c:pt>
                <c:pt idx="795">
                  <c:v>42230.0</c:v>
                </c:pt>
                <c:pt idx="796">
                  <c:v>42237.0</c:v>
                </c:pt>
                <c:pt idx="797">
                  <c:v>42244.0</c:v>
                </c:pt>
                <c:pt idx="798">
                  <c:v>42251.0</c:v>
                </c:pt>
                <c:pt idx="799">
                  <c:v>42258.0</c:v>
                </c:pt>
                <c:pt idx="800">
                  <c:v>42265.0</c:v>
                </c:pt>
                <c:pt idx="801">
                  <c:v>42272.0</c:v>
                </c:pt>
                <c:pt idx="802">
                  <c:v>42279.0</c:v>
                </c:pt>
                <c:pt idx="803">
                  <c:v>42286.0</c:v>
                </c:pt>
                <c:pt idx="804">
                  <c:v>42293.0</c:v>
                </c:pt>
                <c:pt idx="805">
                  <c:v>42300.0</c:v>
                </c:pt>
                <c:pt idx="806">
                  <c:v>42307.0</c:v>
                </c:pt>
                <c:pt idx="807">
                  <c:v>42314.0</c:v>
                </c:pt>
                <c:pt idx="808">
                  <c:v>42321.0</c:v>
                </c:pt>
                <c:pt idx="809">
                  <c:v>42328.0</c:v>
                </c:pt>
                <c:pt idx="810">
                  <c:v>42335.0</c:v>
                </c:pt>
                <c:pt idx="811">
                  <c:v>42342.0</c:v>
                </c:pt>
                <c:pt idx="812">
                  <c:v>42349.0</c:v>
                </c:pt>
                <c:pt idx="813">
                  <c:v>42356.0</c:v>
                </c:pt>
                <c:pt idx="814">
                  <c:v>42363.0</c:v>
                </c:pt>
                <c:pt idx="815">
                  <c:v>42370.0</c:v>
                </c:pt>
                <c:pt idx="816">
                  <c:v>42377.0</c:v>
                </c:pt>
                <c:pt idx="817">
                  <c:v>42384.0</c:v>
                </c:pt>
                <c:pt idx="818">
                  <c:v>42391.0</c:v>
                </c:pt>
                <c:pt idx="819">
                  <c:v>42398.0</c:v>
                </c:pt>
                <c:pt idx="820">
                  <c:v>42405.0</c:v>
                </c:pt>
                <c:pt idx="821">
                  <c:v>42412.0</c:v>
                </c:pt>
                <c:pt idx="822">
                  <c:v>42419.0</c:v>
                </c:pt>
                <c:pt idx="823">
                  <c:v>42426.0</c:v>
                </c:pt>
                <c:pt idx="824">
                  <c:v>42433.0</c:v>
                </c:pt>
                <c:pt idx="825">
                  <c:v>42440.0</c:v>
                </c:pt>
                <c:pt idx="826">
                  <c:v>42447.0</c:v>
                </c:pt>
                <c:pt idx="827">
                  <c:v>42454.0</c:v>
                </c:pt>
                <c:pt idx="828">
                  <c:v>42461.0</c:v>
                </c:pt>
                <c:pt idx="829">
                  <c:v>42468.0</c:v>
                </c:pt>
                <c:pt idx="830">
                  <c:v>42475.0</c:v>
                </c:pt>
                <c:pt idx="831">
                  <c:v>42482.0</c:v>
                </c:pt>
                <c:pt idx="832">
                  <c:v>42489.0</c:v>
                </c:pt>
                <c:pt idx="833">
                  <c:v>42496.0</c:v>
                </c:pt>
                <c:pt idx="834">
                  <c:v>42503.0</c:v>
                </c:pt>
                <c:pt idx="835">
                  <c:v>42510.0</c:v>
                </c:pt>
                <c:pt idx="836">
                  <c:v>42517.0</c:v>
                </c:pt>
                <c:pt idx="837">
                  <c:v>42524.0</c:v>
                </c:pt>
                <c:pt idx="838">
                  <c:v>42531.0</c:v>
                </c:pt>
                <c:pt idx="839">
                  <c:v>42538.0</c:v>
                </c:pt>
                <c:pt idx="840">
                  <c:v>42545.0</c:v>
                </c:pt>
                <c:pt idx="841">
                  <c:v>42552.0</c:v>
                </c:pt>
                <c:pt idx="842">
                  <c:v>42559.0</c:v>
                </c:pt>
                <c:pt idx="843">
                  <c:v>42566.0</c:v>
                </c:pt>
                <c:pt idx="844">
                  <c:v>42573.0</c:v>
                </c:pt>
                <c:pt idx="845">
                  <c:v>42580.0</c:v>
                </c:pt>
                <c:pt idx="846">
                  <c:v>42587.0</c:v>
                </c:pt>
                <c:pt idx="847">
                  <c:v>42594.0</c:v>
                </c:pt>
                <c:pt idx="848">
                  <c:v>42601.0</c:v>
                </c:pt>
                <c:pt idx="849">
                  <c:v>42608.0</c:v>
                </c:pt>
                <c:pt idx="850">
                  <c:v>42615.0</c:v>
                </c:pt>
                <c:pt idx="851">
                  <c:v>42622.0</c:v>
                </c:pt>
                <c:pt idx="852">
                  <c:v>42629.0</c:v>
                </c:pt>
                <c:pt idx="853">
                  <c:v>42636.0</c:v>
                </c:pt>
                <c:pt idx="854">
                  <c:v>42643.0</c:v>
                </c:pt>
                <c:pt idx="855">
                  <c:v>42650.0</c:v>
                </c:pt>
                <c:pt idx="856">
                  <c:v>42657.0</c:v>
                </c:pt>
                <c:pt idx="857">
                  <c:v>42664.0</c:v>
                </c:pt>
                <c:pt idx="858">
                  <c:v>42671.0</c:v>
                </c:pt>
                <c:pt idx="859">
                  <c:v>42678.0</c:v>
                </c:pt>
                <c:pt idx="860">
                  <c:v>42685.0</c:v>
                </c:pt>
                <c:pt idx="861">
                  <c:v>42692.0</c:v>
                </c:pt>
                <c:pt idx="862">
                  <c:v>42699.0</c:v>
                </c:pt>
                <c:pt idx="863">
                  <c:v>42706.0</c:v>
                </c:pt>
                <c:pt idx="864">
                  <c:v>42713.0</c:v>
                </c:pt>
                <c:pt idx="865">
                  <c:v>42720.0</c:v>
                </c:pt>
                <c:pt idx="866">
                  <c:v>42727.0</c:v>
                </c:pt>
                <c:pt idx="867">
                  <c:v>42734.0</c:v>
                </c:pt>
                <c:pt idx="868">
                  <c:v>42741.0</c:v>
                </c:pt>
                <c:pt idx="869">
                  <c:v>42748.0</c:v>
                </c:pt>
                <c:pt idx="870">
                  <c:v>42755.0</c:v>
                </c:pt>
                <c:pt idx="871">
                  <c:v>42762.0</c:v>
                </c:pt>
                <c:pt idx="872">
                  <c:v>42769.0</c:v>
                </c:pt>
                <c:pt idx="873">
                  <c:v>42776.0</c:v>
                </c:pt>
                <c:pt idx="874">
                  <c:v>42783.0</c:v>
                </c:pt>
                <c:pt idx="875">
                  <c:v>42790.0</c:v>
                </c:pt>
                <c:pt idx="876">
                  <c:v>42797.0</c:v>
                </c:pt>
                <c:pt idx="877">
                  <c:v>42804.0</c:v>
                </c:pt>
                <c:pt idx="878">
                  <c:v>42811.0</c:v>
                </c:pt>
                <c:pt idx="879">
                  <c:v>42818.0</c:v>
                </c:pt>
                <c:pt idx="880">
                  <c:v>42825.0</c:v>
                </c:pt>
                <c:pt idx="881">
                  <c:v>42832.0</c:v>
                </c:pt>
                <c:pt idx="882">
                  <c:v>42839.0</c:v>
                </c:pt>
                <c:pt idx="883">
                  <c:v>42846.0</c:v>
                </c:pt>
                <c:pt idx="884">
                  <c:v>42853.0</c:v>
                </c:pt>
                <c:pt idx="885">
                  <c:v>42860.0</c:v>
                </c:pt>
                <c:pt idx="886">
                  <c:v>42867.0</c:v>
                </c:pt>
                <c:pt idx="887">
                  <c:v>42874.0</c:v>
                </c:pt>
                <c:pt idx="888">
                  <c:v>42881.0</c:v>
                </c:pt>
                <c:pt idx="889">
                  <c:v>42888.0</c:v>
                </c:pt>
                <c:pt idx="890">
                  <c:v>42895.0</c:v>
                </c:pt>
                <c:pt idx="891">
                  <c:v>42902.0</c:v>
                </c:pt>
                <c:pt idx="892">
                  <c:v>42909.0</c:v>
                </c:pt>
                <c:pt idx="893">
                  <c:v>42916.0</c:v>
                </c:pt>
                <c:pt idx="894">
                  <c:v>42923.0</c:v>
                </c:pt>
                <c:pt idx="895">
                  <c:v>42930.0</c:v>
                </c:pt>
                <c:pt idx="896">
                  <c:v>42937.0</c:v>
                </c:pt>
                <c:pt idx="897">
                  <c:v>42944.0</c:v>
                </c:pt>
                <c:pt idx="898">
                  <c:v>42951.0</c:v>
                </c:pt>
                <c:pt idx="899">
                  <c:v>42958.0</c:v>
                </c:pt>
                <c:pt idx="900">
                  <c:v>42965.0</c:v>
                </c:pt>
                <c:pt idx="901">
                  <c:v>42972.0</c:v>
                </c:pt>
                <c:pt idx="902">
                  <c:v>42979.0</c:v>
                </c:pt>
                <c:pt idx="903">
                  <c:v>42986.0</c:v>
                </c:pt>
                <c:pt idx="904">
                  <c:v>42993.0</c:v>
                </c:pt>
                <c:pt idx="905">
                  <c:v>43000.0</c:v>
                </c:pt>
                <c:pt idx="906">
                  <c:v>43007.0</c:v>
                </c:pt>
                <c:pt idx="907">
                  <c:v>43014.0</c:v>
                </c:pt>
                <c:pt idx="908">
                  <c:v>43021.0</c:v>
                </c:pt>
                <c:pt idx="909">
                  <c:v>43028.0</c:v>
                </c:pt>
                <c:pt idx="910">
                  <c:v>43035.0</c:v>
                </c:pt>
                <c:pt idx="911">
                  <c:v>43042.0</c:v>
                </c:pt>
                <c:pt idx="912">
                  <c:v>43049.0</c:v>
                </c:pt>
                <c:pt idx="913">
                  <c:v>43056.0</c:v>
                </c:pt>
                <c:pt idx="914">
                  <c:v>43063.0</c:v>
                </c:pt>
                <c:pt idx="915">
                  <c:v>43070.0</c:v>
                </c:pt>
                <c:pt idx="916">
                  <c:v>43077.0</c:v>
                </c:pt>
                <c:pt idx="917">
                  <c:v>43084.0</c:v>
                </c:pt>
                <c:pt idx="918">
                  <c:v>43091.0</c:v>
                </c:pt>
                <c:pt idx="919">
                  <c:v>43098.0</c:v>
                </c:pt>
                <c:pt idx="920">
                  <c:v>43105.0</c:v>
                </c:pt>
                <c:pt idx="921">
                  <c:v>43112.0</c:v>
                </c:pt>
                <c:pt idx="922">
                  <c:v>43119.0</c:v>
                </c:pt>
                <c:pt idx="923">
                  <c:v>43126.0</c:v>
                </c:pt>
                <c:pt idx="924">
                  <c:v>43133.0</c:v>
                </c:pt>
                <c:pt idx="925">
                  <c:v>43140.0</c:v>
                </c:pt>
                <c:pt idx="926">
                  <c:v>43147.0</c:v>
                </c:pt>
                <c:pt idx="927">
                  <c:v>43154.0</c:v>
                </c:pt>
                <c:pt idx="928">
                  <c:v>43161.0</c:v>
                </c:pt>
                <c:pt idx="929">
                  <c:v>43168.0</c:v>
                </c:pt>
                <c:pt idx="930">
                  <c:v>43175.0</c:v>
                </c:pt>
                <c:pt idx="931">
                  <c:v>43182.0</c:v>
                </c:pt>
                <c:pt idx="932">
                  <c:v>43189.0</c:v>
                </c:pt>
                <c:pt idx="933">
                  <c:v>43196.0</c:v>
                </c:pt>
                <c:pt idx="934">
                  <c:v>43203.0</c:v>
                </c:pt>
                <c:pt idx="935">
                  <c:v>43210.0</c:v>
                </c:pt>
                <c:pt idx="936">
                  <c:v>43217.0</c:v>
                </c:pt>
                <c:pt idx="937">
                  <c:v>43224.0</c:v>
                </c:pt>
                <c:pt idx="938">
                  <c:v>43231.0</c:v>
                </c:pt>
                <c:pt idx="939">
                  <c:v>43238.0</c:v>
                </c:pt>
                <c:pt idx="940">
                  <c:v>43245.0</c:v>
                </c:pt>
                <c:pt idx="941">
                  <c:v>43252.0</c:v>
                </c:pt>
                <c:pt idx="942">
                  <c:v>43259.0</c:v>
                </c:pt>
                <c:pt idx="943">
                  <c:v>43266.0</c:v>
                </c:pt>
                <c:pt idx="944">
                  <c:v>43273.0</c:v>
                </c:pt>
                <c:pt idx="945">
                  <c:v>43280.0</c:v>
                </c:pt>
                <c:pt idx="946">
                  <c:v>43287.0</c:v>
                </c:pt>
                <c:pt idx="947">
                  <c:v>43294.0</c:v>
                </c:pt>
                <c:pt idx="948">
                  <c:v>43301.0</c:v>
                </c:pt>
                <c:pt idx="949">
                  <c:v>43308.0</c:v>
                </c:pt>
                <c:pt idx="950">
                  <c:v>43315.0</c:v>
                </c:pt>
                <c:pt idx="951">
                  <c:v>43322.0</c:v>
                </c:pt>
                <c:pt idx="952">
                  <c:v>43329.0</c:v>
                </c:pt>
                <c:pt idx="953">
                  <c:v>43336.0</c:v>
                </c:pt>
                <c:pt idx="954">
                  <c:v>43343.0</c:v>
                </c:pt>
                <c:pt idx="955">
                  <c:v>43350.0</c:v>
                </c:pt>
                <c:pt idx="956">
                  <c:v>43357.0</c:v>
                </c:pt>
                <c:pt idx="957">
                  <c:v>43364.0</c:v>
                </c:pt>
                <c:pt idx="958">
                  <c:v>43371.0</c:v>
                </c:pt>
                <c:pt idx="959">
                  <c:v>43378.0</c:v>
                </c:pt>
                <c:pt idx="960">
                  <c:v>43385.0</c:v>
                </c:pt>
                <c:pt idx="961">
                  <c:v>43392.0</c:v>
                </c:pt>
                <c:pt idx="962">
                  <c:v>43399.0</c:v>
                </c:pt>
                <c:pt idx="963">
                  <c:v>43406.0</c:v>
                </c:pt>
                <c:pt idx="964">
                  <c:v>43413.0</c:v>
                </c:pt>
                <c:pt idx="965">
                  <c:v>43420.0</c:v>
                </c:pt>
                <c:pt idx="966">
                  <c:v>43427.0</c:v>
                </c:pt>
                <c:pt idx="967">
                  <c:v>43434.0</c:v>
                </c:pt>
                <c:pt idx="968">
                  <c:v>43441.0</c:v>
                </c:pt>
                <c:pt idx="969">
                  <c:v>43448.0</c:v>
                </c:pt>
                <c:pt idx="970">
                  <c:v>43455.0</c:v>
                </c:pt>
                <c:pt idx="971">
                  <c:v>43462.0</c:v>
                </c:pt>
                <c:pt idx="972">
                  <c:v>43469.0</c:v>
                </c:pt>
                <c:pt idx="973">
                  <c:v>43476.0</c:v>
                </c:pt>
                <c:pt idx="974">
                  <c:v>43483.0</c:v>
                </c:pt>
                <c:pt idx="975">
                  <c:v>43490.0</c:v>
                </c:pt>
                <c:pt idx="976">
                  <c:v>43497.0</c:v>
                </c:pt>
                <c:pt idx="977">
                  <c:v>43504.0</c:v>
                </c:pt>
                <c:pt idx="978">
                  <c:v>43511.0</c:v>
                </c:pt>
                <c:pt idx="979">
                  <c:v>43518.0</c:v>
                </c:pt>
                <c:pt idx="980">
                  <c:v>43525.0</c:v>
                </c:pt>
                <c:pt idx="981">
                  <c:v>43532.0</c:v>
                </c:pt>
                <c:pt idx="982">
                  <c:v>43539.0</c:v>
                </c:pt>
                <c:pt idx="983">
                  <c:v>43546.0</c:v>
                </c:pt>
                <c:pt idx="984">
                  <c:v>43553.0</c:v>
                </c:pt>
                <c:pt idx="985">
                  <c:v>43560.0</c:v>
                </c:pt>
                <c:pt idx="986">
                  <c:v>43567.0</c:v>
                </c:pt>
                <c:pt idx="987">
                  <c:v>43574.0</c:v>
                </c:pt>
                <c:pt idx="988">
                  <c:v>43581.0</c:v>
                </c:pt>
                <c:pt idx="989">
                  <c:v>43588.0</c:v>
                </c:pt>
                <c:pt idx="990">
                  <c:v>43595.0</c:v>
                </c:pt>
                <c:pt idx="991">
                  <c:v>43602.0</c:v>
                </c:pt>
                <c:pt idx="992">
                  <c:v>43609.0</c:v>
                </c:pt>
                <c:pt idx="993">
                  <c:v>43616.0</c:v>
                </c:pt>
                <c:pt idx="994">
                  <c:v>43623.0</c:v>
                </c:pt>
                <c:pt idx="995">
                  <c:v>43630.0</c:v>
                </c:pt>
                <c:pt idx="996">
                  <c:v>43637.0</c:v>
                </c:pt>
                <c:pt idx="997">
                  <c:v>43644.0</c:v>
                </c:pt>
                <c:pt idx="998">
                  <c:v>43651.0</c:v>
                </c:pt>
                <c:pt idx="999">
                  <c:v>43658.0</c:v>
                </c:pt>
                <c:pt idx="1000">
                  <c:v>43665.0</c:v>
                </c:pt>
                <c:pt idx="1001">
                  <c:v>43672.0</c:v>
                </c:pt>
                <c:pt idx="1002">
                  <c:v>43679.0</c:v>
                </c:pt>
                <c:pt idx="1003">
                  <c:v>43686.0</c:v>
                </c:pt>
                <c:pt idx="1004">
                  <c:v>43693.0</c:v>
                </c:pt>
                <c:pt idx="1005">
                  <c:v>43700.0</c:v>
                </c:pt>
                <c:pt idx="1006">
                  <c:v>43707.0</c:v>
                </c:pt>
                <c:pt idx="1007">
                  <c:v>43714.0</c:v>
                </c:pt>
                <c:pt idx="1008">
                  <c:v>43721.0</c:v>
                </c:pt>
                <c:pt idx="1009">
                  <c:v>43728.0</c:v>
                </c:pt>
                <c:pt idx="1010">
                  <c:v>43735.0</c:v>
                </c:pt>
                <c:pt idx="1011">
                  <c:v>43742.0</c:v>
                </c:pt>
                <c:pt idx="1012">
                  <c:v>43749.0</c:v>
                </c:pt>
                <c:pt idx="1013">
                  <c:v>43756.0</c:v>
                </c:pt>
                <c:pt idx="1014">
                  <c:v>43763.0</c:v>
                </c:pt>
                <c:pt idx="1015">
                  <c:v>43770.0</c:v>
                </c:pt>
                <c:pt idx="1016">
                  <c:v>43777.0</c:v>
                </c:pt>
                <c:pt idx="1017">
                  <c:v>43784.0</c:v>
                </c:pt>
                <c:pt idx="1018">
                  <c:v>43791.0</c:v>
                </c:pt>
                <c:pt idx="1019">
                  <c:v>43798.0</c:v>
                </c:pt>
                <c:pt idx="1020">
                  <c:v>43805.0</c:v>
                </c:pt>
                <c:pt idx="1021">
                  <c:v>43812.0</c:v>
                </c:pt>
                <c:pt idx="1022">
                  <c:v>43819.0</c:v>
                </c:pt>
                <c:pt idx="1023">
                  <c:v>43826.0</c:v>
                </c:pt>
                <c:pt idx="1024">
                  <c:v>43833.0</c:v>
                </c:pt>
                <c:pt idx="1025">
                  <c:v>43840.0</c:v>
                </c:pt>
                <c:pt idx="1026">
                  <c:v>43847.0</c:v>
                </c:pt>
                <c:pt idx="1027">
                  <c:v>43854.0</c:v>
                </c:pt>
                <c:pt idx="1028">
                  <c:v>43861.0</c:v>
                </c:pt>
                <c:pt idx="1029">
                  <c:v>43868.0</c:v>
                </c:pt>
                <c:pt idx="1030">
                  <c:v>43875.0</c:v>
                </c:pt>
                <c:pt idx="1031">
                  <c:v>43882.0</c:v>
                </c:pt>
                <c:pt idx="1032">
                  <c:v>43889.0</c:v>
                </c:pt>
                <c:pt idx="1033">
                  <c:v>43896.0</c:v>
                </c:pt>
                <c:pt idx="1034">
                  <c:v>43903.0</c:v>
                </c:pt>
                <c:pt idx="1035">
                  <c:v>43910.0</c:v>
                </c:pt>
                <c:pt idx="1036">
                  <c:v>43917.0</c:v>
                </c:pt>
                <c:pt idx="1037">
                  <c:v>43924.0</c:v>
                </c:pt>
                <c:pt idx="1038">
                  <c:v>43931.0</c:v>
                </c:pt>
                <c:pt idx="1039">
                  <c:v>43938.0</c:v>
                </c:pt>
                <c:pt idx="1040">
                  <c:v>43945.0</c:v>
                </c:pt>
                <c:pt idx="1041">
                  <c:v>43952.0</c:v>
                </c:pt>
                <c:pt idx="1042">
                  <c:v>43959.0</c:v>
                </c:pt>
                <c:pt idx="1043">
                  <c:v>43966.0</c:v>
                </c:pt>
                <c:pt idx="1044">
                  <c:v>43973.0</c:v>
                </c:pt>
                <c:pt idx="1045">
                  <c:v>43980.0</c:v>
                </c:pt>
                <c:pt idx="1046">
                  <c:v>43987.0</c:v>
                </c:pt>
                <c:pt idx="1047">
                  <c:v>43994.0</c:v>
                </c:pt>
                <c:pt idx="1048">
                  <c:v>44001.0</c:v>
                </c:pt>
                <c:pt idx="1049">
                  <c:v>44008.0</c:v>
                </c:pt>
                <c:pt idx="1050">
                  <c:v>44015.0</c:v>
                </c:pt>
                <c:pt idx="1051">
                  <c:v>44022.0</c:v>
                </c:pt>
                <c:pt idx="1052">
                  <c:v>44029.0</c:v>
                </c:pt>
                <c:pt idx="1053">
                  <c:v>44036.0</c:v>
                </c:pt>
                <c:pt idx="1054">
                  <c:v>44043.0</c:v>
                </c:pt>
                <c:pt idx="1055">
                  <c:v>44050.0</c:v>
                </c:pt>
                <c:pt idx="1056">
                  <c:v>44057.0</c:v>
                </c:pt>
                <c:pt idx="1057">
                  <c:v>44064.0</c:v>
                </c:pt>
                <c:pt idx="1058">
                  <c:v>44071.0</c:v>
                </c:pt>
                <c:pt idx="1059">
                  <c:v>44078.0</c:v>
                </c:pt>
                <c:pt idx="1060">
                  <c:v>44085.0</c:v>
                </c:pt>
                <c:pt idx="1061">
                  <c:v>44092.0</c:v>
                </c:pt>
                <c:pt idx="1062">
                  <c:v>44099.0</c:v>
                </c:pt>
                <c:pt idx="1063">
                  <c:v>44106.0</c:v>
                </c:pt>
                <c:pt idx="1064">
                  <c:v>44113.0</c:v>
                </c:pt>
                <c:pt idx="1065">
                  <c:v>44120.0</c:v>
                </c:pt>
                <c:pt idx="1066">
                  <c:v>44127.0</c:v>
                </c:pt>
                <c:pt idx="1067">
                  <c:v>44134.0</c:v>
                </c:pt>
                <c:pt idx="1068">
                  <c:v>44141.0</c:v>
                </c:pt>
                <c:pt idx="1069">
                  <c:v>44148.0</c:v>
                </c:pt>
                <c:pt idx="1070">
                  <c:v>44155.0</c:v>
                </c:pt>
                <c:pt idx="1071">
                  <c:v>44162.0</c:v>
                </c:pt>
                <c:pt idx="1072">
                  <c:v>44169.0</c:v>
                </c:pt>
                <c:pt idx="1073">
                  <c:v>44176.0</c:v>
                </c:pt>
                <c:pt idx="1074">
                  <c:v>44183.0</c:v>
                </c:pt>
                <c:pt idx="1075">
                  <c:v>44190.0</c:v>
                </c:pt>
                <c:pt idx="1076">
                  <c:v>44197.0</c:v>
                </c:pt>
                <c:pt idx="1077">
                  <c:v>44204.0</c:v>
                </c:pt>
                <c:pt idx="1078">
                  <c:v>44211.0</c:v>
                </c:pt>
                <c:pt idx="1079">
                  <c:v>44218.0</c:v>
                </c:pt>
                <c:pt idx="1080">
                  <c:v>44225.0</c:v>
                </c:pt>
                <c:pt idx="1081">
                  <c:v>44232.0</c:v>
                </c:pt>
                <c:pt idx="1082">
                  <c:v>44239.0</c:v>
                </c:pt>
                <c:pt idx="1083">
                  <c:v>44246.0</c:v>
                </c:pt>
                <c:pt idx="1084">
                  <c:v>44253.0</c:v>
                </c:pt>
                <c:pt idx="1085">
                  <c:v>44260.0</c:v>
                </c:pt>
                <c:pt idx="1086">
                  <c:v>44267.0</c:v>
                </c:pt>
                <c:pt idx="1087">
                  <c:v>44274.0</c:v>
                </c:pt>
                <c:pt idx="1088">
                  <c:v>44281.0</c:v>
                </c:pt>
                <c:pt idx="1089">
                  <c:v>44288.0</c:v>
                </c:pt>
                <c:pt idx="1090">
                  <c:v>44295.0</c:v>
                </c:pt>
                <c:pt idx="1091">
                  <c:v>44302.0</c:v>
                </c:pt>
                <c:pt idx="1092">
                  <c:v>44309.0</c:v>
                </c:pt>
                <c:pt idx="1093">
                  <c:v>44316.0</c:v>
                </c:pt>
                <c:pt idx="1094">
                  <c:v>44323.0</c:v>
                </c:pt>
                <c:pt idx="1095">
                  <c:v>44330.0</c:v>
                </c:pt>
                <c:pt idx="1096">
                  <c:v>44337.0</c:v>
                </c:pt>
                <c:pt idx="1097">
                  <c:v>44344.0</c:v>
                </c:pt>
                <c:pt idx="1098">
                  <c:v>44351.0</c:v>
                </c:pt>
                <c:pt idx="1099">
                  <c:v>44358.0</c:v>
                </c:pt>
                <c:pt idx="1100">
                  <c:v>44365.0</c:v>
                </c:pt>
                <c:pt idx="1101">
                  <c:v>44372.0</c:v>
                </c:pt>
                <c:pt idx="1102">
                  <c:v>44379.0</c:v>
                </c:pt>
                <c:pt idx="1103">
                  <c:v>44386.0</c:v>
                </c:pt>
                <c:pt idx="1104">
                  <c:v>44393.0</c:v>
                </c:pt>
                <c:pt idx="1105">
                  <c:v>44400.0</c:v>
                </c:pt>
                <c:pt idx="1106">
                  <c:v>44407.0</c:v>
                </c:pt>
                <c:pt idx="1107">
                  <c:v>44414.0</c:v>
                </c:pt>
                <c:pt idx="1108">
                  <c:v>44421.0</c:v>
                </c:pt>
                <c:pt idx="1109">
                  <c:v>44428.0</c:v>
                </c:pt>
                <c:pt idx="1110">
                  <c:v>44435.0</c:v>
                </c:pt>
                <c:pt idx="1111">
                  <c:v>44442.0</c:v>
                </c:pt>
                <c:pt idx="1112">
                  <c:v>44449.0</c:v>
                </c:pt>
                <c:pt idx="1113">
                  <c:v>44456.0</c:v>
                </c:pt>
                <c:pt idx="1114">
                  <c:v>44463.0</c:v>
                </c:pt>
                <c:pt idx="1115">
                  <c:v>44470.0</c:v>
                </c:pt>
                <c:pt idx="1116">
                  <c:v>44477.0</c:v>
                </c:pt>
                <c:pt idx="1117">
                  <c:v>44484.0</c:v>
                </c:pt>
                <c:pt idx="1118">
                  <c:v>44491.0</c:v>
                </c:pt>
                <c:pt idx="1119">
                  <c:v>44498.0</c:v>
                </c:pt>
                <c:pt idx="1120">
                  <c:v>44505.0</c:v>
                </c:pt>
                <c:pt idx="1121">
                  <c:v>44512.0</c:v>
                </c:pt>
                <c:pt idx="1122">
                  <c:v>44519.0</c:v>
                </c:pt>
                <c:pt idx="1123">
                  <c:v>44526.0</c:v>
                </c:pt>
                <c:pt idx="1124">
                  <c:v>44533.0</c:v>
                </c:pt>
                <c:pt idx="1125">
                  <c:v>44540.0</c:v>
                </c:pt>
                <c:pt idx="1126">
                  <c:v>44547.0</c:v>
                </c:pt>
                <c:pt idx="1127">
                  <c:v>44554.0</c:v>
                </c:pt>
                <c:pt idx="1128">
                  <c:v>44561.0</c:v>
                </c:pt>
                <c:pt idx="1129">
                  <c:v>44568.0</c:v>
                </c:pt>
                <c:pt idx="1130">
                  <c:v>44575.0</c:v>
                </c:pt>
                <c:pt idx="1131">
                  <c:v>44582.0</c:v>
                </c:pt>
                <c:pt idx="1132">
                  <c:v>44589.0</c:v>
                </c:pt>
                <c:pt idx="1133">
                  <c:v>44596.0</c:v>
                </c:pt>
                <c:pt idx="1134">
                  <c:v>44603.0</c:v>
                </c:pt>
                <c:pt idx="1135">
                  <c:v>44610.0</c:v>
                </c:pt>
                <c:pt idx="1136">
                  <c:v>44617.0</c:v>
                </c:pt>
                <c:pt idx="1137">
                  <c:v>44624.0</c:v>
                </c:pt>
                <c:pt idx="1138">
                  <c:v>44631.0</c:v>
                </c:pt>
                <c:pt idx="1139">
                  <c:v>44638.0</c:v>
                </c:pt>
                <c:pt idx="1140">
                  <c:v>44645.0</c:v>
                </c:pt>
                <c:pt idx="1141">
                  <c:v>44652.0</c:v>
                </c:pt>
                <c:pt idx="1142">
                  <c:v>44659.0</c:v>
                </c:pt>
                <c:pt idx="1143">
                  <c:v>44666.0</c:v>
                </c:pt>
                <c:pt idx="1144">
                  <c:v>44673.0</c:v>
                </c:pt>
                <c:pt idx="1145">
                  <c:v>44680.0</c:v>
                </c:pt>
                <c:pt idx="1146">
                  <c:v>44687.0</c:v>
                </c:pt>
                <c:pt idx="1147">
                  <c:v>44694.0</c:v>
                </c:pt>
                <c:pt idx="1148">
                  <c:v>44701.0</c:v>
                </c:pt>
                <c:pt idx="1149">
                  <c:v>44708.0</c:v>
                </c:pt>
                <c:pt idx="1150">
                  <c:v>44715.0</c:v>
                </c:pt>
                <c:pt idx="1151">
                  <c:v>44722.0</c:v>
                </c:pt>
                <c:pt idx="1152">
                  <c:v>44729.0</c:v>
                </c:pt>
                <c:pt idx="1153">
                  <c:v>44736.0</c:v>
                </c:pt>
                <c:pt idx="1154">
                  <c:v>44743.0</c:v>
                </c:pt>
                <c:pt idx="1155">
                  <c:v>44750.0</c:v>
                </c:pt>
                <c:pt idx="1156">
                  <c:v>44757.0</c:v>
                </c:pt>
                <c:pt idx="1157">
                  <c:v>44764.0</c:v>
                </c:pt>
                <c:pt idx="1158">
                  <c:v>44771.0</c:v>
                </c:pt>
                <c:pt idx="1159">
                  <c:v>44778.0</c:v>
                </c:pt>
                <c:pt idx="1160">
                  <c:v>44785.0</c:v>
                </c:pt>
              </c:numCache>
            </c:numRef>
          </c:cat>
          <c:val>
            <c:numRef>
              <c:f>Data!$AW$4:$AW$1500</c:f>
              <c:numCache>
                <c:formatCode>0.0</c:formatCode>
                <c:ptCount val="1497"/>
                <c:pt idx="0">
                  <c:v>52.1139</c:v>
                </c:pt>
                <c:pt idx="1">
                  <c:v>50.6801</c:v>
                </c:pt>
                <c:pt idx="2">
                  <c:v>49.6613</c:v>
                </c:pt>
                <c:pt idx="3">
                  <c:v>51.1538</c:v>
                </c:pt>
                <c:pt idx="4">
                  <c:v>52.8541</c:v>
                </c:pt>
                <c:pt idx="5">
                  <c:v>51.0246</c:v>
                </c:pt>
                <c:pt idx="6">
                  <c:v>54.8368</c:v>
                </c:pt>
                <c:pt idx="7">
                  <c:v>57.6392</c:v>
                </c:pt>
                <c:pt idx="8">
                  <c:v>54.45820000000001</c:v>
                </c:pt>
                <c:pt idx="9">
                  <c:v>53.5181</c:v>
                </c:pt>
                <c:pt idx="10">
                  <c:v>59.396</c:v>
                </c:pt>
                <c:pt idx="11">
                  <c:v>66.57499999999998</c:v>
                </c:pt>
                <c:pt idx="12">
                  <c:v>71.8576</c:v>
                </c:pt>
                <c:pt idx="13">
                  <c:v>69.1401</c:v>
                </c:pt>
                <c:pt idx="14">
                  <c:v>68.5611</c:v>
                </c:pt>
                <c:pt idx="15">
                  <c:v>68.5336</c:v>
                </c:pt>
                <c:pt idx="16">
                  <c:v>70.1873</c:v>
                </c:pt>
                <c:pt idx="17">
                  <c:v>77.0295</c:v>
                </c:pt>
                <c:pt idx="18">
                  <c:v>79.6194</c:v>
                </c:pt>
                <c:pt idx="19">
                  <c:v>84.07979999999998</c:v>
                </c:pt>
                <c:pt idx="20">
                  <c:v>82.9423</c:v>
                </c:pt>
                <c:pt idx="21">
                  <c:v>84.5686</c:v>
                </c:pt>
                <c:pt idx="22">
                  <c:v>80.4665</c:v>
                </c:pt>
                <c:pt idx="23">
                  <c:v>74.506</c:v>
                </c:pt>
                <c:pt idx="24">
                  <c:v>70.9066</c:v>
                </c:pt>
                <c:pt idx="25">
                  <c:v>74.9734</c:v>
                </c:pt>
                <c:pt idx="26">
                  <c:v>88.2808</c:v>
                </c:pt>
                <c:pt idx="27">
                  <c:v>92.1379</c:v>
                </c:pt>
                <c:pt idx="28">
                  <c:v>86.552</c:v>
                </c:pt>
                <c:pt idx="29">
                  <c:v>85.9468</c:v>
                </c:pt>
                <c:pt idx="30">
                  <c:v>81.898</c:v>
                </c:pt>
                <c:pt idx="31">
                  <c:v>76.4651</c:v>
                </c:pt>
                <c:pt idx="32">
                  <c:v>79.67589999999997</c:v>
                </c:pt>
                <c:pt idx="33">
                  <c:v>77.47579999999998</c:v>
                </c:pt>
                <c:pt idx="34">
                  <c:v>81.7436</c:v>
                </c:pt>
                <c:pt idx="35">
                  <c:v>78.92539999999998</c:v>
                </c:pt>
                <c:pt idx="36">
                  <c:v>79.18509999999998</c:v>
                </c:pt>
                <c:pt idx="37">
                  <c:v>76.33470000000001</c:v>
                </c:pt>
                <c:pt idx="38">
                  <c:v>71.56239999999998</c:v>
                </c:pt>
                <c:pt idx="39">
                  <c:v>67.2687</c:v>
                </c:pt>
                <c:pt idx="40">
                  <c:v>59.6717</c:v>
                </c:pt>
                <c:pt idx="41">
                  <c:v>60.9898</c:v>
                </c:pt>
                <c:pt idx="42">
                  <c:v>64.0346</c:v>
                </c:pt>
                <c:pt idx="43">
                  <c:v>68.85979999999998</c:v>
                </c:pt>
                <c:pt idx="44">
                  <c:v>65.39539999999998</c:v>
                </c:pt>
                <c:pt idx="45">
                  <c:v>71.5981</c:v>
                </c:pt>
                <c:pt idx="46">
                  <c:v>79.827</c:v>
                </c:pt>
                <c:pt idx="47">
                  <c:v>80.1002</c:v>
                </c:pt>
                <c:pt idx="48">
                  <c:v>81.739</c:v>
                </c:pt>
                <c:pt idx="49">
                  <c:v>74.8369</c:v>
                </c:pt>
                <c:pt idx="50">
                  <c:v>79.4846</c:v>
                </c:pt>
                <c:pt idx="51">
                  <c:v>73.20579999999998</c:v>
                </c:pt>
                <c:pt idx="52">
                  <c:v>72.57389999999998</c:v>
                </c:pt>
                <c:pt idx="53">
                  <c:v>67.9486</c:v>
                </c:pt>
                <c:pt idx="54">
                  <c:v>74.0269</c:v>
                </c:pt>
                <c:pt idx="55">
                  <c:v>77.10949999999998</c:v>
                </c:pt>
                <c:pt idx="56">
                  <c:v>85.82049999999998</c:v>
                </c:pt>
                <c:pt idx="57">
                  <c:v>89.566</c:v>
                </c:pt>
                <c:pt idx="58">
                  <c:v>91.7743</c:v>
                </c:pt>
                <c:pt idx="59">
                  <c:v>91.2429</c:v>
                </c:pt>
                <c:pt idx="60">
                  <c:v>94.85349999999998</c:v>
                </c:pt>
                <c:pt idx="61">
                  <c:v>103.1361</c:v>
                </c:pt>
                <c:pt idx="62">
                  <c:v>110.8961</c:v>
                </c:pt>
                <c:pt idx="63">
                  <c:v>125.7406</c:v>
                </c:pt>
                <c:pt idx="64">
                  <c:v>139.6577</c:v>
                </c:pt>
                <c:pt idx="65">
                  <c:v>129.2524</c:v>
                </c:pt>
                <c:pt idx="66">
                  <c:v>129.3013</c:v>
                </c:pt>
                <c:pt idx="67">
                  <c:v>144.5059</c:v>
                </c:pt>
                <c:pt idx="68">
                  <c:v>134.6193</c:v>
                </c:pt>
                <c:pt idx="69">
                  <c:v>141.8844</c:v>
                </c:pt>
                <c:pt idx="70">
                  <c:v>143.6117</c:v>
                </c:pt>
                <c:pt idx="71">
                  <c:v>153.8069</c:v>
                </c:pt>
                <c:pt idx="72">
                  <c:v>147.1328</c:v>
                </c:pt>
                <c:pt idx="73">
                  <c:v>141.24</c:v>
                </c:pt>
                <c:pt idx="74">
                  <c:v>160.693</c:v>
                </c:pt>
                <c:pt idx="75">
                  <c:v>182.3068</c:v>
                </c:pt>
                <c:pt idx="76">
                  <c:v>176.529</c:v>
                </c:pt>
                <c:pt idx="77">
                  <c:v>170.5994</c:v>
                </c:pt>
                <c:pt idx="78">
                  <c:v>154.1041</c:v>
                </c:pt>
                <c:pt idx="79">
                  <c:v>162.9349</c:v>
                </c:pt>
                <c:pt idx="80">
                  <c:v>175.658</c:v>
                </c:pt>
                <c:pt idx="81">
                  <c:v>178.6081</c:v>
                </c:pt>
                <c:pt idx="82">
                  <c:v>181.0726</c:v>
                </c:pt>
                <c:pt idx="83">
                  <c:v>180.6369</c:v>
                </c:pt>
                <c:pt idx="84">
                  <c:v>179.2132</c:v>
                </c:pt>
                <c:pt idx="85">
                  <c:v>183.4176</c:v>
                </c:pt>
                <c:pt idx="86">
                  <c:v>191.3976</c:v>
                </c:pt>
                <c:pt idx="87">
                  <c:v>187.5674</c:v>
                </c:pt>
                <c:pt idx="88">
                  <c:v>186.8786</c:v>
                </c:pt>
                <c:pt idx="89">
                  <c:v>169.8529</c:v>
                </c:pt>
                <c:pt idx="90">
                  <c:v>154.9897</c:v>
                </c:pt>
                <c:pt idx="91">
                  <c:v>140.4581</c:v>
                </c:pt>
                <c:pt idx="92">
                  <c:v>161.9247</c:v>
                </c:pt>
                <c:pt idx="93">
                  <c:v>157.8633</c:v>
                </c:pt>
                <c:pt idx="94">
                  <c:v>153.6861</c:v>
                </c:pt>
                <c:pt idx="95">
                  <c:v>142.1596</c:v>
                </c:pt>
                <c:pt idx="96">
                  <c:v>139.8785</c:v>
                </c:pt>
                <c:pt idx="97">
                  <c:v>154.8989</c:v>
                </c:pt>
                <c:pt idx="98">
                  <c:v>158.5087</c:v>
                </c:pt>
                <c:pt idx="99">
                  <c:v>151.7168</c:v>
                </c:pt>
                <c:pt idx="100">
                  <c:v>149.1053</c:v>
                </c:pt>
                <c:pt idx="101">
                  <c:v>156.9179</c:v>
                </c:pt>
                <c:pt idx="102">
                  <c:v>154.4587</c:v>
                </c:pt>
                <c:pt idx="103">
                  <c:v>154.748</c:v>
                </c:pt>
                <c:pt idx="104">
                  <c:v>136.413</c:v>
                </c:pt>
                <c:pt idx="105">
                  <c:v>147.1999</c:v>
                </c:pt>
                <c:pt idx="106">
                  <c:v>169.0204</c:v>
                </c:pt>
                <c:pt idx="107">
                  <c:v>172.5296</c:v>
                </c:pt>
                <c:pt idx="108">
                  <c:v>185.7668</c:v>
                </c:pt>
                <c:pt idx="109">
                  <c:v>191.9891</c:v>
                </c:pt>
                <c:pt idx="110">
                  <c:v>202.9569</c:v>
                </c:pt>
                <c:pt idx="111">
                  <c:v>206.1152</c:v>
                </c:pt>
                <c:pt idx="112">
                  <c:v>195.2227</c:v>
                </c:pt>
                <c:pt idx="113">
                  <c:v>180.1775</c:v>
                </c:pt>
                <c:pt idx="114">
                  <c:v>187.1128</c:v>
                </c:pt>
                <c:pt idx="115">
                  <c:v>204.2781</c:v>
                </c:pt>
                <c:pt idx="116">
                  <c:v>203.4408</c:v>
                </c:pt>
                <c:pt idx="117">
                  <c:v>197.1245</c:v>
                </c:pt>
                <c:pt idx="118">
                  <c:v>200.1881</c:v>
                </c:pt>
                <c:pt idx="119">
                  <c:v>199.1601</c:v>
                </c:pt>
                <c:pt idx="120">
                  <c:v>192.5503</c:v>
                </c:pt>
                <c:pt idx="121">
                  <c:v>195.2264</c:v>
                </c:pt>
                <c:pt idx="122">
                  <c:v>194.98</c:v>
                </c:pt>
                <c:pt idx="123">
                  <c:v>197.7922</c:v>
                </c:pt>
                <c:pt idx="124">
                  <c:v>188.6926</c:v>
                </c:pt>
                <c:pt idx="125">
                  <c:v>195.7319</c:v>
                </c:pt>
                <c:pt idx="126">
                  <c:v>204.7572</c:v>
                </c:pt>
                <c:pt idx="127">
                  <c:v>208.9511</c:v>
                </c:pt>
                <c:pt idx="128">
                  <c:v>203.4021</c:v>
                </c:pt>
                <c:pt idx="129">
                  <c:v>192.9942</c:v>
                </c:pt>
                <c:pt idx="130">
                  <c:v>173.5256</c:v>
                </c:pt>
                <c:pt idx="131">
                  <c:v>152.3426</c:v>
                </c:pt>
                <c:pt idx="132">
                  <c:v>159.9688</c:v>
                </c:pt>
                <c:pt idx="133">
                  <c:v>162.4121</c:v>
                </c:pt>
                <c:pt idx="134">
                  <c:v>178.5959</c:v>
                </c:pt>
                <c:pt idx="135">
                  <c:v>157.224</c:v>
                </c:pt>
                <c:pt idx="136">
                  <c:v>132.0522</c:v>
                </c:pt>
                <c:pt idx="137">
                  <c:v>136.5231</c:v>
                </c:pt>
                <c:pt idx="138">
                  <c:v>156.0346</c:v>
                </c:pt>
                <c:pt idx="139">
                  <c:v>164.2711</c:v>
                </c:pt>
                <c:pt idx="140">
                  <c:v>156.2514</c:v>
                </c:pt>
                <c:pt idx="141">
                  <c:v>135.2475</c:v>
                </c:pt>
                <c:pt idx="142">
                  <c:v>149.2987</c:v>
                </c:pt>
                <c:pt idx="143">
                  <c:v>129.3219</c:v>
                </c:pt>
                <c:pt idx="144">
                  <c:v>111.9404</c:v>
                </c:pt>
                <c:pt idx="145">
                  <c:v>107.9497</c:v>
                </c:pt>
                <c:pt idx="146">
                  <c:v>102.5924</c:v>
                </c:pt>
                <c:pt idx="147">
                  <c:v>85.8438</c:v>
                </c:pt>
                <c:pt idx="148">
                  <c:v>111.9153</c:v>
                </c:pt>
                <c:pt idx="149">
                  <c:v>129.1421</c:v>
                </c:pt>
                <c:pt idx="150">
                  <c:v>120.7123</c:v>
                </c:pt>
                <c:pt idx="151">
                  <c:v>126.879</c:v>
                </c:pt>
                <c:pt idx="152">
                  <c:v>127.0663</c:v>
                </c:pt>
                <c:pt idx="153">
                  <c:v>129.3761</c:v>
                </c:pt>
                <c:pt idx="154">
                  <c:v>173.7473</c:v>
                </c:pt>
                <c:pt idx="155">
                  <c:v>152.1015</c:v>
                </c:pt>
                <c:pt idx="156">
                  <c:v>133.4122</c:v>
                </c:pt>
                <c:pt idx="157">
                  <c:v>136.7576</c:v>
                </c:pt>
                <c:pt idx="158">
                  <c:v>150.595</c:v>
                </c:pt>
                <c:pt idx="159">
                  <c:v>146.6896</c:v>
                </c:pt>
                <c:pt idx="160">
                  <c:v>159.8016</c:v>
                </c:pt>
                <c:pt idx="161">
                  <c:v>189.5985</c:v>
                </c:pt>
                <c:pt idx="162">
                  <c:v>196.3253</c:v>
                </c:pt>
                <c:pt idx="163">
                  <c:v>201.1465</c:v>
                </c:pt>
                <c:pt idx="164">
                  <c:v>202.3319</c:v>
                </c:pt>
                <c:pt idx="165">
                  <c:v>202.4917</c:v>
                </c:pt>
                <c:pt idx="166">
                  <c:v>199.1023</c:v>
                </c:pt>
                <c:pt idx="167">
                  <c:v>195.2228</c:v>
                </c:pt>
                <c:pt idx="168">
                  <c:v>213.0195</c:v>
                </c:pt>
                <c:pt idx="169">
                  <c:v>210.9417</c:v>
                </c:pt>
                <c:pt idx="170">
                  <c:v>209.3288</c:v>
                </c:pt>
                <c:pt idx="171">
                  <c:v>195.2326</c:v>
                </c:pt>
                <c:pt idx="172">
                  <c:v>187.1378</c:v>
                </c:pt>
                <c:pt idx="173">
                  <c:v>201.1932</c:v>
                </c:pt>
                <c:pt idx="174">
                  <c:v>194.1404</c:v>
                </c:pt>
                <c:pt idx="175">
                  <c:v>206.3618</c:v>
                </c:pt>
                <c:pt idx="176">
                  <c:v>203.234</c:v>
                </c:pt>
                <c:pt idx="177">
                  <c:v>209.6341</c:v>
                </c:pt>
                <c:pt idx="178">
                  <c:v>213.5709</c:v>
                </c:pt>
                <c:pt idx="179">
                  <c:v>219.4708</c:v>
                </c:pt>
                <c:pt idx="180">
                  <c:v>224.463</c:v>
                </c:pt>
                <c:pt idx="181">
                  <c:v>232.3847</c:v>
                </c:pt>
                <c:pt idx="182">
                  <c:v>234.3156</c:v>
                </c:pt>
                <c:pt idx="183">
                  <c:v>238.1634</c:v>
                </c:pt>
                <c:pt idx="184">
                  <c:v>234.5764</c:v>
                </c:pt>
                <c:pt idx="185">
                  <c:v>245.839</c:v>
                </c:pt>
                <c:pt idx="186">
                  <c:v>248.1834</c:v>
                </c:pt>
                <c:pt idx="187">
                  <c:v>243.0862</c:v>
                </c:pt>
                <c:pt idx="188">
                  <c:v>243.6991</c:v>
                </c:pt>
                <c:pt idx="189">
                  <c:v>245.9179</c:v>
                </c:pt>
                <c:pt idx="190">
                  <c:v>234.7042</c:v>
                </c:pt>
                <c:pt idx="191">
                  <c:v>228.541</c:v>
                </c:pt>
                <c:pt idx="192">
                  <c:v>218.0534</c:v>
                </c:pt>
                <c:pt idx="193">
                  <c:v>221.9458</c:v>
                </c:pt>
                <c:pt idx="194">
                  <c:v>213.1932</c:v>
                </c:pt>
                <c:pt idx="195">
                  <c:v>213.6285</c:v>
                </c:pt>
                <c:pt idx="196">
                  <c:v>205.041</c:v>
                </c:pt>
                <c:pt idx="197">
                  <c:v>191.653</c:v>
                </c:pt>
                <c:pt idx="198">
                  <c:v>184.4007</c:v>
                </c:pt>
                <c:pt idx="199">
                  <c:v>196.6553</c:v>
                </c:pt>
                <c:pt idx="200">
                  <c:v>187.2932</c:v>
                </c:pt>
                <c:pt idx="201">
                  <c:v>183.1514</c:v>
                </c:pt>
                <c:pt idx="202">
                  <c:v>183.7971</c:v>
                </c:pt>
                <c:pt idx="203">
                  <c:v>186.0469</c:v>
                </c:pt>
                <c:pt idx="204">
                  <c:v>167.4107</c:v>
                </c:pt>
                <c:pt idx="205">
                  <c:v>183.1259</c:v>
                </c:pt>
                <c:pt idx="206">
                  <c:v>177.9254</c:v>
                </c:pt>
                <c:pt idx="207">
                  <c:v>176.5304</c:v>
                </c:pt>
                <c:pt idx="208">
                  <c:v>177.9509</c:v>
                </c:pt>
                <c:pt idx="209">
                  <c:v>184.7541</c:v>
                </c:pt>
                <c:pt idx="210">
                  <c:v>186.9998</c:v>
                </c:pt>
                <c:pt idx="211">
                  <c:v>184.7033</c:v>
                </c:pt>
                <c:pt idx="212">
                  <c:v>192.418</c:v>
                </c:pt>
                <c:pt idx="213">
                  <c:v>188.2728</c:v>
                </c:pt>
                <c:pt idx="214">
                  <c:v>182.9468</c:v>
                </c:pt>
                <c:pt idx="215">
                  <c:v>186.201</c:v>
                </c:pt>
                <c:pt idx="216">
                  <c:v>181.6059</c:v>
                </c:pt>
                <c:pt idx="217">
                  <c:v>179.5455</c:v>
                </c:pt>
                <c:pt idx="218">
                  <c:v>184.5615</c:v>
                </c:pt>
                <c:pt idx="219">
                  <c:v>186.3531</c:v>
                </c:pt>
                <c:pt idx="220">
                  <c:v>175.7444</c:v>
                </c:pt>
                <c:pt idx="221">
                  <c:v>169.7125</c:v>
                </c:pt>
                <c:pt idx="222">
                  <c:v>183.3704</c:v>
                </c:pt>
                <c:pt idx="223">
                  <c:v>177.6276</c:v>
                </c:pt>
                <c:pt idx="224">
                  <c:v>183.2701</c:v>
                </c:pt>
                <c:pt idx="225">
                  <c:v>197.9735</c:v>
                </c:pt>
                <c:pt idx="226">
                  <c:v>201.8468</c:v>
                </c:pt>
                <c:pt idx="227">
                  <c:v>206.7803</c:v>
                </c:pt>
                <c:pt idx="228">
                  <c:v>219.1816</c:v>
                </c:pt>
                <c:pt idx="229">
                  <c:v>218.5024</c:v>
                </c:pt>
                <c:pt idx="230">
                  <c:v>221.7244</c:v>
                </c:pt>
                <c:pt idx="231">
                  <c:v>244.3959</c:v>
                </c:pt>
                <c:pt idx="232">
                  <c:v>239.0345</c:v>
                </c:pt>
                <c:pt idx="233">
                  <c:v>222.2298</c:v>
                </c:pt>
                <c:pt idx="234">
                  <c:v>221.9756</c:v>
                </c:pt>
                <c:pt idx="235">
                  <c:v>220.9154</c:v>
                </c:pt>
                <c:pt idx="236">
                  <c:v>224.6274</c:v>
                </c:pt>
                <c:pt idx="237">
                  <c:v>213.6292</c:v>
                </c:pt>
                <c:pt idx="238">
                  <c:v>198.4843</c:v>
                </c:pt>
                <c:pt idx="239">
                  <c:v>191.7692</c:v>
                </c:pt>
                <c:pt idx="240">
                  <c:v>195.1432</c:v>
                </c:pt>
                <c:pt idx="241">
                  <c:v>202.0658</c:v>
                </c:pt>
                <c:pt idx="242">
                  <c:v>192.6081</c:v>
                </c:pt>
                <c:pt idx="243">
                  <c:v>171.2071</c:v>
                </c:pt>
                <c:pt idx="244">
                  <c:v>175.9005</c:v>
                </c:pt>
                <c:pt idx="245">
                  <c:v>166.7948</c:v>
                </c:pt>
                <c:pt idx="246">
                  <c:v>155.7289</c:v>
                </c:pt>
                <c:pt idx="247">
                  <c:v>136.4523</c:v>
                </c:pt>
                <c:pt idx="248">
                  <c:v>141.6122</c:v>
                </c:pt>
                <c:pt idx="249">
                  <c:v>158.0521</c:v>
                </c:pt>
                <c:pt idx="250">
                  <c:v>167.3476</c:v>
                </c:pt>
                <c:pt idx="251">
                  <c:v>156.109</c:v>
                </c:pt>
                <c:pt idx="252">
                  <c:v>149.7389</c:v>
                </c:pt>
                <c:pt idx="253">
                  <c:v>151.0689</c:v>
                </c:pt>
                <c:pt idx="254">
                  <c:v>155.6883</c:v>
                </c:pt>
                <c:pt idx="255">
                  <c:v>173.9685</c:v>
                </c:pt>
                <c:pt idx="256">
                  <c:v>161.9286</c:v>
                </c:pt>
                <c:pt idx="257">
                  <c:v>154.7254</c:v>
                </c:pt>
                <c:pt idx="258">
                  <c:v>154.1497</c:v>
                </c:pt>
                <c:pt idx="259">
                  <c:v>139.9197</c:v>
                </c:pt>
                <c:pt idx="260">
                  <c:v>149.9865</c:v>
                </c:pt>
                <c:pt idx="261">
                  <c:v>150.3414</c:v>
                </c:pt>
                <c:pt idx="262">
                  <c:v>150.4293</c:v>
                </c:pt>
                <c:pt idx="263">
                  <c:v>154.3137</c:v>
                </c:pt>
                <c:pt idx="264">
                  <c:v>154.8691</c:v>
                </c:pt>
                <c:pt idx="265">
                  <c:v>160.4732</c:v>
                </c:pt>
                <c:pt idx="266">
                  <c:v>145.698</c:v>
                </c:pt>
                <c:pt idx="267">
                  <c:v>137.5309</c:v>
                </c:pt>
                <c:pt idx="268">
                  <c:v>156.6972</c:v>
                </c:pt>
                <c:pt idx="269">
                  <c:v>156.4925</c:v>
                </c:pt>
                <c:pt idx="270">
                  <c:v>149.6998</c:v>
                </c:pt>
                <c:pt idx="271">
                  <c:v>150.3999</c:v>
                </c:pt>
                <c:pt idx="272">
                  <c:v>143.8098</c:v>
                </c:pt>
                <c:pt idx="273">
                  <c:v>161.4439</c:v>
                </c:pt>
                <c:pt idx="274">
                  <c:v>165.9773</c:v>
                </c:pt>
                <c:pt idx="275">
                  <c:v>168.5907</c:v>
                </c:pt>
                <c:pt idx="276">
                  <c:v>169.894</c:v>
                </c:pt>
                <c:pt idx="277">
                  <c:v>164.6902</c:v>
                </c:pt>
                <c:pt idx="278">
                  <c:v>154.6165</c:v>
                </c:pt>
                <c:pt idx="279">
                  <c:v>180.2973</c:v>
                </c:pt>
                <c:pt idx="280">
                  <c:v>205.4232</c:v>
                </c:pt>
                <c:pt idx="281">
                  <c:v>224.6662</c:v>
                </c:pt>
                <c:pt idx="282">
                  <c:v>218.023</c:v>
                </c:pt>
                <c:pt idx="283">
                  <c:v>220.0526</c:v>
                </c:pt>
                <c:pt idx="284">
                  <c:v>222.638</c:v>
                </c:pt>
                <c:pt idx="285">
                  <c:v>217.5005</c:v>
                </c:pt>
                <c:pt idx="286">
                  <c:v>208.4182</c:v>
                </c:pt>
                <c:pt idx="287">
                  <c:v>211.9922</c:v>
                </c:pt>
                <c:pt idx="288">
                  <c:v>201.7211</c:v>
                </c:pt>
                <c:pt idx="289">
                  <c:v>202.7194</c:v>
                </c:pt>
                <c:pt idx="290">
                  <c:v>200.1739</c:v>
                </c:pt>
                <c:pt idx="291">
                  <c:v>193.4543</c:v>
                </c:pt>
                <c:pt idx="292">
                  <c:v>181.8548</c:v>
                </c:pt>
                <c:pt idx="293">
                  <c:v>172.7885</c:v>
                </c:pt>
                <c:pt idx="294">
                  <c:v>168.6912</c:v>
                </c:pt>
                <c:pt idx="295">
                  <c:v>175.1174</c:v>
                </c:pt>
                <c:pt idx="296">
                  <c:v>159.9973</c:v>
                </c:pt>
                <c:pt idx="297">
                  <c:v>151.3952</c:v>
                </c:pt>
                <c:pt idx="298">
                  <c:v>158.9092</c:v>
                </c:pt>
                <c:pt idx="299">
                  <c:v>160.2522</c:v>
                </c:pt>
                <c:pt idx="300">
                  <c:v>156.846</c:v>
                </c:pt>
                <c:pt idx="301">
                  <c:v>162.2756</c:v>
                </c:pt>
                <c:pt idx="302">
                  <c:v>163.1364</c:v>
                </c:pt>
                <c:pt idx="303">
                  <c:v>159.6893</c:v>
                </c:pt>
                <c:pt idx="304">
                  <c:v>150.3102</c:v>
                </c:pt>
                <c:pt idx="305">
                  <c:v>149.5726</c:v>
                </c:pt>
                <c:pt idx="306">
                  <c:v>145.4297</c:v>
                </c:pt>
                <c:pt idx="307">
                  <c:v>149.9786</c:v>
                </c:pt>
                <c:pt idx="308">
                  <c:v>131.5041</c:v>
                </c:pt>
                <c:pt idx="309">
                  <c:v>143.2238</c:v>
                </c:pt>
                <c:pt idx="310">
                  <c:v>151.8789</c:v>
                </c:pt>
                <c:pt idx="311">
                  <c:v>153.2035</c:v>
                </c:pt>
                <c:pt idx="312">
                  <c:v>152.5165</c:v>
                </c:pt>
                <c:pt idx="313">
                  <c:v>147.6467</c:v>
                </c:pt>
                <c:pt idx="314">
                  <c:v>157.9054</c:v>
                </c:pt>
                <c:pt idx="315">
                  <c:v>168.905</c:v>
                </c:pt>
                <c:pt idx="316">
                  <c:v>166.339</c:v>
                </c:pt>
                <c:pt idx="317">
                  <c:v>162.1289</c:v>
                </c:pt>
                <c:pt idx="318">
                  <c:v>156.8853</c:v>
                </c:pt>
                <c:pt idx="319">
                  <c:v>169.6891</c:v>
                </c:pt>
                <c:pt idx="320">
                  <c:v>174.308</c:v>
                </c:pt>
                <c:pt idx="321">
                  <c:v>185.4178</c:v>
                </c:pt>
                <c:pt idx="322">
                  <c:v>177.3137</c:v>
                </c:pt>
                <c:pt idx="323">
                  <c:v>185.46</c:v>
                </c:pt>
                <c:pt idx="324">
                  <c:v>192.3065</c:v>
                </c:pt>
                <c:pt idx="325">
                  <c:v>192.2083</c:v>
                </c:pt>
                <c:pt idx="326">
                  <c:v>191.2155</c:v>
                </c:pt>
                <c:pt idx="327">
                  <c:v>187.9189</c:v>
                </c:pt>
                <c:pt idx="328">
                  <c:v>180.6866</c:v>
                </c:pt>
                <c:pt idx="329">
                  <c:v>181.8514</c:v>
                </c:pt>
                <c:pt idx="330">
                  <c:v>191.542</c:v>
                </c:pt>
                <c:pt idx="331">
                  <c:v>201.043</c:v>
                </c:pt>
                <c:pt idx="332">
                  <c:v>202.3698</c:v>
                </c:pt>
                <c:pt idx="333">
                  <c:v>193.6107</c:v>
                </c:pt>
                <c:pt idx="334">
                  <c:v>197.3274</c:v>
                </c:pt>
                <c:pt idx="335">
                  <c:v>194.8194</c:v>
                </c:pt>
                <c:pt idx="336">
                  <c:v>187.4401</c:v>
                </c:pt>
                <c:pt idx="337">
                  <c:v>173.5186</c:v>
                </c:pt>
                <c:pt idx="338">
                  <c:v>147.6651</c:v>
                </c:pt>
                <c:pt idx="339">
                  <c:v>133.53</c:v>
                </c:pt>
                <c:pt idx="340">
                  <c:v>124.1043</c:v>
                </c:pt>
                <c:pt idx="341">
                  <c:v>130.6211</c:v>
                </c:pt>
                <c:pt idx="342">
                  <c:v>142.1209</c:v>
                </c:pt>
                <c:pt idx="343">
                  <c:v>109.9365</c:v>
                </c:pt>
                <c:pt idx="344">
                  <c:v>96.2772</c:v>
                </c:pt>
                <c:pt idx="345">
                  <c:v>75.331</c:v>
                </c:pt>
                <c:pt idx="346">
                  <c:v>58.059</c:v>
                </c:pt>
                <c:pt idx="347">
                  <c:v>46.5358</c:v>
                </c:pt>
                <c:pt idx="348">
                  <c:v>61.3572</c:v>
                </c:pt>
                <c:pt idx="349">
                  <c:v>61.4068</c:v>
                </c:pt>
                <c:pt idx="350">
                  <c:v>69.3805</c:v>
                </c:pt>
                <c:pt idx="351">
                  <c:v>80.0566</c:v>
                </c:pt>
                <c:pt idx="352">
                  <c:v>73.1961</c:v>
                </c:pt>
                <c:pt idx="353">
                  <c:v>68.15389999999998</c:v>
                </c:pt>
                <c:pt idx="354">
                  <c:v>45.0414</c:v>
                </c:pt>
                <c:pt idx="355">
                  <c:v>54.9166</c:v>
                </c:pt>
                <c:pt idx="356">
                  <c:v>66.0</c:v>
                </c:pt>
                <c:pt idx="357">
                  <c:v>98.0</c:v>
                </c:pt>
                <c:pt idx="358">
                  <c:v>127.0</c:v>
                </c:pt>
                <c:pt idx="359">
                  <c:v>143.0</c:v>
                </c:pt>
                <c:pt idx="360">
                  <c:v>143.0</c:v>
                </c:pt>
                <c:pt idx="361">
                  <c:v>143.0</c:v>
                </c:pt>
                <c:pt idx="362">
                  <c:v>154.0</c:v>
                </c:pt>
                <c:pt idx="363">
                  <c:v>159.0</c:v>
                </c:pt>
                <c:pt idx="364">
                  <c:v>173.0</c:v>
                </c:pt>
                <c:pt idx="365">
                  <c:v>175.0</c:v>
                </c:pt>
                <c:pt idx="366">
                  <c:v>179.0</c:v>
                </c:pt>
                <c:pt idx="367">
                  <c:v>175.0</c:v>
                </c:pt>
                <c:pt idx="368">
                  <c:v>176.0</c:v>
                </c:pt>
                <c:pt idx="369">
                  <c:v>164.0</c:v>
                </c:pt>
                <c:pt idx="370">
                  <c:v>137.0</c:v>
                </c:pt>
                <c:pt idx="371">
                  <c:v>142.0</c:v>
                </c:pt>
                <c:pt idx="372">
                  <c:v>175.0</c:v>
                </c:pt>
                <c:pt idx="373">
                  <c:v>180.0</c:v>
                </c:pt>
                <c:pt idx="374">
                  <c:v>189.0</c:v>
                </c:pt>
                <c:pt idx="375">
                  <c:v>197.0</c:v>
                </c:pt>
                <c:pt idx="376">
                  <c:v>194.0</c:v>
                </c:pt>
                <c:pt idx="377">
                  <c:v>214.0</c:v>
                </c:pt>
                <c:pt idx="378">
                  <c:v>206.0</c:v>
                </c:pt>
                <c:pt idx="379">
                  <c:v>202.0</c:v>
                </c:pt>
                <c:pt idx="380">
                  <c:v>196.0</c:v>
                </c:pt>
                <c:pt idx="381">
                  <c:v>210.0</c:v>
                </c:pt>
                <c:pt idx="382">
                  <c:v>210.0</c:v>
                </c:pt>
                <c:pt idx="383">
                  <c:v>219.0</c:v>
                </c:pt>
                <c:pt idx="384">
                  <c:v>203.0</c:v>
                </c:pt>
                <c:pt idx="385">
                  <c:v>196.0</c:v>
                </c:pt>
                <c:pt idx="386">
                  <c:v>195.0</c:v>
                </c:pt>
                <c:pt idx="387">
                  <c:v>182.0</c:v>
                </c:pt>
                <c:pt idx="388">
                  <c:v>166.0</c:v>
                </c:pt>
                <c:pt idx="389">
                  <c:v>130.0</c:v>
                </c:pt>
                <c:pt idx="390">
                  <c:v>124.0</c:v>
                </c:pt>
                <c:pt idx="391">
                  <c:v>132.0</c:v>
                </c:pt>
                <c:pt idx="392">
                  <c:v>112.0</c:v>
                </c:pt>
                <c:pt idx="393">
                  <c:v>78.0</c:v>
                </c:pt>
                <c:pt idx="394">
                  <c:v>87.0</c:v>
                </c:pt>
                <c:pt idx="395">
                  <c:v>112.0</c:v>
                </c:pt>
                <c:pt idx="396">
                  <c:v>108.0</c:v>
                </c:pt>
                <c:pt idx="397">
                  <c:v>97.0</c:v>
                </c:pt>
                <c:pt idx="398">
                  <c:v>117.0</c:v>
                </c:pt>
                <c:pt idx="399">
                  <c:v>135.0</c:v>
                </c:pt>
                <c:pt idx="400">
                  <c:v>150.0</c:v>
                </c:pt>
                <c:pt idx="401">
                  <c:v>155.0</c:v>
                </c:pt>
                <c:pt idx="402">
                  <c:v>157.0</c:v>
                </c:pt>
                <c:pt idx="403">
                  <c:v>145.0</c:v>
                </c:pt>
                <c:pt idx="404">
                  <c:v>142.0</c:v>
                </c:pt>
                <c:pt idx="405">
                  <c:v>138.0</c:v>
                </c:pt>
                <c:pt idx="406">
                  <c:v>178.0</c:v>
                </c:pt>
                <c:pt idx="407">
                  <c:v>172.0</c:v>
                </c:pt>
                <c:pt idx="408">
                  <c:v>157.0</c:v>
                </c:pt>
                <c:pt idx="409">
                  <c:v>155.0</c:v>
                </c:pt>
                <c:pt idx="410">
                  <c:v>175.0</c:v>
                </c:pt>
                <c:pt idx="411">
                  <c:v>181.0</c:v>
                </c:pt>
                <c:pt idx="412">
                  <c:v>186.0</c:v>
                </c:pt>
                <c:pt idx="413">
                  <c:v>180.0</c:v>
                </c:pt>
                <c:pt idx="414">
                  <c:v>172.0</c:v>
                </c:pt>
                <c:pt idx="415">
                  <c:v>167.0</c:v>
                </c:pt>
                <c:pt idx="416">
                  <c:v>167.0</c:v>
                </c:pt>
                <c:pt idx="417">
                  <c:v>167.0</c:v>
                </c:pt>
                <c:pt idx="418">
                  <c:v>179.0</c:v>
                </c:pt>
                <c:pt idx="419">
                  <c:v>185.0</c:v>
                </c:pt>
                <c:pt idx="420">
                  <c:v>182.0</c:v>
                </c:pt>
                <c:pt idx="421">
                  <c:v>179.0</c:v>
                </c:pt>
                <c:pt idx="422">
                  <c:v>180.0</c:v>
                </c:pt>
                <c:pt idx="423">
                  <c:v>180.0</c:v>
                </c:pt>
                <c:pt idx="424">
                  <c:v>186.0</c:v>
                </c:pt>
                <c:pt idx="425">
                  <c:v>185.0</c:v>
                </c:pt>
                <c:pt idx="426">
                  <c:v>190.0</c:v>
                </c:pt>
                <c:pt idx="427">
                  <c:v>193.0</c:v>
                </c:pt>
                <c:pt idx="428">
                  <c:v>192.0</c:v>
                </c:pt>
                <c:pt idx="429">
                  <c:v>202.0</c:v>
                </c:pt>
                <c:pt idx="430">
                  <c:v>202.0</c:v>
                </c:pt>
                <c:pt idx="431">
                  <c:v>202.0</c:v>
                </c:pt>
                <c:pt idx="432">
                  <c:v>208.0</c:v>
                </c:pt>
                <c:pt idx="433">
                  <c:v>194.0</c:v>
                </c:pt>
                <c:pt idx="434">
                  <c:v>192.0</c:v>
                </c:pt>
                <c:pt idx="435">
                  <c:v>201.0</c:v>
                </c:pt>
                <c:pt idx="436">
                  <c:v>203.0</c:v>
                </c:pt>
                <c:pt idx="437">
                  <c:v>201.0</c:v>
                </c:pt>
                <c:pt idx="438">
                  <c:v>196.0</c:v>
                </c:pt>
                <c:pt idx="439">
                  <c:v>192.0</c:v>
                </c:pt>
                <c:pt idx="440">
                  <c:v>185.0</c:v>
                </c:pt>
                <c:pt idx="441">
                  <c:v>185.0</c:v>
                </c:pt>
                <c:pt idx="442">
                  <c:v>187.0</c:v>
                </c:pt>
                <c:pt idx="443">
                  <c:v>192.0</c:v>
                </c:pt>
                <c:pt idx="444">
                  <c:v>195.0</c:v>
                </c:pt>
                <c:pt idx="445">
                  <c:v>186.0</c:v>
                </c:pt>
                <c:pt idx="446">
                  <c:v>162.0</c:v>
                </c:pt>
                <c:pt idx="447">
                  <c:v>157.0</c:v>
                </c:pt>
                <c:pt idx="448">
                  <c:v>165.0</c:v>
                </c:pt>
                <c:pt idx="449">
                  <c:v>152.0</c:v>
                </c:pt>
                <c:pt idx="450">
                  <c:v>149.0</c:v>
                </c:pt>
                <c:pt idx="451">
                  <c:v>149.0</c:v>
                </c:pt>
                <c:pt idx="452">
                  <c:v>150.0</c:v>
                </c:pt>
                <c:pt idx="453">
                  <c:v>163.0</c:v>
                </c:pt>
                <c:pt idx="454">
                  <c:v>175.0</c:v>
                </c:pt>
                <c:pt idx="455">
                  <c:v>172.0</c:v>
                </c:pt>
                <c:pt idx="456">
                  <c:v>177.0</c:v>
                </c:pt>
                <c:pt idx="457">
                  <c:v>183.0</c:v>
                </c:pt>
                <c:pt idx="458">
                  <c:v>192.0</c:v>
                </c:pt>
                <c:pt idx="459">
                  <c:v>188.0</c:v>
                </c:pt>
                <c:pt idx="460">
                  <c:v>175.0</c:v>
                </c:pt>
                <c:pt idx="461">
                  <c:v>176.0</c:v>
                </c:pt>
                <c:pt idx="462">
                  <c:v>167.0</c:v>
                </c:pt>
                <c:pt idx="463">
                  <c:v>178.0</c:v>
                </c:pt>
                <c:pt idx="464">
                  <c:v>188.0</c:v>
                </c:pt>
                <c:pt idx="465">
                  <c:v>191.0</c:v>
                </c:pt>
                <c:pt idx="466">
                  <c:v>195.0</c:v>
                </c:pt>
                <c:pt idx="467">
                  <c:v>198.0</c:v>
                </c:pt>
                <c:pt idx="468">
                  <c:v>211.0</c:v>
                </c:pt>
                <c:pt idx="469">
                  <c:v>205.0</c:v>
                </c:pt>
                <c:pt idx="470">
                  <c:v>229.0</c:v>
                </c:pt>
                <c:pt idx="471">
                  <c:v>219.0</c:v>
                </c:pt>
                <c:pt idx="472">
                  <c:v>229.0</c:v>
                </c:pt>
                <c:pt idx="473">
                  <c:v>242.0</c:v>
                </c:pt>
                <c:pt idx="474">
                  <c:v>239.0</c:v>
                </c:pt>
                <c:pt idx="475">
                  <c:v>248.0</c:v>
                </c:pt>
                <c:pt idx="476">
                  <c:v>253.0</c:v>
                </c:pt>
                <c:pt idx="477">
                  <c:v>253.0</c:v>
                </c:pt>
                <c:pt idx="478">
                  <c:v>279.0</c:v>
                </c:pt>
                <c:pt idx="479">
                  <c:v>272.0</c:v>
                </c:pt>
                <c:pt idx="480">
                  <c:v>295.0</c:v>
                </c:pt>
                <c:pt idx="481">
                  <c:v>305.0</c:v>
                </c:pt>
                <c:pt idx="482">
                  <c:v>300.0</c:v>
                </c:pt>
                <c:pt idx="483">
                  <c:v>289.0</c:v>
                </c:pt>
                <c:pt idx="484">
                  <c:v>293.0</c:v>
                </c:pt>
                <c:pt idx="485">
                  <c:v>310.0</c:v>
                </c:pt>
                <c:pt idx="486">
                  <c:v>319.0</c:v>
                </c:pt>
                <c:pt idx="487">
                  <c:v>307.0</c:v>
                </c:pt>
                <c:pt idx="488">
                  <c:v>292.0</c:v>
                </c:pt>
                <c:pt idx="489">
                  <c:v>280.0</c:v>
                </c:pt>
                <c:pt idx="490">
                  <c:v>284.0</c:v>
                </c:pt>
                <c:pt idx="491">
                  <c:v>279.0</c:v>
                </c:pt>
                <c:pt idx="492">
                  <c:v>278.0</c:v>
                </c:pt>
                <c:pt idx="493">
                  <c:v>283.0</c:v>
                </c:pt>
                <c:pt idx="494">
                  <c:v>272.0</c:v>
                </c:pt>
                <c:pt idx="495">
                  <c:v>274.0</c:v>
                </c:pt>
                <c:pt idx="496">
                  <c:v>285.0</c:v>
                </c:pt>
                <c:pt idx="497">
                  <c:v>280.0</c:v>
                </c:pt>
                <c:pt idx="498">
                  <c:v>278.0</c:v>
                </c:pt>
                <c:pt idx="499">
                  <c:v>285.0</c:v>
                </c:pt>
                <c:pt idx="500">
                  <c:v>289.0</c:v>
                </c:pt>
                <c:pt idx="501">
                  <c:v>281.0</c:v>
                </c:pt>
                <c:pt idx="502">
                  <c:v>280.0</c:v>
                </c:pt>
                <c:pt idx="503">
                  <c:v>279.0</c:v>
                </c:pt>
                <c:pt idx="504">
                  <c:v>288.0</c:v>
                </c:pt>
                <c:pt idx="505">
                  <c:v>289.0</c:v>
                </c:pt>
                <c:pt idx="506">
                  <c:v>287.0</c:v>
                </c:pt>
                <c:pt idx="507">
                  <c:v>289.0</c:v>
                </c:pt>
                <c:pt idx="508">
                  <c:v>304.0</c:v>
                </c:pt>
                <c:pt idx="509">
                  <c:v>317.0</c:v>
                </c:pt>
                <c:pt idx="510">
                  <c:v>325.0</c:v>
                </c:pt>
                <c:pt idx="511">
                  <c:v>316.0</c:v>
                </c:pt>
                <c:pt idx="512">
                  <c:v>311.0</c:v>
                </c:pt>
                <c:pt idx="513">
                  <c:v>312.0</c:v>
                </c:pt>
                <c:pt idx="514">
                  <c:v>325.0</c:v>
                </c:pt>
                <c:pt idx="515">
                  <c:v>333.0</c:v>
                </c:pt>
                <c:pt idx="516">
                  <c:v>346.0</c:v>
                </c:pt>
                <c:pt idx="517">
                  <c:v>355.0</c:v>
                </c:pt>
                <c:pt idx="518">
                  <c:v>353.0</c:v>
                </c:pt>
                <c:pt idx="519">
                  <c:v>351.0</c:v>
                </c:pt>
                <c:pt idx="520">
                  <c:v>356.0</c:v>
                </c:pt>
                <c:pt idx="521">
                  <c:v>364.0</c:v>
                </c:pt>
                <c:pt idx="522">
                  <c:v>375.0</c:v>
                </c:pt>
                <c:pt idx="523">
                  <c:v>361.0</c:v>
                </c:pt>
                <c:pt idx="524">
                  <c:v>361.0</c:v>
                </c:pt>
                <c:pt idx="525">
                  <c:v>370.0</c:v>
                </c:pt>
                <c:pt idx="526">
                  <c:v>393.0</c:v>
                </c:pt>
                <c:pt idx="527">
                  <c:v>385.0</c:v>
                </c:pt>
                <c:pt idx="528">
                  <c:v>394.0</c:v>
                </c:pt>
                <c:pt idx="529">
                  <c:v>410.0</c:v>
                </c:pt>
                <c:pt idx="530">
                  <c:v>416.0</c:v>
                </c:pt>
                <c:pt idx="531">
                  <c:v>419.0</c:v>
                </c:pt>
                <c:pt idx="532">
                  <c:v>412.0</c:v>
                </c:pt>
                <c:pt idx="533">
                  <c:v>402.0</c:v>
                </c:pt>
                <c:pt idx="534">
                  <c:v>409.0</c:v>
                </c:pt>
                <c:pt idx="535">
                  <c:v>426.0</c:v>
                </c:pt>
                <c:pt idx="536">
                  <c:v>410.0</c:v>
                </c:pt>
                <c:pt idx="537">
                  <c:v>398.0</c:v>
                </c:pt>
                <c:pt idx="538">
                  <c:v>406.0</c:v>
                </c:pt>
                <c:pt idx="539">
                  <c:v>392.0</c:v>
                </c:pt>
                <c:pt idx="540">
                  <c:v>408.0</c:v>
                </c:pt>
                <c:pt idx="541">
                  <c:v>417.0</c:v>
                </c:pt>
                <c:pt idx="542">
                  <c:v>416.0</c:v>
                </c:pt>
                <c:pt idx="543">
                  <c:v>412.0</c:v>
                </c:pt>
                <c:pt idx="544">
                  <c:v>401.0</c:v>
                </c:pt>
                <c:pt idx="545">
                  <c:v>377.0</c:v>
                </c:pt>
                <c:pt idx="546">
                  <c:v>354.0</c:v>
                </c:pt>
                <c:pt idx="547">
                  <c:v>323.0</c:v>
                </c:pt>
                <c:pt idx="548">
                  <c:v>329.0</c:v>
                </c:pt>
                <c:pt idx="549">
                  <c:v>319.0</c:v>
                </c:pt>
                <c:pt idx="550">
                  <c:v>329.0</c:v>
                </c:pt>
                <c:pt idx="551">
                  <c:v>332.0</c:v>
                </c:pt>
                <c:pt idx="552">
                  <c:v>345.0</c:v>
                </c:pt>
                <c:pt idx="553">
                  <c:v>381.0</c:v>
                </c:pt>
                <c:pt idx="554">
                  <c:v>412.0</c:v>
                </c:pt>
                <c:pt idx="555">
                  <c:v>416.0</c:v>
                </c:pt>
                <c:pt idx="556">
                  <c:v>413.0</c:v>
                </c:pt>
                <c:pt idx="557">
                  <c:v>432.0</c:v>
                </c:pt>
                <c:pt idx="558">
                  <c:v>425.0</c:v>
                </c:pt>
                <c:pt idx="559">
                  <c:v>421.0</c:v>
                </c:pt>
                <c:pt idx="560">
                  <c:v>405.0</c:v>
                </c:pt>
                <c:pt idx="561">
                  <c:v>425.0</c:v>
                </c:pt>
                <c:pt idx="562">
                  <c:v>432.0</c:v>
                </c:pt>
                <c:pt idx="563">
                  <c:v>416.0</c:v>
                </c:pt>
                <c:pt idx="564">
                  <c:v>422.0</c:v>
                </c:pt>
                <c:pt idx="565">
                  <c:v>442.0</c:v>
                </c:pt>
                <c:pt idx="566">
                  <c:v>460.0</c:v>
                </c:pt>
                <c:pt idx="567">
                  <c:v>452.0</c:v>
                </c:pt>
                <c:pt idx="568">
                  <c:v>449.0</c:v>
                </c:pt>
                <c:pt idx="569">
                  <c:v>449.0</c:v>
                </c:pt>
                <c:pt idx="570">
                  <c:v>472.0</c:v>
                </c:pt>
                <c:pt idx="571">
                  <c:v>469.0</c:v>
                </c:pt>
                <c:pt idx="572">
                  <c:v>468.0</c:v>
                </c:pt>
                <c:pt idx="573">
                  <c:v>461.0</c:v>
                </c:pt>
                <c:pt idx="574">
                  <c:v>449.0</c:v>
                </c:pt>
                <c:pt idx="575">
                  <c:v>447.0</c:v>
                </c:pt>
                <c:pt idx="576">
                  <c:v>435.0</c:v>
                </c:pt>
                <c:pt idx="577">
                  <c:v>423.0</c:v>
                </c:pt>
                <c:pt idx="578">
                  <c:v>437.0</c:v>
                </c:pt>
                <c:pt idx="579">
                  <c:v>449.0</c:v>
                </c:pt>
                <c:pt idx="580">
                  <c:v>446.0</c:v>
                </c:pt>
                <c:pt idx="581">
                  <c:v>442.0</c:v>
                </c:pt>
                <c:pt idx="582">
                  <c:v>445.0</c:v>
                </c:pt>
                <c:pt idx="583">
                  <c:v>446.0</c:v>
                </c:pt>
                <c:pt idx="584">
                  <c:v>422.0</c:v>
                </c:pt>
                <c:pt idx="585">
                  <c:v>428.0</c:v>
                </c:pt>
                <c:pt idx="586">
                  <c:v>436.0</c:v>
                </c:pt>
                <c:pt idx="587">
                  <c:v>433.0</c:v>
                </c:pt>
                <c:pt idx="588">
                  <c:v>441.0</c:v>
                </c:pt>
                <c:pt idx="589">
                  <c:v>432.0</c:v>
                </c:pt>
                <c:pt idx="590">
                  <c:v>394.0</c:v>
                </c:pt>
                <c:pt idx="591">
                  <c:v>360.0</c:v>
                </c:pt>
                <c:pt idx="592">
                  <c:v>395.0</c:v>
                </c:pt>
                <c:pt idx="593">
                  <c:v>392.0</c:v>
                </c:pt>
                <c:pt idx="594">
                  <c:v>405.0</c:v>
                </c:pt>
                <c:pt idx="595">
                  <c:v>400.0</c:v>
                </c:pt>
                <c:pt idx="596">
                  <c:v>372.0</c:v>
                </c:pt>
                <c:pt idx="597">
                  <c:v>361.0</c:v>
                </c:pt>
                <c:pt idx="598">
                  <c:v>366.0</c:v>
                </c:pt>
                <c:pt idx="599">
                  <c:v>375.0</c:v>
                </c:pt>
                <c:pt idx="600">
                  <c:v>375.0</c:v>
                </c:pt>
                <c:pt idx="601">
                  <c:v>367.0</c:v>
                </c:pt>
                <c:pt idx="602">
                  <c:v>363.0</c:v>
                </c:pt>
                <c:pt idx="603">
                  <c:v>342.0</c:v>
                </c:pt>
                <c:pt idx="604">
                  <c:v>340.0</c:v>
                </c:pt>
                <c:pt idx="605">
                  <c:v>357.0</c:v>
                </c:pt>
                <c:pt idx="606">
                  <c:v>378.0</c:v>
                </c:pt>
                <c:pt idx="607">
                  <c:v>370.0</c:v>
                </c:pt>
                <c:pt idx="608">
                  <c:v>362.0</c:v>
                </c:pt>
                <c:pt idx="609">
                  <c:v>343.0</c:v>
                </c:pt>
                <c:pt idx="610">
                  <c:v>323.0</c:v>
                </c:pt>
                <c:pt idx="611">
                  <c:v>298.0</c:v>
                </c:pt>
                <c:pt idx="612">
                  <c:v>319.0</c:v>
                </c:pt>
                <c:pt idx="613">
                  <c:v>314.0</c:v>
                </c:pt>
                <c:pt idx="614">
                  <c:v>289.0</c:v>
                </c:pt>
                <c:pt idx="615">
                  <c:v>280.0</c:v>
                </c:pt>
                <c:pt idx="616">
                  <c:v>279.0</c:v>
                </c:pt>
                <c:pt idx="617">
                  <c:v>298.0</c:v>
                </c:pt>
                <c:pt idx="618">
                  <c:v>304.0</c:v>
                </c:pt>
                <c:pt idx="619">
                  <c:v>290.0</c:v>
                </c:pt>
                <c:pt idx="620">
                  <c:v>284.0</c:v>
                </c:pt>
                <c:pt idx="621">
                  <c:v>291.0</c:v>
                </c:pt>
                <c:pt idx="622">
                  <c:v>293.0</c:v>
                </c:pt>
                <c:pt idx="623">
                  <c:v>295.0</c:v>
                </c:pt>
                <c:pt idx="624">
                  <c:v>274.0</c:v>
                </c:pt>
                <c:pt idx="625">
                  <c:v>275.0</c:v>
                </c:pt>
                <c:pt idx="626">
                  <c:v>271.0</c:v>
                </c:pt>
                <c:pt idx="627">
                  <c:v>286.0</c:v>
                </c:pt>
                <c:pt idx="628">
                  <c:v>288.0</c:v>
                </c:pt>
                <c:pt idx="629">
                  <c:v>299.0</c:v>
                </c:pt>
                <c:pt idx="630">
                  <c:v>294.0</c:v>
                </c:pt>
                <c:pt idx="631">
                  <c:v>308.0</c:v>
                </c:pt>
                <c:pt idx="632">
                  <c:v>305.0</c:v>
                </c:pt>
                <c:pt idx="633">
                  <c:v>282.0</c:v>
                </c:pt>
                <c:pt idx="634">
                  <c:v>284.0</c:v>
                </c:pt>
                <c:pt idx="635">
                  <c:v>302.0</c:v>
                </c:pt>
                <c:pt idx="636">
                  <c:v>308.0</c:v>
                </c:pt>
                <c:pt idx="637">
                  <c:v>324.0</c:v>
                </c:pt>
                <c:pt idx="638">
                  <c:v>320.0</c:v>
                </c:pt>
                <c:pt idx="639">
                  <c:v>296.0</c:v>
                </c:pt>
                <c:pt idx="640">
                  <c:v>270.0</c:v>
                </c:pt>
                <c:pt idx="641">
                  <c:v>240.0</c:v>
                </c:pt>
                <c:pt idx="642">
                  <c:v>239.0</c:v>
                </c:pt>
                <c:pt idx="643">
                  <c:v>239.0</c:v>
                </c:pt>
                <c:pt idx="644">
                  <c:v>225.0</c:v>
                </c:pt>
                <c:pt idx="645">
                  <c:v>201.0</c:v>
                </c:pt>
                <c:pt idx="646">
                  <c:v>174.0</c:v>
                </c:pt>
                <c:pt idx="647">
                  <c:v>175.0</c:v>
                </c:pt>
                <c:pt idx="648">
                  <c:v>163.0</c:v>
                </c:pt>
                <c:pt idx="649">
                  <c:v>153.0</c:v>
                </c:pt>
                <c:pt idx="650">
                  <c:v>149.0</c:v>
                </c:pt>
                <c:pt idx="651">
                  <c:v>152.0</c:v>
                </c:pt>
                <c:pt idx="652">
                  <c:v>152.0</c:v>
                </c:pt>
                <c:pt idx="653">
                  <c:v>151.0</c:v>
                </c:pt>
                <c:pt idx="654">
                  <c:v>162.0</c:v>
                </c:pt>
                <c:pt idx="655">
                  <c:v>155.0</c:v>
                </c:pt>
                <c:pt idx="656">
                  <c:v>158.0</c:v>
                </c:pt>
                <c:pt idx="657">
                  <c:v>163.0</c:v>
                </c:pt>
                <c:pt idx="658">
                  <c:v>150.0</c:v>
                </c:pt>
                <c:pt idx="659">
                  <c:v>138.0</c:v>
                </c:pt>
                <c:pt idx="660">
                  <c:v>137.0</c:v>
                </c:pt>
                <c:pt idx="661">
                  <c:v>122.0</c:v>
                </c:pt>
                <c:pt idx="662">
                  <c:v>115.0</c:v>
                </c:pt>
                <c:pt idx="663">
                  <c:v>135.0</c:v>
                </c:pt>
                <c:pt idx="664">
                  <c:v>142.0</c:v>
                </c:pt>
                <c:pt idx="665">
                  <c:v>143.0</c:v>
                </c:pt>
                <c:pt idx="666">
                  <c:v>139.0</c:v>
                </c:pt>
                <c:pt idx="667">
                  <c:v>162.0</c:v>
                </c:pt>
                <c:pt idx="668">
                  <c:v>167.0</c:v>
                </c:pt>
                <c:pt idx="669">
                  <c:v>164.0</c:v>
                </c:pt>
                <c:pt idx="670">
                  <c:v>159.0</c:v>
                </c:pt>
                <c:pt idx="671">
                  <c:v>166.0</c:v>
                </c:pt>
                <c:pt idx="672">
                  <c:v>165.0</c:v>
                </c:pt>
                <c:pt idx="673">
                  <c:v>156.0</c:v>
                </c:pt>
                <c:pt idx="674">
                  <c:v>150.0</c:v>
                </c:pt>
                <c:pt idx="675">
                  <c:v>167.0</c:v>
                </c:pt>
                <c:pt idx="676">
                  <c:v>151.0</c:v>
                </c:pt>
                <c:pt idx="677">
                  <c:v>155.0</c:v>
                </c:pt>
                <c:pt idx="678">
                  <c:v>168.0</c:v>
                </c:pt>
                <c:pt idx="679">
                  <c:v>196.0</c:v>
                </c:pt>
                <c:pt idx="680">
                  <c:v>229.0</c:v>
                </c:pt>
                <c:pt idx="681">
                  <c:v>257.0</c:v>
                </c:pt>
                <c:pt idx="682">
                  <c:v>267.0</c:v>
                </c:pt>
                <c:pt idx="683">
                  <c:v>287.0</c:v>
                </c:pt>
                <c:pt idx="684">
                  <c:v>269.0</c:v>
                </c:pt>
                <c:pt idx="685">
                  <c:v>264.0</c:v>
                </c:pt>
                <c:pt idx="686">
                  <c:v>250.0</c:v>
                </c:pt>
                <c:pt idx="687">
                  <c:v>262.0</c:v>
                </c:pt>
                <c:pt idx="688">
                  <c:v>293.0</c:v>
                </c:pt>
                <c:pt idx="689">
                  <c:v>281.0</c:v>
                </c:pt>
                <c:pt idx="690">
                  <c:v>265.0</c:v>
                </c:pt>
                <c:pt idx="691">
                  <c:v>246.0</c:v>
                </c:pt>
                <c:pt idx="692">
                  <c:v>216.0</c:v>
                </c:pt>
                <c:pt idx="693">
                  <c:v>217.0</c:v>
                </c:pt>
                <c:pt idx="694">
                  <c:v>213.0</c:v>
                </c:pt>
                <c:pt idx="695">
                  <c:v>221.0</c:v>
                </c:pt>
                <c:pt idx="696">
                  <c:v>240.0</c:v>
                </c:pt>
                <c:pt idx="697">
                  <c:v>241.0</c:v>
                </c:pt>
                <c:pt idx="698">
                  <c:v>229.0</c:v>
                </c:pt>
                <c:pt idx="699">
                  <c:v>238.0</c:v>
                </c:pt>
                <c:pt idx="700">
                  <c:v>201.0</c:v>
                </c:pt>
                <c:pt idx="701">
                  <c:v>185.0</c:v>
                </c:pt>
                <c:pt idx="702">
                  <c:v>180.0</c:v>
                </c:pt>
                <c:pt idx="703">
                  <c:v>192.0</c:v>
                </c:pt>
                <c:pt idx="704">
                  <c:v>207.0</c:v>
                </c:pt>
                <c:pt idx="705">
                  <c:v>198.0</c:v>
                </c:pt>
                <c:pt idx="706">
                  <c:v>207.0</c:v>
                </c:pt>
                <c:pt idx="707">
                  <c:v>228.0</c:v>
                </c:pt>
                <c:pt idx="708">
                  <c:v>221.0</c:v>
                </c:pt>
                <c:pt idx="709">
                  <c:v>193.0</c:v>
                </c:pt>
                <c:pt idx="710">
                  <c:v>193.0</c:v>
                </c:pt>
                <c:pt idx="711">
                  <c:v>193.0</c:v>
                </c:pt>
                <c:pt idx="712">
                  <c:v>210.0</c:v>
                </c:pt>
                <c:pt idx="713">
                  <c:v>180.0</c:v>
                </c:pt>
                <c:pt idx="714">
                  <c:v>175.0</c:v>
                </c:pt>
                <c:pt idx="715">
                  <c:v>200.0</c:v>
                </c:pt>
                <c:pt idx="716">
                  <c:v>208.0</c:v>
                </c:pt>
                <c:pt idx="717">
                  <c:v>227.0</c:v>
                </c:pt>
                <c:pt idx="718">
                  <c:v>228.0</c:v>
                </c:pt>
                <c:pt idx="719">
                  <c:v>254.0</c:v>
                </c:pt>
                <c:pt idx="720">
                  <c:v>297.0</c:v>
                </c:pt>
                <c:pt idx="721">
                  <c:v>319.0</c:v>
                </c:pt>
                <c:pt idx="722">
                  <c:v>298.0</c:v>
                </c:pt>
                <c:pt idx="723">
                  <c:v>311.0</c:v>
                </c:pt>
                <c:pt idx="724">
                  <c:v>338.0</c:v>
                </c:pt>
                <c:pt idx="725">
                  <c:v>354.0</c:v>
                </c:pt>
                <c:pt idx="726">
                  <c:v>346.0</c:v>
                </c:pt>
                <c:pt idx="727">
                  <c:v>387.0</c:v>
                </c:pt>
                <c:pt idx="728">
                  <c:v>365.0</c:v>
                </c:pt>
                <c:pt idx="729">
                  <c:v>365.0</c:v>
                </c:pt>
                <c:pt idx="730">
                  <c:v>344.0</c:v>
                </c:pt>
                <c:pt idx="731">
                  <c:v>356.0</c:v>
                </c:pt>
                <c:pt idx="732">
                  <c:v>351.0</c:v>
                </c:pt>
                <c:pt idx="733">
                  <c:v>385.0</c:v>
                </c:pt>
                <c:pt idx="734">
                  <c:v>376.0</c:v>
                </c:pt>
                <c:pt idx="735">
                  <c:v>385.0</c:v>
                </c:pt>
                <c:pt idx="736">
                  <c:v>371.0</c:v>
                </c:pt>
                <c:pt idx="737">
                  <c:v>372.0</c:v>
                </c:pt>
                <c:pt idx="738">
                  <c:v>348.0</c:v>
                </c:pt>
                <c:pt idx="739">
                  <c:v>354.0</c:v>
                </c:pt>
                <c:pt idx="740">
                  <c:v>349.0</c:v>
                </c:pt>
                <c:pt idx="741">
                  <c:v>333.0</c:v>
                </c:pt>
                <c:pt idx="742">
                  <c:v>319.0</c:v>
                </c:pt>
                <c:pt idx="743">
                  <c:v>331.0</c:v>
                </c:pt>
                <c:pt idx="744">
                  <c:v>348.0</c:v>
                </c:pt>
                <c:pt idx="745">
                  <c:v>333.0</c:v>
                </c:pt>
                <c:pt idx="746">
                  <c:v>333.0</c:v>
                </c:pt>
                <c:pt idx="747">
                  <c:v>330.0</c:v>
                </c:pt>
                <c:pt idx="748">
                  <c:v>312.0</c:v>
                </c:pt>
                <c:pt idx="749">
                  <c:v>312.0</c:v>
                </c:pt>
                <c:pt idx="750">
                  <c:v>310.0</c:v>
                </c:pt>
                <c:pt idx="751">
                  <c:v>293.0</c:v>
                </c:pt>
                <c:pt idx="752">
                  <c:v>290.0</c:v>
                </c:pt>
                <c:pt idx="753">
                  <c:v>272.0</c:v>
                </c:pt>
                <c:pt idx="754">
                  <c:v>280.0</c:v>
                </c:pt>
                <c:pt idx="755">
                  <c:v>303.0</c:v>
                </c:pt>
                <c:pt idx="756">
                  <c:v>309.0</c:v>
                </c:pt>
                <c:pt idx="757">
                  <c:v>295.0</c:v>
                </c:pt>
                <c:pt idx="758">
                  <c:v>295.0</c:v>
                </c:pt>
                <c:pt idx="759">
                  <c:v>306.0</c:v>
                </c:pt>
                <c:pt idx="760">
                  <c:v>313.0</c:v>
                </c:pt>
                <c:pt idx="761">
                  <c:v>315.0</c:v>
                </c:pt>
                <c:pt idx="762">
                  <c:v>315.0</c:v>
                </c:pt>
                <c:pt idx="763">
                  <c:v>315.0</c:v>
                </c:pt>
                <c:pt idx="764">
                  <c:v>325.0</c:v>
                </c:pt>
                <c:pt idx="765">
                  <c:v>342.0</c:v>
                </c:pt>
                <c:pt idx="766">
                  <c:v>335.0</c:v>
                </c:pt>
                <c:pt idx="767">
                  <c:v>351.0</c:v>
                </c:pt>
                <c:pt idx="768">
                  <c:v>350.0</c:v>
                </c:pt>
                <c:pt idx="769">
                  <c:v>342.0</c:v>
                </c:pt>
                <c:pt idx="770">
                  <c:v>338.0</c:v>
                </c:pt>
                <c:pt idx="771">
                  <c:v>354.0</c:v>
                </c:pt>
                <c:pt idx="772">
                  <c:v>362.0</c:v>
                </c:pt>
                <c:pt idx="773">
                  <c:v>340.0</c:v>
                </c:pt>
                <c:pt idx="774">
                  <c:v>317.0</c:v>
                </c:pt>
                <c:pt idx="775">
                  <c:v>336.0</c:v>
                </c:pt>
                <c:pt idx="776">
                  <c:v>336.0</c:v>
                </c:pt>
                <c:pt idx="777">
                  <c:v>343.0</c:v>
                </c:pt>
                <c:pt idx="778">
                  <c:v>358.0</c:v>
                </c:pt>
                <c:pt idx="779">
                  <c:v>379.0</c:v>
                </c:pt>
                <c:pt idx="780">
                  <c:v>369.0</c:v>
                </c:pt>
                <c:pt idx="781">
                  <c:v>351.0</c:v>
                </c:pt>
                <c:pt idx="782">
                  <c:v>350.0</c:v>
                </c:pt>
                <c:pt idx="783">
                  <c:v>369.0</c:v>
                </c:pt>
                <c:pt idx="784">
                  <c:v>363.0</c:v>
                </c:pt>
                <c:pt idx="785">
                  <c:v>385.0</c:v>
                </c:pt>
                <c:pt idx="786">
                  <c:v>373.0</c:v>
                </c:pt>
                <c:pt idx="787">
                  <c:v>373.0</c:v>
                </c:pt>
                <c:pt idx="788">
                  <c:v>393.0</c:v>
                </c:pt>
                <c:pt idx="789">
                  <c:v>394.0</c:v>
                </c:pt>
                <c:pt idx="790">
                  <c:v>387.0</c:v>
                </c:pt>
                <c:pt idx="791">
                  <c:v>377.0</c:v>
                </c:pt>
                <c:pt idx="792">
                  <c:v>376.0</c:v>
                </c:pt>
                <c:pt idx="793">
                  <c:v>369.0</c:v>
                </c:pt>
                <c:pt idx="794">
                  <c:v>360.0</c:v>
                </c:pt>
                <c:pt idx="795">
                  <c:v>367.0</c:v>
                </c:pt>
                <c:pt idx="796">
                  <c:v>360.0</c:v>
                </c:pt>
                <c:pt idx="797">
                  <c:v>368.0</c:v>
                </c:pt>
                <c:pt idx="798">
                  <c:v>371.0</c:v>
                </c:pt>
                <c:pt idx="799">
                  <c:v>368.0</c:v>
                </c:pt>
                <c:pt idx="800">
                  <c:v>346.0</c:v>
                </c:pt>
                <c:pt idx="801">
                  <c:v>328.0</c:v>
                </c:pt>
                <c:pt idx="802">
                  <c:v>306.0</c:v>
                </c:pt>
                <c:pt idx="803">
                  <c:v>280.0</c:v>
                </c:pt>
                <c:pt idx="804">
                  <c:v>270.0</c:v>
                </c:pt>
                <c:pt idx="805">
                  <c:v>283.0</c:v>
                </c:pt>
                <c:pt idx="806">
                  <c:v>304.0</c:v>
                </c:pt>
                <c:pt idx="807">
                  <c:v>312.0</c:v>
                </c:pt>
                <c:pt idx="808">
                  <c:v>324.0</c:v>
                </c:pt>
                <c:pt idx="809">
                  <c:v>318.0</c:v>
                </c:pt>
                <c:pt idx="810">
                  <c:v>309.0</c:v>
                </c:pt>
                <c:pt idx="811">
                  <c:v>303.0</c:v>
                </c:pt>
                <c:pt idx="812">
                  <c:v>287.0</c:v>
                </c:pt>
                <c:pt idx="813">
                  <c:v>246.0</c:v>
                </c:pt>
                <c:pt idx="814">
                  <c:v>246.0</c:v>
                </c:pt>
                <c:pt idx="815">
                  <c:v>246.0</c:v>
                </c:pt>
                <c:pt idx="816">
                  <c:v>277.0</c:v>
                </c:pt>
                <c:pt idx="817">
                  <c:v>284.0</c:v>
                </c:pt>
                <c:pt idx="818">
                  <c:v>262.0</c:v>
                </c:pt>
                <c:pt idx="819">
                  <c:v>286.0</c:v>
                </c:pt>
                <c:pt idx="820">
                  <c:v>306.0</c:v>
                </c:pt>
                <c:pt idx="821">
                  <c:v>302.0</c:v>
                </c:pt>
                <c:pt idx="822">
                  <c:v>296.0</c:v>
                </c:pt>
                <c:pt idx="823">
                  <c:v>302.0</c:v>
                </c:pt>
                <c:pt idx="824">
                  <c:v>285.0</c:v>
                </c:pt>
                <c:pt idx="825">
                  <c:v>286.0</c:v>
                </c:pt>
                <c:pt idx="826">
                  <c:v>302.0</c:v>
                </c:pt>
                <c:pt idx="827">
                  <c:v>300.0</c:v>
                </c:pt>
                <c:pt idx="828">
                  <c:v>300.0</c:v>
                </c:pt>
                <c:pt idx="829">
                  <c:v>302.0</c:v>
                </c:pt>
                <c:pt idx="830">
                  <c:v>309.0</c:v>
                </c:pt>
                <c:pt idx="831">
                  <c:v>306.0</c:v>
                </c:pt>
                <c:pt idx="832">
                  <c:v>302.0</c:v>
                </c:pt>
                <c:pt idx="833">
                  <c:v>328.0</c:v>
                </c:pt>
                <c:pt idx="834">
                  <c:v>332.0</c:v>
                </c:pt>
                <c:pt idx="835">
                  <c:v>348.0</c:v>
                </c:pt>
                <c:pt idx="836">
                  <c:v>373.0</c:v>
                </c:pt>
                <c:pt idx="837">
                  <c:v>377.0</c:v>
                </c:pt>
                <c:pt idx="838">
                  <c:v>384.0</c:v>
                </c:pt>
                <c:pt idx="839">
                  <c:v>394.0</c:v>
                </c:pt>
                <c:pt idx="840">
                  <c:v>401.0</c:v>
                </c:pt>
                <c:pt idx="841">
                  <c:v>412.0</c:v>
                </c:pt>
                <c:pt idx="842">
                  <c:v>375.0</c:v>
                </c:pt>
                <c:pt idx="843">
                  <c:v>387.0</c:v>
                </c:pt>
                <c:pt idx="844">
                  <c:v>382.0</c:v>
                </c:pt>
                <c:pt idx="845">
                  <c:v>374.0</c:v>
                </c:pt>
                <c:pt idx="846">
                  <c:v>378.0</c:v>
                </c:pt>
                <c:pt idx="847">
                  <c:v>380.0</c:v>
                </c:pt>
                <c:pt idx="848">
                  <c:v>384.0</c:v>
                </c:pt>
                <c:pt idx="849">
                  <c:v>388.0</c:v>
                </c:pt>
                <c:pt idx="850">
                  <c:v>398.0</c:v>
                </c:pt>
                <c:pt idx="851">
                  <c:v>403.0</c:v>
                </c:pt>
                <c:pt idx="852">
                  <c:v>395.0</c:v>
                </c:pt>
                <c:pt idx="853">
                  <c:v>392.0</c:v>
                </c:pt>
                <c:pt idx="854">
                  <c:v>394.0</c:v>
                </c:pt>
                <c:pt idx="855">
                  <c:v>411.0</c:v>
                </c:pt>
                <c:pt idx="856">
                  <c:v>379.0</c:v>
                </c:pt>
                <c:pt idx="857">
                  <c:v>361.0</c:v>
                </c:pt>
                <c:pt idx="858">
                  <c:v>357.0</c:v>
                </c:pt>
                <c:pt idx="859">
                  <c:v>355.0</c:v>
                </c:pt>
                <c:pt idx="860">
                  <c:v>362.0</c:v>
                </c:pt>
                <c:pt idx="861">
                  <c:v>376.0</c:v>
                </c:pt>
                <c:pt idx="862">
                  <c:v>388.0</c:v>
                </c:pt>
                <c:pt idx="863">
                  <c:v>388.0</c:v>
                </c:pt>
                <c:pt idx="864">
                  <c:v>377.0</c:v>
                </c:pt>
                <c:pt idx="865">
                  <c:v>362.0</c:v>
                </c:pt>
                <c:pt idx="866">
                  <c:v>362.0</c:v>
                </c:pt>
                <c:pt idx="867">
                  <c:v>362.0</c:v>
                </c:pt>
                <c:pt idx="868">
                  <c:v>380.0</c:v>
                </c:pt>
                <c:pt idx="869">
                  <c:v>399.0</c:v>
                </c:pt>
                <c:pt idx="870">
                  <c:v>407.0</c:v>
                </c:pt>
                <c:pt idx="871">
                  <c:v>379.0</c:v>
                </c:pt>
                <c:pt idx="872">
                  <c:v>420.0</c:v>
                </c:pt>
                <c:pt idx="873">
                  <c:v>412.0</c:v>
                </c:pt>
                <c:pt idx="874">
                  <c:v>432.0</c:v>
                </c:pt>
                <c:pt idx="875">
                  <c:v>417.0</c:v>
                </c:pt>
                <c:pt idx="876">
                  <c:v>421.0</c:v>
                </c:pt>
                <c:pt idx="877">
                  <c:v>412.0</c:v>
                </c:pt>
                <c:pt idx="878">
                  <c:v>412.0</c:v>
                </c:pt>
                <c:pt idx="879">
                  <c:v>450.0</c:v>
                </c:pt>
                <c:pt idx="880">
                  <c:v>453.0</c:v>
                </c:pt>
                <c:pt idx="881">
                  <c:v>490.0</c:v>
                </c:pt>
                <c:pt idx="882">
                  <c:v>486.0</c:v>
                </c:pt>
                <c:pt idx="883">
                  <c:v>493.0</c:v>
                </c:pt>
                <c:pt idx="884">
                  <c:v>478.0</c:v>
                </c:pt>
                <c:pt idx="885">
                  <c:v>483.0</c:v>
                </c:pt>
                <c:pt idx="886">
                  <c:v>503.0</c:v>
                </c:pt>
                <c:pt idx="887">
                  <c:v>515.0</c:v>
                </c:pt>
                <c:pt idx="888">
                  <c:v>522.0</c:v>
                </c:pt>
                <c:pt idx="889">
                  <c:v>526.0</c:v>
                </c:pt>
                <c:pt idx="890">
                  <c:v>523.0</c:v>
                </c:pt>
                <c:pt idx="891">
                  <c:v>511.0</c:v>
                </c:pt>
                <c:pt idx="892">
                  <c:v>504.0</c:v>
                </c:pt>
                <c:pt idx="893">
                  <c:v>466.0</c:v>
                </c:pt>
                <c:pt idx="894">
                  <c:v>429.0</c:v>
                </c:pt>
                <c:pt idx="895">
                  <c:v>423.0</c:v>
                </c:pt>
                <c:pt idx="896">
                  <c:v>435.0</c:v>
                </c:pt>
                <c:pt idx="897">
                  <c:v>395.0</c:v>
                </c:pt>
                <c:pt idx="898">
                  <c:v>410.0</c:v>
                </c:pt>
                <c:pt idx="899">
                  <c:v>437.0</c:v>
                </c:pt>
                <c:pt idx="900">
                  <c:v>417.0</c:v>
                </c:pt>
                <c:pt idx="901">
                  <c:v>414.0</c:v>
                </c:pt>
                <c:pt idx="902">
                  <c:v>409.0</c:v>
                </c:pt>
                <c:pt idx="903">
                  <c:v>405.0</c:v>
                </c:pt>
                <c:pt idx="904">
                  <c:v>401.0</c:v>
                </c:pt>
                <c:pt idx="905">
                  <c:v>375.0</c:v>
                </c:pt>
                <c:pt idx="906">
                  <c:v>370.0</c:v>
                </c:pt>
                <c:pt idx="907">
                  <c:v>350.0</c:v>
                </c:pt>
                <c:pt idx="908">
                  <c:v>391.0</c:v>
                </c:pt>
                <c:pt idx="909">
                  <c:v>401.0</c:v>
                </c:pt>
                <c:pt idx="910">
                  <c:v>421.0</c:v>
                </c:pt>
                <c:pt idx="911">
                  <c:v>417.0</c:v>
                </c:pt>
                <c:pt idx="912">
                  <c:v>425.0</c:v>
                </c:pt>
                <c:pt idx="913">
                  <c:v>439.0</c:v>
                </c:pt>
                <c:pt idx="914">
                  <c:v>441.0</c:v>
                </c:pt>
                <c:pt idx="915">
                  <c:v>449.0</c:v>
                </c:pt>
                <c:pt idx="916">
                  <c:v>452.0</c:v>
                </c:pt>
                <c:pt idx="917">
                  <c:v>467.0</c:v>
                </c:pt>
                <c:pt idx="918">
                  <c:v>467.0</c:v>
                </c:pt>
                <c:pt idx="919">
                  <c:v>467.0</c:v>
                </c:pt>
                <c:pt idx="920">
                  <c:v>476.0</c:v>
                </c:pt>
                <c:pt idx="921">
                  <c:v>459.0</c:v>
                </c:pt>
                <c:pt idx="922">
                  <c:v>410.0</c:v>
                </c:pt>
                <c:pt idx="923">
                  <c:v>403.0</c:v>
                </c:pt>
                <c:pt idx="924">
                  <c:v>417.0</c:v>
                </c:pt>
                <c:pt idx="925">
                  <c:v>401.0</c:v>
                </c:pt>
                <c:pt idx="926">
                  <c:v>378.0</c:v>
                </c:pt>
                <c:pt idx="927">
                  <c:v>386.0</c:v>
                </c:pt>
                <c:pt idx="928">
                  <c:v>420.0</c:v>
                </c:pt>
                <c:pt idx="929">
                  <c:v>407.0</c:v>
                </c:pt>
                <c:pt idx="930">
                  <c:v>431.0</c:v>
                </c:pt>
                <c:pt idx="931">
                  <c:v>440.0</c:v>
                </c:pt>
                <c:pt idx="932">
                  <c:v>426.0</c:v>
                </c:pt>
                <c:pt idx="933">
                  <c:v>439.0</c:v>
                </c:pt>
                <c:pt idx="934">
                  <c:v>428.0</c:v>
                </c:pt>
                <c:pt idx="935">
                  <c:v>416.0</c:v>
                </c:pt>
                <c:pt idx="936">
                  <c:v>427.0</c:v>
                </c:pt>
                <c:pt idx="937">
                  <c:v>437.0</c:v>
                </c:pt>
                <c:pt idx="938">
                  <c:v>439.0</c:v>
                </c:pt>
                <c:pt idx="939">
                  <c:v>473.0</c:v>
                </c:pt>
                <c:pt idx="940">
                  <c:v>460.0</c:v>
                </c:pt>
                <c:pt idx="941">
                  <c:v>469.0</c:v>
                </c:pt>
                <c:pt idx="942">
                  <c:v>481.0</c:v>
                </c:pt>
                <c:pt idx="943">
                  <c:v>475.0</c:v>
                </c:pt>
                <c:pt idx="944">
                  <c:v>496.0</c:v>
                </c:pt>
                <c:pt idx="945">
                  <c:v>512.0</c:v>
                </c:pt>
                <c:pt idx="946">
                  <c:v>519.0</c:v>
                </c:pt>
                <c:pt idx="947">
                  <c:v>504.0</c:v>
                </c:pt>
                <c:pt idx="948">
                  <c:v>511.0</c:v>
                </c:pt>
                <c:pt idx="949">
                  <c:v>475.0</c:v>
                </c:pt>
                <c:pt idx="950">
                  <c:v>433.0</c:v>
                </c:pt>
                <c:pt idx="951">
                  <c:v>422.0</c:v>
                </c:pt>
                <c:pt idx="952">
                  <c:v>429.0</c:v>
                </c:pt>
                <c:pt idx="953">
                  <c:v>443.0</c:v>
                </c:pt>
                <c:pt idx="954">
                  <c:v>473.0</c:v>
                </c:pt>
                <c:pt idx="955">
                  <c:v>477.0</c:v>
                </c:pt>
                <c:pt idx="956">
                  <c:v>485.0</c:v>
                </c:pt>
                <c:pt idx="957">
                  <c:v>486.0</c:v>
                </c:pt>
                <c:pt idx="958">
                  <c:v>368.0</c:v>
                </c:pt>
                <c:pt idx="959">
                  <c:v>383.0</c:v>
                </c:pt>
                <c:pt idx="960">
                  <c:v>409.0</c:v>
                </c:pt>
                <c:pt idx="961">
                  <c:v>452.0</c:v>
                </c:pt>
                <c:pt idx="962">
                  <c:v>457.0</c:v>
                </c:pt>
                <c:pt idx="963">
                  <c:v>453.0</c:v>
                </c:pt>
                <c:pt idx="964">
                  <c:v>433.0</c:v>
                </c:pt>
                <c:pt idx="965">
                  <c:v>432.0</c:v>
                </c:pt>
                <c:pt idx="966">
                  <c:v>427.0</c:v>
                </c:pt>
                <c:pt idx="967">
                  <c:v>431.0</c:v>
                </c:pt>
                <c:pt idx="968">
                  <c:v>425.0</c:v>
                </c:pt>
                <c:pt idx="969">
                  <c:v>411.0</c:v>
                </c:pt>
                <c:pt idx="970">
                  <c:v>411.0</c:v>
                </c:pt>
                <c:pt idx="971">
                  <c:v>411.0</c:v>
                </c:pt>
                <c:pt idx="972">
                  <c:v>411.0</c:v>
                </c:pt>
                <c:pt idx="973">
                  <c:v>429.0</c:v>
                </c:pt>
                <c:pt idx="974">
                  <c:v>374.0</c:v>
                </c:pt>
                <c:pt idx="975">
                  <c:v>393.0</c:v>
                </c:pt>
                <c:pt idx="976">
                  <c:v>406.0</c:v>
                </c:pt>
                <c:pt idx="977">
                  <c:v>369.0</c:v>
                </c:pt>
                <c:pt idx="978">
                  <c:v>390.0</c:v>
                </c:pt>
                <c:pt idx="979">
                  <c:v>416.0</c:v>
                </c:pt>
                <c:pt idx="980">
                  <c:v>413.0</c:v>
                </c:pt>
                <c:pt idx="981">
                  <c:v>386.0</c:v>
                </c:pt>
                <c:pt idx="982">
                  <c:v>396.0</c:v>
                </c:pt>
                <c:pt idx="983">
                  <c:v>419.0</c:v>
                </c:pt>
                <c:pt idx="984">
                  <c:v>473.0</c:v>
                </c:pt>
                <c:pt idx="985">
                  <c:v>507.0</c:v>
                </c:pt>
                <c:pt idx="986">
                  <c:v>501.0</c:v>
                </c:pt>
                <c:pt idx="987">
                  <c:v>487.0</c:v>
                </c:pt>
                <c:pt idx="988">
                  <c:v>505.0</c:v>
                </c:pt>
                <c:pt idx="989">
                  <c:v>529.0</c:v>
                </c:pt>
                <c:pt idx="990">
                  <c:v>544.0</c:v>
                </c:pt>
                <c:pt idx="991">
                  <c:v>539.0</c:v>
                </c:pt>
                <c:pt idx="992">
                  <c:v>565.0</c:v>
                </c:pt>
                <c:pt idx="993">
                  <c:v>583.0</c:v>
                </c:pt>
                <c:pt idx="994">
                  <c:v>581.0</c:v>
                </c:pt>
                <c:pt idx="995">
                  <c:v>580.0</c:v>
                </c:pt>
                <c:pt idx="996">
                  <c:v>565.0</c:v>
                </c:pt>
                <c:pt idx="997">
                  <c:v>578.0</c:v>
                </c:pt>
                <c:pt idx="998">
                  <c:v>585.0</c:v>
                </c:pt>
                <c:pt idx="999">
                  <c:v>598.0</c:v>
                </c:pt>
                <c:pt idx="1000">
                  <c:v>612.0</c:v>
                </c:pt>
                <c:pt idx="1001">
                  <c:v>596.0</c:v>
                </c:pt>
                <c:pt idx="1002">
                  <c:v>579.0</c:v>
                </c:pt>
                <c:pt idx="1003">
                  <c:v>559.0</c:v>
                </c:pt>
                <c:pt idx="1004">
                  <c:v>556.0</c:v>
                </c:pt>
                <c:pt idx="1005">
                  <c:v>585.0</c:v>
                </c:pt>
                <c:pt idx="1006">
                  <c:v>574.0</c:v>
                </c:pt>
                <c:pt idx="1007">
                  <c:v>563.0</c:v>
                </c:pt>
                <c:pt idx="1008">
                  <c:v>536.0</c:v>
                </c:pt>
                <c:pt idx="1009">
                  <c:v>519.0</c:v>
                </c:pt>
                <c:pt idx="1010">
                  <c:v>542.0</c:v>
                </c:pt>
                <c:pt idx="1011">
                  <c:v>556.0</c:v>
                </c:pt>
                <c:pt idx="1012">
                  <c:v>564.0</c:v>
                </c:pt>
                <c:pt idx="1013">
                  <c:v>557.0</c:v>
                </c:pt>
                <c:pt idx="1014">
                  <c:v>542.0</c:v>
                </c:pt>
                <c:pt idx="1015">
                  <c:v>540.0</c:v>
                </c:pt>
                <c:pt idx="1016">
                  <c:v>546.0</c:v>
                </c:pt>
                <c:pt idx="1017">
                  <c:v>575.0</c:v>
                </c:pt>
                <c:pt idx="1018">
                  <c:v>569.0</c:v>
                </c:pt>
                <c:pt idx="1019">
                  <c:v>571.0</c:v>
                </c:pt>
                <c:pt idx="1020">
                  <c:v>572.0</c:v>
                </c:pt>
                <c:pt idx="1021">
                  <c:v>552.0</c:v>
                </c:pt>
                <c:pt idx="1022">
                  <c:v>489.0</c:v>
                </c:pt>
                <c:pt idx="1023">
                  <c:v>489.0</c:v>
                </c:pt>
                <c:pt idx="1024">
                  <c:v>489.0</c:v>
                </c:pt>
                <c:pt idx="1025">
                  <c:v>568.0</c:v>
                </c:pt>
                <c:pt idx="1026">
                  <c:v>572.0</c:v>
                </c:pt>
                <c:pt idx="1027">
                  <c:v>576.0</c:v>
                </c:pt>
                <c:pt idx="1028">
                  <c:v>572.0</c:v>
                </c:pt>
                <c:pt idx="1029">
                  <c:v>599.0</c:v>
                </c:pt>
                <c:pt idx="1030">
                  <c:v>663.0</c:v>
                </c:pt>
                <c:pt idx="1031">
                  <c:v>649.0</c:v>
                </c:pt>
                <c:pt idx="1032">
                  <c:v>692.0</c:v>
                </c:pt>
                <c:pt idx="1033">
                  <c:v>682.0</c:v>
                </c:pt>
                <c:pt idx="1034">
                  <c:v>729.0</c:v>
                </c:pt>
                <c:pt idx="1035">
                  <c:v>688.0</c:v>
                </c:pt>
                <c:pt idx="1036">
                  <c:v>652.0</c:v>
                </c:pt>
                <c:pt idx="1037">
                  <c:v>665.0</c:v>
                </c:pt>
                <c:pt idx="1038">
                  <c:v>623.0</c:v>
                </c:pt>
                <c:pt idx="1039">
                  <c:v>692.0</c:v>
                </c:pt>
                <c:pt idx="1040">
                  <c:v>650.0</c:v>
                </c:pt>
                <c:pt idx="1041">
                  <c:v>596.0</c:v>
                </c:pt>
                <c:pt idx="1042">
                  <c:v>604.0</c:v>
                </c:pt>
                <c:pt idx="1043">
                  <c:v>658.0</c:v>
                </c:pt>
                <c:pt idx="1044">
                  <c:v>669.0</c:v>
                </c:pt>
                <c:pt idx="1045">
                  <c:v>659.0</c:v>
                </c:pt>
                <c:pt idx="1046">
                  <c:v>659.0</c:v>
                </c:pt>
                <c:pt idx="1047">
                  <c:v>659.0</c:v>
                </c:pt>
                <c:pt idx="1048">
                  <c:v>674.0</c:v>
                </c:pt>
                <c:pt idx="1049">
                  <c:v>626.0</c:v>
                </c:pt>
                <c:pt idx="1050">
                  <c:v>589.0</c:v>
                </c:pt>
                <c:pt idx="1051">
                  <c:v>581.0</c:v>
                </c:pt>
                <c:pt idx="1052">
                  <c:v>593.0</c:v>
                </c:pt>
                <c:pt idx="1053">
                  <c:v>583.0</c:v>
                </c:pt>
                <c:pt idx="1054">
                  <c:v>575.0</c:v>
                </c:pt>
                <c:pt idx="1055">
                  <c:v>529.0</c:v>
                </c:pt>
                <c:pt idx="1056">
                  <c:v>536.0</c:v>
                </c:pt>
                <c:pt idx="1057">
                  <c:v>524.0</c:v>
                </c:pt>
                <c:pt idx="1058">
                  <c:v>537.0</c:v>
                </c:pt>
                <c:pt idx="1059">
                  <c:v>531.0</c:v>
                </c:pt>
                <c:pt idx="1060">
                  <c:v>525.0</c:v>
                </c:pt>
                <c:pt idx="1061">
                  <c:v>515.0</c:v>
                </c:pt>
                <c:pt idx="1062">
                  <c:v>535.0</c:v>
                </c:pt>
                <c:pt idx="1063">
                  <c:v>535.0</c:v>
                </c:pt>
                <c:pt idx="1064">
                  <c:v>568.0</c:v>
                </c:pt>
                <c:pt idx="1065">
                  <c:v>632.0</c:v>
                </c:pt>
                <c:pt idx="1066">
                  <c:v>605.0</c:v>
                </c:pt>
                <c:pt idx="1067">
                  <c:v>619.0</c:v>
                </c:pt>
                <c:pt idx="1068">
                  <c:v>603.0</c:v>
                </c:pt>
                <c:pt idx="1069">
                  <c:v>626.0</c:v>
                </c:pt>
                <c:pt idx="1070">
                  <c:v>624.0</c:v>
                </c:pt>
                <c:pt idx="1071">
                  <c:v>635.0</c:v>
                </c:pt>
                <c:pt idx="1072">
                  <c:v>616.0</c:v>
                </c:pt>
                <c:pt idx="1073">
                  <c:v>600.0</c:v>
                </c:pt>
                <c:pt idx="1074">
                  <c:v>572.0</c:v>
                </c:pt>
                <c:pt idx="1075">
                  <c:v>#N/A</c:v>
                </c:pt>
                <c:pt idx="1076">
                  <c:v>#N/A</c:v>
                </c:pt>
                <c:pt idx="1077">
                  <c:v>605.0</c:v>
                </c:pt>
                <c:pt idx="1078">
                  <c:v>602.0</c:v>
                </c:pt>
                <c:pt idx="1079">
                  <c:v>577.0</c:v>
                </c:pt>
                <c:pt idx="1080">
                  <c:v>603.0</c:v>
                </c:pt>
                <c:pt idx="1081">
                  <c:v>607.0</c:v>
                </c:pt>
                <c:pt idx="1082">
                  <c:v>633.0</c:v>
                </c:pt>
                <c:pt idx="1083">
                  <c:v>624.0</c:v>
                </c:pt>
                <c:pt idx="1084">
                  <c:v>631.0</c:v>
                </c:pt>
                <c:pt idx="1085">
                  <c:v>638.0</c:v>
                </c:pt>
                <c:pt idx="1086">
                  <c:v>633.0</c:v>
                </c:pt>
                <c:pt idx="1087">
                  <c:v>640.0</c:v>
                </c:pt>
                <c:pt idx="1088">
                  <c:v>664.0</c:v>
                </c:pt>
                <c:pt idx="1089">
                  <c:v>677.0</c:v>
                </c:pt>
                <c:pt idx="1090">
                  <c:v>693.0</c:v>
                </c:pt>
                <c:pt idx="1091">
                  <c:v>654.0</c:v>
                </c:pt>
                <c:pt idx="1092">
                  <c:v>616.0</c:v>
                </c:pt>
                <c:pt idx="1093">
                  <c:v>623.0</c:v>
                </c:pt>
                <c:pt idx="1094">
                  <c:v>635.0</c:v>
                </c:pt>
                <c:pt idx="1095">
                  <c:v>636.0</c:v>
                </c:pt>
                <c:pt idx="1096">
                  <c:v>636.0</c:v>
                </c:pt>
                <c:pt idx="1097">
                  <c:v>655.0</c:v>
                </c:pt>
                <c:pt idx="1098">
                  <c:v>662.0</c:v>
                </c:pt>
                <c:pt idx="1099">
                  <c:v>640.0</c:v>
                </c:pt>
                <c:pt idx="1100">
                  <c:v>653.0</c:v>
                </c:pt>
                <c:pt idx="1101">
                  <c:v>681.0</c:v>
                </c:pt>
                <c:pt idx="1102">
                  <c:v>692.0</c:v>
                </c:pt>
                <c:pt idx="1103">
                  <c:v>695.0</c:v>
                </c:pt>
                <c:pt idx="1104">
                  <c:v>695.0</c:v>
                </c:pt>
                <c:pt idx="1105">
                  <c:v>675.0</c:v>
                </c:pt>
                <c:pt idx="1106">
                  <c:v>690.0</c:v>
                </c:pt>
                <c:pt idx="1107">
                  <c:v>690.0</c:v>
                </c:pt>
                <c:pt idx="1108">
                  <c:v>647.0</c:v>
                </c:pt>
                <c:pt idx="1109">
                  <c:v>676.0</c:v>
                </c:pt>
                <c:pt idx="1110">
                  <c:v>676.0</c:v>
                </c:pt>
                <c:pt idx="1111">
                  <c:v>672.0</c:v>
                </c:pt>
                <c:pt idx="1112">
                  <c:v>615.0</c:v>
                </c:pt>
                <c:pt idx="1113">
                  <c:v>610.0</c:v>
                </c:pt>
                <c:pt idx="1114">
                  <c:v>627.0</c:v>
                </c:pt>
                <c:pt idx="1115">
                  <c:v>641.0</c:v>
                </c:pt>
                <c:pt idx="1116">
                  <c:v>623.0</c:v>
                </c:pt>
                <c:pt idx="1117">
                  <c:v>587.0</c:v>
                </c:pt>
                <c:pt idx="1118">
                  <c:v>609.0</c:v>
                </c:pt>
                <c:pt idx="1119">
                  <c:v>615.0</c:v>
                </c:pt>
                <c:pt idx="1120">
                  <c:v>550.0</c:v>
                </c:pt>
                <c:pt idx="1121">
                  <c:v>597.0</c:v>
                </c:pt>
                <c:pt idx="1122">
                  <c:v>615.0</c:v>
                </c:pt>
                <c:pt idx="1123">
                  <c:v>634.0</c:v>
                </c:pt>
                <c:pt idx="1124">
                  <c:v>632.0</c:v>
                </c:pt>
                <c:pt idx="1125">
                  <c:v>633.0</c:v>
                </c:pt>
                <c:pt idx="1126">
                  <c:v>598.0</c:v>
                </c:pt>
                <c:pt idx="1127">
                  <c:v>#N/A</c:v>
                </c:pt>
                <c:pt idx="1128">
                  <c:v>#N/A</c:v>
                </c:pt>
                <c:pt idx="1129">
                  <c:v>#N/A</c:v>
                </c:pt>
                <c:pt idx="1130">
                  <c:v>620.0</c:v>
                </c:pt>
                <c:pt idx="1131">
                  <c:v>575.0</c:v>
                </c:pt>
                <c:pt idx="1132">
                  <c:v>585.0</c:v>
                </c:pt>
                <c:pt idx="1133">
                  <c:v>589.0</c:v>
                </c:pt>
                <c:pt idx="1134">
                  <c:v>572.0</c:v>
                </c:pt>
                <c:pt idx="1135">
                  <c:v>559.0</c:v>
                </c:pt>
                <c:pt idx="1136">
                  <c:v>551.0</c:v>
                </c:pt>
                <c:pt idx="1137">
                  <c:v>588.0</c:v>
                </c:pt>
                <c:pt idx="1138">
                  <c:v>591.0</c:v>
                </c:pt>
                <c:pt idx="1139">
                  <c:v>572.0</c:v>
                </c:pt>
                <c:pt idx="1140">
                  <c:v>553.0</c:v>
                </c:pt>
                <c:pt idx="1141">
                  <c:v>553.0</c:v>
                </c:pt>
                <c:pt idx="1142">
                  <c:v>563.0</c:v>
                </c:pt>
                <c:pt idx="1143">
                  <c:v>562.0</c:v>
                </c:pt>
                <c:pt idx="1144">
                  <c:v>598.0</c:v>
                </c:pt>
                <c:pt idx="1145">
                  <c:v>586.0</c:v>
                </c:pt>
                <c:pt idx="1146">
                  <c:v>569.0</c:v>
                </c:pt>
                <c:pt idx="1147">
                  <c:v>569.0</c:v>
                </c:pt>
                <c:pt idx="1148">
                  <c:v>619.0</c:v>
                </c:pt>
                <c:pt idx="1149">
                  <c:v>615.0</c:v>
                </c:pt>
                <c:pt idx="1150">
                  <c:v>621.0</c:v>
                </c:pt>
              </c:numCache>
            </c:numRef>
          </c:val>
          <c:smooth val="0"/>
          <c:extLst xmlns:c16r2="http://schemas.microsoft.com/office/drawing/2015/06/chart">
            <c:ext xmlns:c16="http://schemas.microsoft.com/office/drawing/2014/chart" uri="{C3380CC4-5D6E-409C-BE32-E72D297353CC}">
              <c16:uniqueId val="{00000001-E13A-4051-8306-549E50C4708B}"/>
            </c:ext>
          </c:extLst>
        </c:ser>
        <c:dLbls>
          <c:showLegendKey val="0"/>
          <c:showVal val="0"/>
          <c:showCatName val="0"/>
          <c:showSerName val="0"/>
          <c:showPercent val="0"/>
          <c:showBubbleSize val="0"/>
        </c:dLbls>
        <c:marker val="1"/>
        <c:smooth val="0"/>
        <c:axId val="-2097065496"/>
        <c:axId val="-2088542952"/>
      </c:lineChart>
      <c:dateAx>
        <c:axId val="-2097065496"/>
        <c:scaling>
          <c:orientation val="minMax"/>
          <c:max val="44742.0"/>
          <c:min val="42005.0"/>
        </c:scaling>
        <c:delete val="0"/>
        <c:axPos val="b"/>
        <c:numFmt formatCode="mmm\-yy" sourceLinked="0"/>
        <c:majorTickMark val="in"/>
        <c:minorTickMark val="in"/>
        <c:tickLblPos val="nextTo"/>
        <c:spPr>
          <a:ln/>
        </c:spPr>
        <c:txPr>
          <a:bodyPr rot="-2700000"/>
          <a:lstStyle/>
          <a:p>
            <a:pPr>
              <a:defRPr/>
            </a:pPr>
            <a:endParaRPr lang="en-US"/>
          </a:p>
        </c:txPr>
        <c:crossAx val="-2088542952"/>
        <c:crosses val="autoZero"/>
        <c:auto val="1"/>
        <c:lblOffset val="100"/>
        <c:baseTimeUnit val="days"/>
      </c:dateAx>
      <c:valAx>
        <c:axId val="-2088542952"/>
        <c:scaling>
          <c:orientation val="minMax"/>
          <c:max val="1000.0"/>
          <c:min val="200.0"/>
        </c:scaling>
        <c:delete val="0"/>
        <c:axPos val="l"/>
        <c:majorGridlines>
          <c:spPr>
            <a:ln>
              <a:solidFill>
                <a:schemeClr val="bg1">
                  <a:lumMod val="85000"/>
                </a:schemeClr>
              </a:solidFill>
            </a:ln>
          </c:spPr>
        </c:majorGridlines>
        <c:title>
          <c:tx>
            <c:rich>
              <a:bodyPr rot="0" vert="horz"/>
              <a:lstStyle/>
              <a:p>
                <a:pPr>
                  <a:defRPr/>
                </a:pPr>
                <a:r>
                  <a:rPr lang="en-US" sz="1000"/>
                  <a:t>¢/kg cwt</a:t>
                </a:r>
              </a:p>
            </c:rich>
          </c:tx>
          <c:layout>
            <c:manualLayout>
              <c:xMode val="edge"/>
              <c:yMode val="edge"/>
              <c:x val="0.115217739094428"/>
              <c:y val="0.100476617693629"/>
            </c:manualLayout>
          </c:layout>
          <c:overlay val="0"/>
        </c:title>
        <c:numFmt formatCode="General" sourceLinked="1"/>
        <c:majorTickMark val="none"/>
        <c:minorTickMark val="none"/>
        <c:tickLblPos val="nextTo"/>
        <c:crossAx val="-2097065496"/>
        <c:crosses val="autoZero"/>
        <c:crossBetween val="between"/>
      </c:valAx>
      <c:spPr>
        <a:ln w="6350">
          <a:solidFill>
            <a:schemeClr val="bg1">
              <a:lumMod val="85000"/>
            </a:schemeClr>
          </a:solidFill>
        </a:ln>
      </c:spPr>
    </c:plotArea>
    <c:legend>
      <c:legendPos val="r"/>
      <c:layout>
        <c:manualLayout>
          <c:xMode val="edge"/>
          <c:yMode val="edge"/>
          <c:x val="0.375826859242692"/>
          <c:y val="0.732762128070014"/>
          <c:w val="0.366488707256088"/>
          <c:h val="0.0515240519345361"/>
        </c:manualLayout>
      </c:layout>
      <c:overlay val="0"/>
      <c:spPr>
        <a:solidFill>
          <a:schemeClr val="bg1"/>
        </a:solidFill>
        <a:ln w="6350">
          <a:noFill/>
        </a:ln>
      </c:spPr>
    </c:legend>
    <c:plotVisOnly val="1"/>
    <c:dispBlanksAs val="gap"/>
    <c:showDLblsOverMax val="0"/>
  </c:chart>
  <c:spPr>
    <a:ln>
      <a:noFill/>
    </a:ln>
  </c:spPr>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AU" sz="2000"/>
              <a:t>Australian &amp; NZ lamb exports to China</a:t>
            </a:r>
          </a:p>
          <a:p>
            <a:pPr>
              <a:defRPr sz="2000" b="0" i="0" u="none" strike="noStrike" kern="1200" spc="0" baseline="0">
                <a:solidFill>
                  <a:schemeClr val="tx1">
                    <a:lumMod val="65000"/>
                    <a:lumOff val="35000"/>
                  </a:schemeClr>
                </a:solidFill>
                <a:latin typeface="+mn-lt"/>
                <a:ea typeface="+mn-ea"/>
                <a:cs typeface="+mn-cs"/>
              </a:defRPr>
            </a:pPr>
            <a:r>
              <a:rPr lang="en-AU" sz="2000"/>
              <a:t>2020-2021 Jan-July</a:t>
            </a:r>
          </a:p>
        </c:rich>
      </c:tx>
      <c:layout>
        <c:manualLayout>
          <c:xMode val="edge"/>
          <c:yMode val="edge"/>
          <c:x val="0.135985316024686"/>
          <c:y val="0.0"/>
        </c:manualLayout>
      </c:layout>
      <c:overlay val="0"/>
      <c:spPr>
        <a:noFill/>
        <a:ln>
          <a:noFill/>
        </a:ln>
        <a:effectLst/>
      </c:spPr>
    </c:title>
    <c:autoTitleDeleted val="0"/>
    <c:plotArea>
      <c:layout/>
      <c:barChart>
        <c:barDir val="col"/>
        <c:grouping val="clustered"/>
        <c:varyColors val="0"/>
        <c:ser>
          <c:idx val="0"/>
          <c:order val="0"/>
          <c:tx>
            <c:strRef>
              <c:f>Sheet1!$J$30</c:f>
              <c:strCache>
                <c:ptCount val="1"/>
                <c:pt idx="0">
                  <c:v>Aust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Sheet1!$I$31:$I$32</c:f>
              <c:strCache>
                <c:ptCount val="2"/>
                <c:pt idx="0">
                  <c:v>China 2020</c:v>
                </c:pt>
                <c:pt idx="1">
                  <c:v>China 2021</c:v>
                </c:pt>
              </c:strCache>
            </c:strRef>
          </c:cat>
          <c:val>
            <c:numRef>
              <c:f>Sheet1!$J$31:$J$32</c:f>
              <c:numCache>
                <c:formatCode>[$-10C09]#,##0</c:formatCode>
                <c:ptCount val="2"/>
                <c:pt idx="0">
                  <c:v>40293.61820000001</c:v>
                </c:pt>
                <c:pt idx="1">
                  <c:v>39014.8979</c:v>
                </c:pt>
              </c:numCache>
            </c:numRef>
          </c:val>
          <c:extLst xmlns:c16r2="http://schemas.microsoft.com/office/drawing/2015/06/chart">
            <c:ext xmlns:c16="http://schemas.microsoft.com/office/drawing/2014/chart" uri="{C3380CC4-5D6E-409C-BE32-E72D297353CC}">
              <c16:uniqueId val="{00000000-6AA9-4FB3-B532-48B436B2A1AF}"/>
            </c:ext>
          </c:extLst>
        </c:ser>
        <c:ser>
          <c:idx val="1"/>
          <c:order val="1"/>
          <c:tx>
            <c:strRef>
              <c:f>Sheet1!$K$30</c:f>
              <c:strCache>
                <c:ptCount val="1"/>
                <c:pt idx="0">
                  <c:v>NZ</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Sheet1!$I$31:$I$32</c:f>
              <c:strCache>
                <c:ptCount val="2"/>
                <c:pt idx="0">
                  <c:v>China 2020</c:v>
                </c:pt>
                <c:pt idx="1">
                  <c:v>China 2021</c:v>
                </c:pt>
              </c:strCache>
            </c:strRef>
          </c:cat>
          <c:val>
            <c:numRef>
              <c:f>Sheet1!$K$31:$K$32</c:f>
              <c:numCache>
                <c:formatCode>_-* #,##0_-;\-* #,##0_-;_-* "-"??_-;_-@_-</c:formatCode>
                <c:ptCount val="2"/>
                <c:pt idx="0">
                  <c:v>95449.929</c:v>
                </c:pt>
                <c:pt idx="1">
                  <c:v>112674.068</c:v>
                </c:pt>
              </c:numCache>
            </c:numRef>
          </c:val>
          <c:extLst xmlns:c16r2="http://schemas.microsoft.com/office/drawing/2015/06/chart">
            <c:ext xmlns:c16="http://schemas.microsoft.com/office/drawing/2014/chart" uri="{C3380CC4-5D6E-409C-BE32-E72D297353CC}">
              <c16:uniqueId val="{00000001-6AA9-4FB3-B532-48B436B2A1AF}"/>
            </c:ext>
          </c:extLst>
        </c:ser>
        <c:dLbls>
          <c:showLegendKey val="0"/>
          <c:showVal val="0"/>
          <c:showCatName val="0"/>
          <c:showSerName val="0"/>
          <c:showPercent val="0"/>
          <c:showBubbleSize val="0"/>
        </c:dLbls>
        <c:gapWidth val="219"/>
        <c:overlap val="-27"/>
        <c:axId val="-2084498648"/>
        <c:axId val="-2084495160"/>
      </c:barChart>
      <c:catAx>
        <c:axId val="-208449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4495160"/>
        <c:crosses val="autoZero"/>
        <c:auto val="1"/>
        <c:lblAlgn val="ctr"/>
        <c:lblOffset val="100"/>
        <c:noMultiLvlLbl val="0"/>
      </c:catAx>
      <c:valAx>
        <c:axId val="-2084495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AU"/>
                  <a:t>MT shipped</a:t>
                </a:r>
              </a:p>
            </c:rich>
          </c:tx>
          <c:layout/>
          <c:overlay val="0"/>
          <c:spPr>
            <a:noFill/>
            <a:ln>
              <a:noFill/>
            </a:ln>
            <a:effectLst/>
          </c:spPr>
        </c:title>
        <c:numFmt formatCode="[$-10C09]#,##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44986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bg2">
          <a:lumMod val="50000"/>
        </a:schemeClr>
      </a:solidFill>
    </a:ln>
    <a:effectLst/>
  </c:spPr>
  <c:txPr>
    <a:bodyPr/>
    <a:lstStyle/>
    <a:p>
      <a:pPr>
        <a:defRPr sz="14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AU" sz="2000"/>
              <a:t>Australian &amp; NZ lamb export to US</a:t>
            </a:r>
          </a:p>
          <a:p>
            <a:pPr>
              <a:defRPr sz="2000" b="0" i="0" u="none" strike="noStrike" kern="1200" spc="0" baseline="0">
                <a:solidFill>
                  <a:schemeClr val="tx1">
                    <a:lumMod val="65000"/>
                    <a:lumOff val="35000"/>
                  </a:schemeClr>
                </a:solidFill>
                <a:latin typeface="+mn-lt"/>
                <a:ea typeface="+mn-ea"/>
                <a:cs typeface="+mn-cs"/>
              </a:defRPr>
            </a:pPr>
            <a:r>
              <a:rPr lang="en-AU" sz="2000"/>
              <a:t>2020-2021 Jan-July</a:t>
            </a:r>
          </a:p>
        </c:rich>
      </c:tx>
      <c:layout/>
      <c:overlay val="0"/>
      <c:spPr>
        <a:noFill/>
        <a:ln>
          <a:noFill/>
        </a:ln>
        <a:effectLst/>
      </c:spPr>
    </c:title>
    <c:autoTitleDeleted val="0"/>
    <c:plotArea>
      <c:layout/>
      <c:barChart>
        <c:barDir val="col"/>
        <c:grouping val="clustered"/>
        <c:varyColors val="0"/>
        <c:ser>
          <c:idx val="0"/>
          <c:order val="0"/>
          <c:tx>
            <c:strRef>
              <c:f>Sheet1!$J$26</c:f>
              <c:strCache>
                <c:ptCount val="1"/>
                <c:pt idx="0">
                  <c:v>Aust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Sheet1!$I$27:$I$28</c:f>
              <c:strCache>
                <c:ptCount val="2"/>
                <c:pt idx="0">
                  <c:v>US 2020</c:v>
                </c:pt>
                <c:pt idx="1">
                  <c:v>US 2021</c:v>
                </c:pt>
              </c:strCache>
            </c:strRef>
          </c:cat>
          <c:val>
            <c:numRef>
              <c:f>Sheet1!$J$27:$J$28</c:f>
              <c:numCache>
                <c:formatCode>[$-10C09]#,##0</c:formatCode>
                <c:ptCount val="2"/>
                <c:pt idx="0">
                  <c:v>34391.7455</c:v>
                </c:pt>
                <c:pt idx="1">
                  <c:v>41775.9853</c:v>
                </c:pt>
              </c:numCache>
            </c:numRef>
          </c:val>
          <c:extLst xmlns:c16r2="http://schemas.microsoft.com/office/drawing/2015/06/chart">
            <c:ext xmlns:c16="http://schemas.microsoft.com/office/drawing/2014/chart" uri="{C3380CC4-5D6E-409C-BE32-E72D297353CC}">
              <c16:uniqueId val="{00000000-5B30-4160-9931-9490F0D69219}"/>
            </c:ext>
          </c:extLst>
        </c:ser>
        <c:ser>
          <c:idx val="1"/>
          <c:order val="1"/>
          <c:tx>
            <c:strRef>
              <c:f>Sheet1!$K$26</c:f>
              <c:strCache>
                <c:ptCount val="1"/>
                <c:pt idx="0">
                  <c:v>NZ</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Sheet1!$I$27:$I$28</c:f>
              <c:strCache>
                <c:ptCount val="2"/>
                <c:pt idx="0">
                  <c:v>US 2020</c:v>
                </c:pt>
                <c:pt idx="1">
                  <c:v>US 2021</c:v>
                </c:pt>
              </c:strCache>
            </c:strRef>
          </c:cat>
          <c:val>
            <c:numRef>
              <c:f>Sheet1!$K$27:$K$28</c:f>
              <c:numCache>
                <c:formatCode>_-* #,##0_-;\-* #,##0_-;_-* "-"??_-;_-@_-</c:formatCode>
                <c:ptCount val="2"/>
                <c:pt idx="0">
                  <c:v>11556.238</c:v>
                </c:pt>
                <c:pt idx="1">
                  <c:v>17033.717</c:v>
                </c:pt>
              </c:numCache>
            </c:numRef>
          </c:val>
          <c:extLst xmlns:c16r2="http://schemas.microsoft.com/office/drawing/2015/06/chart">
            <c:ext xmlns:c16="http://schemas.microsoft.com/office/drawing/2014/chart" uri="{C3380CC4-5D6E-409C-BE32-E72D297353CC}">
              <c16:uniqueId val="{00000001-5B30-4160-9931-9490F0D69219}"/>
            </c:ext>
          </c:extLst>
        </c:ser>
        <c:dLbls>
          <c:dLblPos val="outEnd"/>
          <c:showLegendKey val="0"/>
          <c:showVal val="1"/>
          <c:showCatName val="0"/>
          <c:showSerName val="0"/>
          <c:showPercent val="0"/>
          <c:showBubbleSize val="0"/>
        </c:dLbls>
        <c:gapWidth val="219"/>
        <c:overlap val="-27"/>
        <c:axId val="-2098091176"/>
        <c:axId val="-2084482600"/>
      </c:barChart>
      <c:catAx>
        <c:axId val="-209809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4482600"/>
        <c:crosses val="autoZero"/>
        <c:auto val="1"/>
        <c:lblAlgn val="ctr"/>
        <c:lblOffset val="100"/>
        <c:noMultiLvlLbl val="0"/>
      </c:catAx>
      <c:valAx>
        <c:axId val="-2084482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AU"/>
                  <a:t>MT shipped</a:t>
                </a:r>
              </a:p>
            </c:rich>
          </c:tx>
          <c:layout/>
          <c:overlay val="0"/>
          <c:spPr>
            <a:noFill/>
            <a:ln>
              <a:noFill/>
            </a:ln>
            <a:effectLst/>
          </c:spPr>
        </c:title>
        <c:numFmt formatCode="[$-10C09]#,##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980911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bg2">
          <a:lumMod val="50000"/>
        </a:schemeClr>
      </a:solidFill>
    </a:ln>
    <a:effectLst/>
  </c:spPr>
  <c:txPr>
    <a:bodyPr/>
    <a:lstStyle/>
    <a:p>
      <a:pPr>
        <a:defRPr sz="1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9712718658706"/>
          <c:y val="0.151843386904415"/>
          <c:w val="0.842499424414054"/>
          <c:h val="0.681236968642492"/>
        </c:manualLayout>
      </c:layout>
      <c:areaChart>
        <c:grouping val="stacked"/>
        <c:varyColors val="0"/>
        <c:ser>
          <c:idx val="0"/>
          <c:order val="3"/>
          <c:tx>
            <c:v>low</c:v>
          </c:tx>
          <c:spPr>
            <a:noFill/>
            <a:ln>
              <a:solidFill>
                <a:schemeClr val="bg1"/>
              </a:solidFill>
            </a:ln>
          </c:spPr>
          <c:val>
            <c:numRef>
              <c:f>Grid!$T$21:$T$32</c:f>
              <c:numCache>
                <c:formatCode>_-* #,##0_-;\-* #,##0_-;_-* "-"??_-;_-@_-</c:formatCode>
                <c:ptCount val="12"/>
                <c:pt idx="0">
                  <c:v>3462.793017229637</c:v>
                </c:pt>
                <c:pt idx="1">
                  <c:v>4637.004468360638</c:v>
                </c:pt>
                <c:pt idx="2">
                  <c:v>4303.64716420038</c:v>
                </c:pt>
                <c:pt idx="3">
                  <c:v>3866.048054507574</c:v>
                </c:pt>
                <c:pt idx="4">
                  <c:v>4202.79122863978</c:v>
                </c:pt>
                <c:pt idx="5">
                  <c:v>4461.877751880764</c:v>
                </c:pt>
                <c:pt idx="6">
                  <c:v>3950.172625094644</c:v>
                </c:pt>
                <c:pt idx="7">
                  <c:v>3622.629576827124</c:v>
                </c:pt>
                <c:pt idx="8">
                  <c:v>3756.437191784968</c:v>
                </c:pt>
                <c:pt idx="9">
                  <c:v>4375.008229341484</c:v>
                </c:pt>
                <c:pt idx="10">
                  <c:v>4303.577590485808</c:v>
                </c:pt>
                <c:pt idx="11">
                  <c:v>4346.036218314991</c:v>
                </c:pt>
              </c:numCache>
            </c:numRef>
          </c:val>
          <c:extLst xmlns:c16r2="http://schemas.microsoft.com/office/drawing/2015/06/chart">
            <c:ext xmlns:c16="http://schemas.microsoft.com/office/drawing/2014/chart" uri="{C3380CC4-5D6E-409C-BE32-E72D297353CC}">
              <c16:uniqueId val="{00000000-D894-4EAB-A14E-8CE10B3D0884}"/>
            </c:ext>
          </c:extLst>
        </c:ser>
        <c:ser>
          <c:idx val="1"/>
          <c:order val="4"/>
          <c:tx>
            <c:v>Range 70%</c:v>
          </c:tx>
          <c:spPr>
            <a:solidFill>
              <a:schemeClr val="bg1">
                <a:lumMod val="85000"/>
              </a:schemeClr>
            </a:solidFill>
            <a:ln>
              <a:solidFill>
                <a:schemeClr val="bg1">
                  <a:lumMod val="85000"/>
                </a:schemeClr>
              </a:solidFill>
            </a:ln>
          </c:spPr>
          <c:val>
            <c:numRef>
              <c:f>Grid!$V$21:$V$32</c:f>
              <c:numCache>
                <c:formatCode>_-* #,##0_-;\-* #,##0_-;_-* "-"??_-;_-@_-</c:formatCode>
                <c:ptCount val="12"/>
                <c:pt idx="0">
                  <c:v>2400.263909540725</c:v>
                </c:pt>
                <c:pt idx="1">
                  <c:v>2275.849007278725</c:v>
                </c:pt>
                <c:pt idx="2">
                  <c:v>1697.171695599241</c:v>
                </c:pt>
                <c:pt idx="3">
                  <c:v>1687.021174984855</c:v>
                </c:pt>
                <c:pt idx="4">
                  <c:v>1592.589150720441</c:v>
                </c:pt>
                <c:pt idx="5">
                  <c:v>1456.556604238469</c:v>
                </c:pt>
                <c:pt idx="6">
                  <c:v>1594.52538621071</c:v>
                </c:pt>
                <c:pt idx="7">
                  <c:v>1390.416366745753</c:v>
                </c:pt>
                <c:pt idx="8">
                  <c:v>1528.885028430063</c:v>
                </c:pt>
                <c:pt idx="9">
                  <c:v>1662.410029317032</c:v>
                </c:pt>
                <c:pt idx="10">
                  <c:v>2144.983133828382</c:v>
                </c:pt>
                <c:pt idx="11">
                  <c:v>2324.94297137002</c:v>
                </c:pt>
              </c:numCache>
            </c:numRef>
          </c:val>
          <c:extLst xmlns:c16r2="http://schemas.microsoft.com/office/drawing/2015/06/chart">
            <c:ext xmlns:c16="http://schemas.microsoft.com/office/drawing/2014/chart" uri="{C3380CC4-5D6E-409C-BE32-E72D297353CC}">
              <c16:uniqueId val="{00000001-D894-4EAB-A14E-8CE10B3D0884}"/>
            </c:ext>
          </c:extLst>
        </c:ser>
        <c:dLbls>
          <c:showLegendKey val="0"/>
          <c:showVal val="0"/>
          <c:showCatName val="0"/>
          <c:showSerName val="0"/>
          <c:showPercent val="0"/>
          <c:showBubbleSize val="0"/>
        </c:dLbls>
        <c:axId val="-2087060376"/>
        <c:axId val="-2087307048"/>
      </c:areaChart>
      <c:lineChart>
        <c:grouping val="standard"/>
        <c:varyColors val="0"/>
        <c:ser>
          <c:idx val="2"/>
          <c:order val="0"/>
          <c:tx>
            <c:v>5 year avg</c:v>
          </c:tx>
          <c:spPr>
            <a:ln w="34925">
              <a:solidFill>
                <a:schemeClr val="tx1">
                  <a:lumMod val="75000"/>
                  <a:lumOff val="25000"/>
                </a:schemeClr>
              </a:solidFill>
              <a:prstDash val="sysDash"/>
            </a:ln>
          </c:spPr>
          <c:marker>
            <c:symbol val="none"/>
          </c:marker>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Grid!$R$21:$R$32</c:f>
              <c:numCache>
                <c:formatCode>_-* #,##0_-;\-* #,##0_-;_-* "-"??_-;_-@_-</c:formatCode>
                <c:ptCount val="12"/>
                <c:pt idx="0">
                  <c:v>4662.924972000001</c:v>
                </c:pt>
                <c:pt idx="1">
                  <c:v>5774.928972000001</c:v>
                </c:pt>
                <c:pt idx="2">
                  <c:v>5152.233011999999</c:v>
                </c:pt>
                <c:pt idx="3">
                  <c:v>4709.558642000001</c:v>
                </c:pt>
                <c:pt idx="4">
                  <c:v>4999.085804</c:v>
                </c:pt>
                <c:pt idx="5">
                  <c:v>5190.156054</c:v>
                </c:pt>
                <c:pt idx="6">
                  <c:v>4747.435318199999</c:v>
                </c:pt>
                <c:pt idx="7">
                  <c:v>4317.8377602</c:v>
                </c:pt>
                <c:pt idx="8">
                  <c:v>4520.879706</c:v>
                </c:pt>
                <c:pt idx="9">
                  <c:v>5206.213244000001</c:v>
                </c:pt>
                <c:pt idx="10">
                  <c:v>5376.0691574</c:v>
                </c:pt>
                <c:pt idx="11">
                  <c:v>5508.507704000001</c:v>
                </c:pt>
              </c:numCache>
            </c:numRef>
          </c:val>
          <c:smooth val="1"/>
          <c:extLst xmlns:c16r2="http://schemas.microsoft.com/office/drawing/2015/06/chart">
            <c:ext xmlns:c16="http://schemas.microsoft.com/office/drawing/2014/chart" uri="{C3380CC4-5D6E-409C-BE32-E72D297353CC}">
              <c16:uniqueId val="{00000002-D894-4EAB-A14E-8CE10B3D0884}"/>
            </c:ext>
          </c:extLst>
        </c:ser>
        <c:ser>
          <c:idx val="3"/>
          <c:order val="1"/>
          <c:tx>
            <c:strRef>
              <c:f>Grid!$P$3</c:f>
              <c:strCache>
                <c:ptCount val="1"/>
                <c:pt idx="0">
                  <c:v>2021</c:v>
                </c:pt>
              </c:strCache>
            </c:strRef>
          </c:tx>
          <c:spPr>
            <a:ln>
              <a:solidFill>
                <a:srgbClr val="597E38"/>
              </a:solidFill>
            </a:ln>
          </c:spPr>
          <c:marker>
            <c:symbol val="none"/>
          </c:marker>
          <c:dPt>
            <c:idx val="9"/>
            <c:bubble3D val="0"/>
            <c:extLst xmlns:c16r2="http://schemas.microsoft.com/office/drawing/2015/06/chart">
              <c:ext xmlns:c16="http://schemas.microsoft.com/office/drawing/2014/chart" uri="{C3380CC4-5D6E-409C-BE32-E72D297353CC}">
                <c16:uniqueId val="{00000003-D894-4EAB-A14E-8CE10B3D0884}"/>
              </c:ext>
            </c:extLst>
          </c:dPt>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Grid!$P$21:$P$32</c:f>
              <c:numCache>
                <c:formatCode>_-* #,##0_-;\-* #,##0_-;_-* "-"??_-;_-@_-</c:formatCode>
                <c:ptCount val="12"/>
                <c:pt idx="0">
                  <c:v>3561.87011</c:v>
                </c:pt>
                <c:pt idx="1">
                  <c:v>5277.434799999998</c:v>
                </c:pt>
                <c:pt idx="2">
                  <c:v>5940.44886</c:v>
                </c:pt>
                <c:pt idx="3">
                  <c:v>5574.85131</c:v>
                </c:pt>
                <c:pt idx="4">
                  <c:v>6592.335</c:v>
                </c:pt>
                <c:pt idx="5">
                  <c:v>7842.03098</c:v>
                </c:pt>
                <c:pt idx="6">
                  <c:v>6986.99037</c:v>
                </c:pt>
                <c:pt idx="7">
                  <c:v>6131.94976</c:v>
                </c:pt>
                <c:pt idx="8">
                  <c:v>5689.55637</c:v>
                </c:pt>
                <c:pt idx="9">
                  <c:v>5080.49791</c:v>
                </c:pt>
                <c:pt idx="10">
                  <c:v>4980.629830000001</c:v>
                </c:pt>
                <c:pt idx="11">
                  <c:v>5860.50164</c:v>
                </c:pt>
              </c:numCache>
            </c:numRef>
          </c:val>
          <c:smooth val="1"/>
          <c:extLst xmlns:c16r2="http://schemas.microsoft.com/office/drawing/2015/06/chart">
            <c:ext xmlns:c16="http://schemas.microsoft.com/office/drawing/2014/chart" uri="{C3380CC4-5D6E-409C-BE32-E72D297353CC}">
              <c16:uniqueId val="{00000004-D894-4EAB-A14E-8CE10B3D0884}"/>
            </c:ext>
          </c:extLst>
        </c:ser>
        <c:ser>
          <c:idx val="4"/>
          <c:order val="2"/>
          <c:tx>
            <c:strRef>
              <c:f>Grid!$Q$3</c:f>
              <c:strCache>
                <c:ptCount val="1"/>
                <c:pt idx="0">
                  <c:v>2022</c:v>
                </c:pt>
              </c:strCache>
            </c:strRef>
          </c:tx>
          <c:spPr>
            <a:ln w="31750">
              <a:solidFill>
                <a:srgbClr val="EF7D22"/>
              </a:solidFill>
            </a:ln>
          </c:spPr>
          <c:marker>
            <c:symbol val="none"/>
          </c:marker>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Grid!$Q$21:$Q$32</c:f>
              <c:numCache>
                <c:formatCode>_-* #,##0_-;\-* #,##0_-;_-* "-"??_-;_-@_-</c:formatCode>
                <c:ptCount val="12"/>
                <c:pt idx="0">
                  <c:v>4791.1299</c:v>
                </c:pt>
                <c:pt idx="1">
                  <c:v>5339.14236</c:v>
                </c:pt>
                <c:pt idx="2">
                  <c:v>6865.582090000001</c:v>
                </c:pt>
                <c:pt idx="3">
                  <c:v>6370.16866</c:v>
                </c:pt>
                <c:pt idx="4">
                  <c:v>7201.46377</c:v>
                </c:pt>
                <c:pt idx="5">
                  <c:v>#N/A</c:v>
                </c:pt>
                <c:pt idx="6">
                  <c:v>#N/A</c:v>
                </c:pt>
                <c:pt idx="7">
                  <c:v>#N/A</c:v>
                </c:pt>
                <c:pt idx="8">
                  <c:v>#N/A</c:v>
                </c:pt>
                <c:pt idx="9">
                  <c:v>#N/A</c:v>
                </c:pt>
                <c:pt idx="10">
                  <c:v>#N/A</c:v>
                </c:pt>
                <c:pt idx="11">
                  <c:v>#N/A</c:v>
                </c:pt>
              </c:numCache>
            </c:numRef>
          </c:val>
          <c:smooth val="1"/>
          <c:extLst xmlns:c16r2="http://schemas.microsoft.com/office/drawing/2015/06/chart">
            <c:ext xmlns:c16="http://schemas.microsoft.com/office/drawing/2014/chart" uri="{C3380CC4-5D6E-409C-BE32-E72D297353CC}">
              <c16:uniqueId val="{00000005-D894-4EAB-A14E-8CE10B3D0884}"/>
            </c:ext>
          </c:extLst>
        </c:ser>
        <c:dLbls>
          <c:showLegendKey val="0"/>
          <c:showVal val="0"/>
          <c:showCatName val="0"/>
          <c:showSerName val="0"/>
          <c:showPercent val="0"/>
          <c:showBubbleSize val="0"/>
        </c:dLbls>
        <c:marker val="1"/>
        <c:smooth val="0"/>
        <c:axId val="-2087060376"/>
        <c:axId val="-2087307048"/>
      </c:lineChart>
      <c:catAx>
        <c:axId val="-2087060376"/>
        <c:scaling>
          <c:orientation val="minMax"/>
        </c:scaling>
        <c:delete val="0"/>
        <c:axPos val="b"/>
        <c:numFmt formatCode="mmm" sourceLinked="0"/>
        <c:majorTickMark val="out"/>
        <c:minorTickMark val="none"/>
        <c:tickLblPos val="low"/>
        <c:spPr>
          <a:ln w="22225">
            <a:solidFill>
              <a:schemeClr val="tx1">
                <a:lumMod val="50000"/>
                <a:lumOff val="50000"/>
              </a:schemeClr>
            </a:solidFill>
            <a:prstDash val="solid"/>
          </a:ln>
        </c:spPr>
        <c:crossAx val="-2087307048"/>
        <c:crosses val="autoZero"/>
        <c:auto val="1"/>
        <c:lblAlgn val="ctr"/>
        <c:lblOffset val="100"/>
        <c:tickMarkSkip val="1"/>
        <c:noMultiLvlLbl val="0"/>
      </c:catAx>
      <c:valAx>
        <c:axId val="-2087307048"/>
        <c:scaling>
          <c:orientation val="minMax"/>
          <c:min val="2000.0"/>
        </c:scaling>
        <c:delete val="0"/>
        <c:axPos val="l"/>
        <c:majorGridlines>
          <c:spPr>
            <a:ln>
              <a:solidFill>
                <a:schemeClr val="bg1">
                  <a:lumMod val="75000"/>
                </a:schemeClr>
              </a:solidFill>
            </a:ln>
          </c:spPr>
        </c:majorGridlines>
        <c:numFmt formatCode="#,##0" sourceLinked="0"/>
        <c:majorTickMark val="none"/>
        <c:minorTickMark val="none"/>
        <c:tickLblPos val="nextTo"/>
        <c:spPr>
          <a:ln w="9525">
            <a:noFill/>
          </a:ln>
        </c:spPr>
        <c:crossAx val="-2087060376"/>
        <c:crosses val="autoZero"/>
        <c:crossBetween val="midCat"/>
        <c:majorUnit val="1000.0"/>
        <c:dispUnits>
          <c:builtInUnit val="thousands"/>
        </c:dispUnits>
      </c:valAx>
      <c:spPr>
        <a:noFill/>
        <a:ln w="12700">
          <a:solidFill>
            <a:schemeClr val="tx1">
              <a:lumMod val="50000"/>
              <a:lumOff val="50000"/>
            </a:schemeClr>
          </a:solidFill>
        </a:ln>
      </c:spPr>
    </c:plotArea>
    <c:legend>
      <c:legendPos val="b"/>
      <c:legendEntry>
        <c:idx val="0"/>
        <c:delete val="1"/>
      </c:legendEntry>
      <c:layout>
        <c:manualLayout>
          <c:xMode val="edge"/>
          <c:yMode val="edge"/>
          <c:x val="0.138537858206321"/>
          <c:y val="0.750114829396325"/>
          <c:w val="0.796484883833965"/>
          <c:h val="0.0600760842394701"/>
        </c:manualLayout>
      </c:layout>
      <c:overlay val="0"/>
      <c:spPr>
        <a:noFill/>
      </c:spPr>
      <c:txPr>
        <a:bodyPr/>
        <a:lstStyle/>
        <a:p>
          <a:pPr>
            <a:defRPr sz="1100"/>
          </a:pPr>
          <a:endParaRPr lang="en-US"/>
        </a:p>
      </c:txPr>
    </c:legend>
    <c:plotVisOnly val="1"/>
    <c:dispBlanksAs val="gap"/>
    <c:showDLblsOverMax val="0"/>
  </c:chart>
  <c:spPr>
    <a:ln>
      <a:noFill/>
    </a:ln>
  </c:spPr>
  <c:txPr>
    <a:bodyPr/>
    <a:lstStyle/>
    <a:p>
      <a:pPr>
        <a:defRPr sz="1200">
          <a:latin typeface="Arial" pitchFamily="34" charset="0"/>
          <a:cs typeface="Arial" pitchFamily="34" charset="0"/>
        </a:defRPr>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09712718658706"/>
          <c:y val="0.151843386904415"/>
          <c:w val="0.842499424414054"/>
          <c:h val="0.648019427614848"/>
        </c:manualLayout>
      </c:layout>
      <c:areaChart>
        <c:grouping val="stacked"/>
        <c:varyColors val="0"/>
        <c:ser>
          <c:idx val="0"/>
          <c:order val="3"/>
          <c:tx>
            <c:v>low</c:v>
          </c:tx>
          <c:spPr>
            <a:noFill/>
            <a:ln>
              <a:solidFill>
                <a:schemeClr val="bg1"/>
              </a:solidFill>
            </a:ln>
          </c:spPr>
          <c:val>
            <c:numRef>
              <c:f>Grid!$T$4:$T$15</c:f>
              <c:numCache>
                <c:formatCode>_-* #,##0_-;\-* #,##0_-;_-* "-"??_-;_-@_-</c:formatCode>
                <c:ptCount val="12"/>
                <c:pt idx="0">
                  <c:v>15243.58822079264</c:v>
                </c:pt>
                <c:pt idx="1">
                  <c:v>18840.10491376194</c:v>
                </c:pt>
                <c:pt idx="2">
                  <c:v>19747.65505456585</c:v>
                </c:pt>
                <c:pt idx="3">
                  <c:v>18008.97777135624</c:v>
                </c:pt>
                <c:pt idx="4">
                  <c:v>20341.45187015822</c:v>
                </c:pt>
                <c:pt idx="5">
                  <c:v>19762.44741692504</c:v>
                </c:pt>
                <c:pt idx="6">
                  <c:v>18137.06201886875</c:v>
                </c:pt>
                <c:pt idx="7">
                  <c:v>18037.1805911624</c:v>
                </c:pt>
                <c:pt idx="8">
                  <c:v>17108.72411984513</c:v>
                </c:pt>
                <c:pt idx="9">
                  <c:v>19807.5025672601</c:v>
                </c:pt>
                <c:pt idx="10">
                  <c:v>20332.66117021917</c:v>
                </c:pt>
                <c:pt idx="11">
                  <c:v>19328.98898972545</c:v>
                </c:pt>
              </c:numCache>
            </c:numRef>
          </c:val>
          <c:extLst xmlns:c16r2="http://schemas.microsoft.com/office/drawing/2015/06/chart">
            <c:ext xmlns:c16="http://schemas.microsoft.com/office/drawing/2014/chart" uri="{C3380CC4-5D6E-409C-BE32-E72D297353CC}">
              <c16:uniqueId val="{00000000-D2FA-4B4D-856B-6A74D96ED538}"/>
            </c:ext>
          </c:extLst>
        </c:ser>
        <c:ser>
          <c:idx val="1"/>
          <c:order val="4"/>
          <c:tx>
            <c:v>Range 70%</c:v>
          </c:tx>
          <c:spPr>
            <a:solidFill>
              <a:schemeClr val="bg1">
                <a:lumMod val="85000"/>
              </a:schemeClr>
            </a:solidFill>
            <a:ln>
              <a:solidFill>
                <a:schemeClr val="bg1">
                  <a:lumMod val="85000"/>
                </a:schemeClr>
              </a:solidFill>
            </a:ln>
          </c:spPr>
          <c:val>
            <c:numRef>
              <c:f>Grid!$V$4:$V$15</c:f>
              <c:numCache>
                <c:formatCode>_-* #,##0_-;\-* #,##0_-;_-* "-"??_-;_-@_-</c:formatCode>
                <c:ptCount val="12"/>
                <c:pt idx="0">
                  <c:v>8510.29124761472</c:v>
                </c:pt>
                <c:pt idx="1">
                  <c:v>7927.628486076123</c:v>
                </c:pt>
                <c:pt idx="2">
                  <c:v>8713.229895668297</c:v>
                </c:pt>
                <c:pt idx="3">
                  <c:v>8629.34674448751</c:v>
                </c:pt>
                <c:pt idx="4">
                  <c:v>9279.568222483571</c:v>
                </c:pt>
                <c:pt idx="5">
                  <c:v>6014.57463374993</c:v>
                </c:pt>
                <c:pt idx="6">
                  <c:v>4762.229646262518</c:v>
                </c:pt>
                <c:pt idx="7">
                  <c:v>3446.345749275228</c:v>
                </c:pt>
                <c:pt idx="8">
                  <c:v>5230.84910470973</c:v>
                </c:pt>
                <c:pt idx="9">
                  <c:v>6667.9963102798</c:v>
                </c:pt>
                <c:pt idx="10">
                  <c:v>6525.712581561655</c:v>
                </c:pt>
                <c:pt idx="11">
                  <c:v>6128.508589349098</c:v>
                </c:pt>
              </c:numCache>
            </c:numRef>
          </c:val>
          <c:extLst xmlns:c16r2="http://schemas.microsoft.com/office/drawing/2015/06/chart">
            <c:ext xmlns:c16="http://schemas.microsoft.com/office/drawing/2014/chart" uri="{C3380CC4-5D6E-409C-BE32-E72D297353CC}">
              <c16:uniqueId val="{00000001-D2FA-4B4D-856B-6A74D96ED538}"/>
            </c:ext>
          </c:extLst>
        </c:ser>
        <c:dLbls>
          <c:showLegendKey val="0"/>
          <c:showVal val="0"/>
          <c:showCatName val="0"/>
          <c:showSerName val="0"/>
          <c:showPercent val="0"/>
          <c:showBubbleSize val="0"/>
        </c:dLbls>
        <c:axId val="-2097042680"/>
        <c:axId val="-2093627464"/>
      </c:areaChart>
      <c:lineChart>
        <c:grouping val="standard"/>
        <c:varyColors val="0"/>
        <c:ser>
          <c:idx val="2"/>
          <c:order val="0"/>
          <c:tx>
            <c:v>5 year avg</c:v>
          </c:tx>
          <c:spPr>
            <a:ln w="34925">
              <a:solidFill>
                <a:schemeClr val="tx1">
                  <a:lumMod val="75000"/>
                  <a:lumOff val="25000"/>
                </a:schemeClr>
              </a:solidFill>
              <a:prstDash val="sysDash"/>
            </a:ln>
          </c:spPr>
          <c:marker>
            <c:symbol val="none"/>
          </c:marker>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Grid!$R$4:$R$15</c:f>
              <c:numCache>
                <c:formatCode>_-* #,##0_-;\-* #,##0_-;_-* "-"??_-;_-@_-</c:formatCode>
                <c:ptCount val="12"/>
                <c:pt idx="0">
                  <c:v>19498.7338446</c:v>
                </c:pt>
                <c:pt idx="1">
                  <c:v>22803.9191568</c:v>
                </c:pt>
                <c:pt idx="2">
                  <c:v>24104.2700024</c:v>
                </c:pt>
                <c:pt idx="3">
                  <c:v>22323.6511436</c:v>
                </c:pt>
                <c:pt idx="4">
                  <c:v>24981.2359814</c:v>
                </c:pt>
                <c:pt idx="5">
                  <c:v>22769.7347338</c:v>
                </c:pt>
                <c:pt idx="6">
                  <c:v>20518.176842</c:v>
                </c:pt>
                <c:pt idx="7">
                  <c:v>19760.3534658</c:v>
                </c:pt>
                <c:pt idx="8">
                  <c:v>19724.1486722</c:v>
                </c:pt>
                <c:pt idx="9">
                  <c:v>23141.5007224</c:v>
                </c:pt>
                <c:pt idx="10">
                  <c:v>23595.517461</c:v>
                </c:pt>
                <c:pt idx="11">
                  <c:v>22393.2432844</c:v>
                </c:pt>
              </c:numCache>
            </c:numRef>
          </c:val>
          <c:smooth val="1"/>
          <c:extLst xmlns:c16r2="http://schemas.microsoft.com/office/drawing/2015/06/chart">
            <c:ext xmlns:c16="http://schemas.microsoft.com/office/drawing/2014/chart" uri="{C3380CC4-5D6E-409C-BE32-E72D297353CC}">
              <c16:uniqueId val="{00000002-D2FA-4B4D-856B-6A74D96ED538}"/>
            </c:ext>
          </c:extLst>
        </c:ser>
        <c:ser>
          <c:idx val="3"/>
          <c:order val="1"/>
          <c:tx>
            <c:strRef>
              <c:f>Grid!$P$3</c:f>
              <c:strCache>
                <c:ptCount val="1"/>
                <c:pt idx="0">
                  <c:v>2021</c:v>
                </c:pt>
              </c:strCache>
            </c:strRef>
          </c:tx>
          <c:spPr>
            <a:ln>
              <a:solidFill>
                <a:srgbClr val="597E38"/>
              </a:solidFill>
            </a:ln>
          </c:spPr>
          <c:marker>
            <c:symbol val="none"/>
          </c:marker>
          <c:dPt>
            <c:idx val="9"/>
            <c:bubble3D val="0"/>
            <c:extLst xmlns:c16r2="http://schemas.microsoft.com/office/drawing/2015/06/chart">
              <c:ext xmlns:c16="http://schemas.microsoft.com/office/drawing/2014/chart" uri="{C3380CC4-5D6E-409C-BE32-E72D297353CC}">
                <c16:uniqueId val="{00000003-D2FA-4B4D-856B-6A74D96ED538}"/>
              </c:ext>
            </c:extLst>
          </c:dPt>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Grid!$P$4:$P$15</c:f>
              <c:numCache>
                <c:formatCode>_-* #,##0_-;\-* #,##0_-;_-* "-"??_-;_-@_-</c:formatCode>
                <c:ptCount val="12"/>
                <c:pt idx="0">
                  <c:v>13594.68011</c:v>
                </c:pt>
                <c:pt idx="1">
                  <c:v>21606.52803</c:v>
                </c:pt>
                <c:pt idx="2">
                  <c:v>22661.503756</c:v>
                </c:pt>
                <c:pt idx="3">
                  <c:v>21801.007018</c:v>
                </c:pt>
                <c:pt idx="4">
                  <c:v>25951.66068</c:v>
                </c:pt>
                <c:pt idx="5">
                  <c:v>27099.56649</c:v>
                </c:pt>
                <c:pt idx="6">
                  <c:v>25065.554134</c:v>
                </c:pt>
                <c:pt idx="7">
                  <c:v>23031.541778</c:v>
                </c:pt>
                <c:pt idx="8">
                  <c:v>21835.43003</c:v>
                </c:pt>
                <c:pt idx="9">
                  <c:v>19726.45876</c:v>
                </c:pt>
                <c:pt idx="10">
                  <c:v>20291.188242</c:v>
                </c:pt>
                <c:pt idx="11">
                  <c:v>21968.1905</c:v>
                </c:pt>
              </c:numCache>
            </c:numRef>
          </c:val>
          <c:smooth val="1"/>
          <c:extLst xmlns:c16r2="http://schemas.microsoft.com/office/drawing/2015/06/chart">
            <c:ext xmlns:c16="http://schemas.microsoft.com/office/drawing/2014/chart" uri="{C3380CC4-5D6E-409C-BE32-E72D297353CC}">
              <c16:uniqueId val="{00000004-D2FA-4B4D-856B-6A74D96ED538}"/>
            </c:ext>
          </c:extLst>
        </c:ser>
        <c:ser>
          <c:idx val="4"/>
          <c:order val="2"/>
          <c:tx>
            <c:strRef>
              <c:f>Grid!$Q$3</c:f>
              <c:strCache>
                <c:ptCount val="1"/>
                <c:pt idx="0">
                  <c:v>2022</c:v>
                </c:pt>
              </c:strCache>
            </c:strRef>
          </c:tx>
          <c:spPr>
            <a:ln w="34925">
              <a:solidFill>
                <a:srgbClr val="EF7D22"/>
              </a:solidFill>
            </a:ln>
          </c:spPr>
          <c:marker>
            <c:symbol val="none"/>
          </c:marker>
          <c:cat>
            <c:strRef>
              <c:f>Grid!$X$4:$X$15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Grid!$Q$4:$Q$15</c:f>
              <c:numCache>
                <c:formatCode>_-* #,##0_-;\-* #,##0_-;_-* "-"??_-;_-@_-</c:formatCode>
                <c:ptCount val="12"/>
                <c:pt idx="0">
                  <c:v>17056.5843</c:v>
                </c:pt>
                <c:pt idx="1">
                  <c:v>20773.66561</c:v>
                </c:pt>
                <c:pt idx="2">
                  <c:v>24450.42509</c:v>
                </c:pt>
                <c:pt idx="3">
                  <c:v>21803.33933999998</c:v>
                </c:pt>
                <c:pt idx="4">
                  <c:v>26690.59902</c:v>
                </c:pt>
                <c:pt idx="5">
                  <c:v>#N/A</c:v>
                </c:pt>
                <c:pt idx="6">
                  <c:v>#N/A</c:v>
                </c:pt>
                <c:pt idx="7">
                  <c:v>#N/A</c:v>
                </c:pt>
                <c:pt idx="8">
                  <c:v>#N/A</c:v>
                </c:pt>
                <c:pt idx="9">
                  <c:v>#N/A</c:v>
                </c:pt>
                <c:pt idx="10">
                  <c:v>#N/A</c:v>
                </c:pt>
                <c:pt idx="11">
                  <c:v>#N/A</c:v>
                </c:pt>
              </c:numCache>
            </c:numRef>
          </c:val>
          <c:smooth val="1"/>
          <c:extLst xmlns:c16r2="http://schemas.microsoft.com/office/drawing/2015/06/chart">
            <c:ext xmlns:c16="http://schemas.microsoft.com/office/drawing/2014/chart" uri="{C3380CC4-5D6E-409C-BE32-E72D297353CC}">
              <c16:uniqueId val="{00000005-D2FA-4B4D-856B-6A74D96ED538}"/>
            </c:ext>
          </c:extLst>
        </c:ser>
        <c:dLbls>
          <c:showLegendKey val="0"/>
          <c:showVal val="0"/>
          <c:showCatName val="0"/>
          <c:showSerName val="0"/>
          <c:showPercent val="0"/>
          <c:showBubbleSize val="0"/>
        </c:dLbls>
        <c:marker val="1"/>
        <c:smooth val="0"/>
        <c:axId val="-2097042680"/>
        <c:axId val="-2093627464"/>
      </c:lineChart>
      <c:catAx>
        <c:axId val="-2097042680"/>
        <c:scaling>
          <c:orientation val="minMax"/>
        </c:scaling>
        <c:delete val="0"/>
        <c:axPos val="b"/>
        <c:numFmt formatCode="mmm" sourceLinked="0"/>
        <c:majorTickMark val="out"/>
        <c:minorTickMark val="none"/>
        <c:tickLblPos val="low"/>
        <c:spPr>
          <a:ln w="22225">
            <a:solidFill>
              <a:schemeClr val="tx1">
                <a:lumMod val="50000"/>
                <a:lumOff val="50000"/>
              </a:schemeClr>
            </a:solidFill>
            <a:prstDash val="solid"/>
          </a:ln>
        </c:spPr>
        <c:txPr>
          <a:bodyPr/>
          <a:lstStyle/>
          <a:p>
            <a:pPr>
              <a:defRPr sz="1100"/>
            </a:pPr>
            <a:endParaRPr lang="en-US"/>
          </a:p>
        </c:txPr>
        <c:crossAx val="-2093627464"/>
        <c:crosses val="autoZero"/>
        <c:auto val="1"/>
        <c:lblAlgn val="ctr"/>
        <c:lblOffset val="100"/>
        <c:tickMarkSkip val="1"/>
        <c:noMultiLvlLbl val="0"/>
      </c:catAx>
      <c:valAx>
        <c:axId val="-2093627464"/>
        <c:scaling>
          <c:orientation val="minMax"/>
          <c:max val="32000.0"/>
          <c:min val="10000.0"/>
        </c:scaling>
        <c:delete val="0"/>
        <c:axPos val="l"/>
        <c:majorGridlines>
          <c:spPr>
            <a:ln>
              <a:solidFill>
                <a:schemeClr val="bg1">
                  <a:lumMod val="75000"/>
                </a:schemeClr>
              </a:solidFill>
            </a:ln>
          </c:spPr>
        </c:majorGridlines>
        <c:numFmt formatCode="#,##0" sourceLinked="0"/>
        <c:majorTickMark val="none"/>
        <c:minorTickMark val="none"/>
        <c:tickLblPos val="nextTo"/>
        <c:spPr>
          <a:ln w="9525">
            <a:noFill/>
          </a:ln>
        </c:spPr>
        <c:crossAx val="-2097042680"/>
        <c:crosses val="autoZero"/>
        <c:crossBetween val="midCat"/>
        <c:dispUnits>
          <c:builtInUnit val="thousands"/>
        </c:dispUnits>
      </c:valAx>
      <c:spPr>
        <a:noFill/>
        <a:ln w="12700">
          <a:solidFill>
            <a:schemeClr val="tx1">
              <a:lumMod val="50000"/>
              <a:lumOff val="50000"/>
            </a:schemeClr>
          </a:solidFill>
        </a:ln>
      </c:spPr>
    </c:plotArea>
    <c:legend>
      <c:legendPos val="b"/>
      <c:legendEntry>
        <c:idx val="0"/>
        <c:delete val="1"/>
      </c:legendEntry>
      <c:layout>
        <c:manualLayout>
          <c:xMode val="edge"/>
          <c:yMode val="edge"/>
          <c:x val="0.0466371076389484"/>
          <c:y val="0.929064018339326"/>
          <c:w val="0.90082391999827"/>
          <c:h val="0.0709358979670121"/>
        </c:manualLayout>
      </c:layout>
      <c:overlay val="0"/>
      <c:spPr>
        <a:noFill/>
      </c:spPr>
      <c:txPr>
        <a:bodyPr/>
        <a:lstStyle/>
        <a:p>
          <a:pPr>
            <a:defRPr sz="1050"/>
          </a:pPr>
          <a:endParaRPr lang="en-US"/>
        </a:p>
      </c:txPr>
    </c:legend>
    <c:plotVisOnly val="1"/>
    <c:dispBlanksAs val="gap"/>
    <c:showDLblsOverMax val="0"/>
  </c:chart>
  <c:txPr>
    <a:bodyPr/>
    <a:lstStyle/>
    <a:p>
      <a:pPr>
        <a:defRPr sz="1200">
          <a:latin typeface="Arial" pitchFamily="34" charset="0"/>
          <a:cs typeface="Arial" pitchFamily="34" charset="0"/>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21798283986432"/>
          <c:y val="0.147175260350521"/>
          <c:w val="0.844636204100218"/>
          <c:h val="0.659266165570754"/>
        </c:manualLayout>
      </c:layout>
      <c:lineChart>
        <c:grouping val="standard"/>
        <c:varyColors val="0"/>
        <c:ser>
          <c:idx val="2"/>
          <c:order val="0"/>
          <c:tx>
            <c:v>Lamb Spread</c:v>
          </c:tx>
          <c:spPr>
            <a:ln w="25400">
              <a:solidFill>
                <a:srgbClr val="72993F"/>
              </a:solidFill>
              <a:prstDash val="solid"/>
            </a:ln>
          </c:spPr>
          <c:marker>
            <c:symbol val="none"/>
          </c:marker>
          <c:trendline>
            <c:spPr>
              <a:ln w="25400">
                <a:solidFill>
                  <a:srgbClr val="EF7D22"/>
                </a:solidFill>
              </a:ln>
            </c:spPr>
            <c:trendlineType val="movingAvg"/>
            <c:period val="3"/>
            <c:dispRSqr val="0"/>
            <c:dispEq val="0"/>
          </c:trendline>
          <c:cat>
            <c:numRef>
              <c:f>Align!$A$2:$A$882</c:f>
              <c:numCache>
                <c:formatCode>mmm\-yy</c:formatCode>
                <c:ptCount val="881"/>
                <c:pt idx="0">
                  <c:v>36526.0</c:v>
                </c:pt>
                <c:pt idx="1">
                  <c:v>36557.0</c:v>
                </c:pt>
                <c:pt idx="2">
                  <c:v>36586.0</c:v>
                </c:pt>
                <c:pt idx="3">
                  <c:v>36617.0</c:v>
                </c:pt>
                <c:pt idx="4">
                  <c:v>36647.0</c:v>
                </c:pt>
                <c:pt idx="5">
                  <c:v>36678.0</c:v>
                </c:pt>
                <c:pt idx="6">
                  <c:v>36708.0</c:v>
                </c:pt>
                <c:pt idx="7">
                  <c:v>36739.0</c:v>
                </c:pt>
                <c:pt idx="8">
                  <c:v>36770.0</c:v>
                </c:pt>
                <c:pt idx="9">
                  <c:v>36800.0</c:v>
                </c:pt>
                <c:pt idx="10">
                  <c:v>36831.0</c:v>
                </c:pt>
                <c:pt idx="11">
                  <c:v>36861.0</c:v>
                </c:pt>
                <c:pt idx="12">
                  <c:v>36892.0</c:v>
                </c:pt>
                <c:pt idx="13">
                  <c:v>36923.0</c:v>
                </c:pt>
                <c:pt idx="14">
                  <c:v>36951.0</c:v>
                </c:pt>
                <c:pt idx="15">
                  <c:v>36982.0</c:v>
                </c:pt>
                <c:pt idx="16">
                  <c:v>37012.0</c:v>
                </c:pt>
                <c:pt idx="17">
                  <c:v>37043.0</c:v>
                </c:pt>
                <c:pt idx="18">
                  <c:v>37073.0</c:v>
                </c:pt>
                <c:pt idx="19">
                  <c:v>37104.0</c:v>
                </c:pt>
                <c:pt idx="20">
                  <c:v>37135.0</c:v>
                </c:pt>
                <c:pt idx="21">
                  <c:v>37165.0</c:v>
                </c:pt>
                <c:pt idx="22">
                  <c:v>37196.0</c:v>
                </c:pt>
                <c:pt idx="23">
                  <c:v>37226.0</c:v>
                </c:pt>
                <c:pt idx="24">
                  <c:v>37257.0</c:v>
                </c:pt>
                <c:pt idx="25">
                  <c:v>37288.0</c:v>
                </c:pt>
                <c:pt idx="26">
                  <c:v>37316.0</c:v>
                </c:pt>
                <c:pt idx="27">
                  <c:v>37347.0</c:v>
                </c:pt>
                <c:pt idx="28">
                  <c:v>37377.0</c:v>
                </c:pt>
                <c:pt idx="29">
                  <c:v>37408.0</c:v>
                </c:pt>
                <c:pt idx="30">
                  <c:v>37438.0</c:v>
                </c:pt>
                <c:pt idx="31">
                  <c:v>37469.0</c:v>
                </c:pt>
                <c:pt idx="32">
                  <c:v>37500.0</c:v>
                </c:pt>
                <c:pt idx="33">
                  <c:v>37530.0</c:v>
                </c:pt>
                <c:pt idx="34">
                  <c:v>37561.0</c:v>
                </c:pt>
                <c:pt idx="35">
                  <c:v>37591.0</c:v>
                </c:pt>
                <c:pt idx="36">
                  <c:v>37622.0</c:v>
                </c:pt>
                <c:pt idx="37">
                  <c:v>37653.0</c:v>
                </c:pt>
                <c:pt idx="38">
                  <c:v>37681.0</c:v>
                </c:pt>
                <c:pt idx="39">
                  <c:v>37712.0</c:v>
                </c:pt>
                <c:pt idx="40">
                  <c:v>37742.0</c:v>
                </c:pt>
                <c:pt idx="41">
                  <c:v>37773.0</c:v>
                </c:pt>
                <c:pt idx="42">
                  <c:v>37803.0</c:v>
                </c:pt>
                <c:pt idx="43">
                  <c:v>37834.0</c:v>
                </c:pt>
                <c:pt idx="44">
                  <c:v>37865.0</c:v>
                </c:pt>
                <c:pt idx="45">
                  <c:v>37895.0</c:v>
                </c:pt>
                <c:pt idx="46">
                  <c:v>37926.0</c:v>
                </c:pt>
                <c:pt idx="47">
                  <c:v>37956.0</c:v>
                </c:pt>
                <c:pt idx="48">
                  <c:v>37987.0</c:v>
                </c:pt>
                <c:pt idx="49">
                  <c:v>38018.0</c:v>
                </c:pt>
                <c:pt idx="50">
                  <c:v>38047.0</c:v>
                </c:pt>
                <c:pt idx="51">
                  <c:v>38078.0</c:v>
                </c:pt>
                <c:pt idx="52">
                  <c:v>38108.0</c:v>
                </c:pt>
                <c:pt idx="53">
                  <c:v>38139.0</c:v>
                </c:pt>
                <c:pt idx="54">
                  <c:v>38169.0</c:v>
                </c:pt>
                <c:pt idx="55">
                  <c:v>38200.0</c:v>
                </c:pt>
                <c:pt idx="56">
                  <c:v>38231.0</c:v>
                </c:pt>
                <c:pt idx="57">
                  <c:v>38261.0</c:v>
                </c:pt>
                <c:pt idx="58">
                  <c:v>38292.0</c:v>
                </c:pt>
                <c:pt idx="59">
                  <c:v>38322.0</c:v>
                </c:pt>
                <c:pt idx="60">
                  <c:v>38353.0</c:v>
                </c:pt>
                <c:pt idx="61">
                  <c:v>38384.0</c:v>
                </c:pt>
                <c:pt idx="62">
                  <c:v>38412.0</c:v>
                </c:pt>
                <c:pt idx="63">
                  <c:v>38443.0</c:v>
                </c:pt>
                <c:pt idx="64">
                  <c:v>38473.0</c:v>
                </c:pt>
                <c:pt idx="65">
                  <c:v>38504.0</c:v>
                </c:pt>
                <c:pt idx="66">
                  <c:v>38534.0</c:v>
                </c:pt>
                <c:pt idx="67">
                  <c:v>38565.0</c:v>
                </c:pt>
                <c:pt idx="68">
                  <c:v>38596.0</c:v>
                </c:pt>
                <c:pt idx="69">
                  <c:v>38626.0</c:v>
                </c:pt>
                <c:pt idx="70">
                  <c:v>38657.0</c:v>
                </c:pt>
                <c:pt idx="71">
                  <c:v>38687.0</c:v>
                </c:pt>
                <c:pt idx="72">
                  <c:v>38718.0</c:v>
                </c:pt>
                <c:pt idx="73">
                  <c:v>38749.0</c:v>
                </c:pt>
                <c:pt idx="74">
                  <c:v>38777.0</c:v>
                </c:pt>
                <c:pt idx="75">
                  <c:v>38808.0</c:v>
                </c:pt>
                <c:pt idx="76">
                  <c:v>38838.0</c:v>
                </c:pt>
                <c:pt idx="77">
                  <c:v>38869.0</c:v>
                </c:pt>
                <c:pt idx="78">
                  <c:v>38899.0</c:v>
                </c:pt>
                <c:pt idx="79">
                  <c:v>38930.0</c:v>
                </c:pt>
                <c:pt idx="80">
                  <c:v>38961.0</c:v>
                </c:pt>
                <c:pt idx="81">
                  <c:v>38991.0</c:v>
                </c:pt>
                <c:pt idx="82">
                  <c:v>39022.0</c:v>
                </c:pt>
                <c:pt idx="83">
                  <c:v>39052.0</c:v>
                </c:pt>
                <c:pt idx="84">
                  <c:v>39083.0</c:v>
                </c:pt>
                <c:pt idx="85">
                  <c:v>39114.0</c:v>
                </c:pt>
                <c:pt idx="86">
                  <c:v>39142.0</c:v>
                </c:pt>
                <c:pt idx="87">
                  <c:v>39173.0</c:v>
                </c:pt>
                <c:pt idx="88">
                  <c:v>39203.0</c:v>
                </c:pt>
                <c:pt idx="89">
                  <c:v>39234.0</c:v>
                </c:pt>
                <c:pt idx="90">
                  <c:v>39264.0</c:v>
                </c:pt>
                <c:pt idx="91">
                  <c:v>39295.0</c:v>
                </c:pt>
                <c:pt idx="92">
                  <c:v>39326.0</c:v>
                </c:pt>
                <c:pt idx="93">
                  <c:v>39356.0</c:v>
                </c:pt>
                <c:pt idx="94">
                  <c:v>39387.0</c:v>
                </c:pt>
                <c:pt idx="95">
                  <c:v>39417.0</c:v>
                </c:pt>
                <c:pt idx="96">
                  <c:v>39448.0</c:v>
                </c:pt>
                <c:pt idx="97">
                  <c:v>39479.0</c:v>
                </c:pt>
                <c:pt idx="98">
                  <c:v>39508.0</c:v>
                </c:pt>
                <c:pt idx="99">
                  <c:v>39539.0</c:v>
                </c:pt>
                <c:pt idx="100">
                  <c:v>39569.0</c:v>
                </c:pt>
                <c:pt idx="101">
                  <c:v>39600.0</c:v>
                </c:pt>
                <c:pt idx="102">
                  <c:v>39630.0</c:v>
                </c:pt>
                <c:pt idx="103">
                  <c:v>39661.0</c:v>
                </c:pt>
                <c:pt idx="104">
                  <c:v>39692.0</c:v>
                </c:pt>
                <c:pt idx="105">
                  <c:v>39722.0</c:v>
                </c:pt>
                <c:pt idx="106">
                  <c:v>39753.0</c:v>
                </c:pt>
                <c:pt idx="107">
                  <c:v>39783.0</c:v>
                </c:pt>
                <c:pt idx="108">
                  <c:v>39814.0</c:v>
                </c:pt>
                <c:pt idx="109">
                  <c:v>39845.0</c:v>
                </c:pt>
                <c:pt idx="110">
                  <c:v>39873.0</c:v>
                </c:pt>
                <c:pt idx="111">
                  <c:v>39904.0</c:v>
                </c:pt>
                <c:pt idx="112">
                  <c:v>39934.0</c:v>
                </c:pt>
                <c:pt idx="113">
                  <c:v>39965.0</c:v>
                </c:pt>
                <c:pt idx="114">
                  <c:v>39995.0</c:v>
                </c:pt>
                <c:pt idx="115">
                  <c:v>40026.0</c:v>
                </c:pt>
                <c:pt idx="116">
                  <c:v>40057.0</c:v>
                </c:pt>
                <c:pt idx="117">
                  <c:v>40087.0</c:v>
                </c:pt>
                <c:pt idx="118">
                  <c:v>40118.0</c:v>
                </c:pt>
                <c:pt idx="119">
                  <c:v>40148.0</c:v>
                </c:pt>
                <c:pt idx="120">
                  <c:v>40179.0</c:v>
                </c:pt>
                <c:pt idx="121">
                  <c:v>40210.0</c:v>
                </c:pt>
                <c:pt idx="122">
                  <c:v>40238.0</c:v>
                </c:pt>
                <c:pt idx="123">
                  <c:v>40269.0</c:v>
                </c:pt>
                <c:pt idx="124">
                  <c:v>40299.0</c:v>
                </c:pt>
                <c:pt idx="125">
                  <c:v>40330.0</c:v>
                </c:pt>
                <c:pt idx="126">
                  <c:v>40360.0</c:v>
                </c:pt>
                <c:pt idx="127">
                  <c:v>40391.0</c:v>
                </c:pt>
                <c:pt idx="128">
                  <c:v>40422.0</c:v>
                </c:pt>
                <c:pt idx="129">
                  <c:v>40452.0</c:v>
                </c:pt>
                <c:pt idx="130">
                  <c:v>40483.0</c:v>
                </c:pt>
                <c:pt idx="131">
                  <c:v>40513.0</c:v>
                </c:pt>
                <c:pt idx="132">
                  <c:v>40544.0</c:v>
                </c:pt>
                <c:pt idx="133">
                  <c:v>40575.0</c:v>
                </c:pt>
                <c:pt idx="134">
                  <c:v>40603.0</c:v>
                </c:pt>
                <c:pt idx="135">
                  <c:v>40634.0</c:v>
                </c:pt>
                <c:pt idx="136">
                  <c:v>40664.0</c:v>
                </c:pt>
                <c:pt idx="137">
                  <c:v>40695.0</c:v>
                </c:pt>
                <c:pt idx="138">
                  <c:v>40725.0</c:v>
                </c:pt>
                <c:pt idx="139">
                  <c:v>40756.0</c:v>
                </c:pt>
                <c:pt idx="140">
                  <c:v>40787.0</c:v>
                </c:pt>
                <c:pt idx="141">
                  <c:v>40817.0</c:v>
                </c:pt>
                <c:pt idx="142">
                  <c:v>40848.0</c:v>
                </c:pt>
                <c:pt idx="143">
                  <c:v>40878.0</c:v>
                </c:pt>
                <c:pt idx="144">
                  <c:v>40909.0</c:v>
                </c:pt>
                <c:pt idx="145">
                  <c:v>40940.0</c:v>
                </c:pt>
                <c:pt idx="146">
                  <c:v>40969.0</c:v>
                </c:pt>
                <c:pt idx="147">
                  <c:v>41000.0</c:v>
                </c:pt>
                <c:pt idx="148">
                  <c:v>41030.0</c:v>
                </c:pt>
                <c:pt idx="149">
                  <c:v>41061.0</c:v>
                </c:pt>
                <c:pt idx="150">
                  <c:v>41091.0</c:v>
                </c:pt>
                <c:pt idx="151">
                  <c:v>41122.0</c:v>
                </c:pt>
                <c:pt idx="152">
                  <c:v>41153.0</c:v>
                </c:pt>
                <c:pt idx="153">
                  <c:v>41183.0</c:v>
                </c:pt>
                <c:pt idx="154">
                  <c:v>41214.0</c:v>
                </c:pt>
                <c:pt idx="155">
                  <c:v>41244.0</c:v>
                </c:pt>
                <c:pt idx="156">
                  <c:v>41275.0</c:v>
                </c:pt>
                <c:pt idx="157">
                  <c:v>41306.0</c:v>
                </c:pt>
                <c:pt idx="158">
                  <c:v>41334.0</c:v>
                </c:pt>
                <c:pt idx="159">
                  <c:v>41365.0</c:v>
                </c:pt>
                <c:pt idx="160">
                  <c:v>41395.0</c:v>
                </c:pt>
                <c:pt idx="161">
                  <c:v>41426.0</c:v>
                </c:pt>
                <c:pt idx="162">
                  <c:v>41456.0</c:v>
                </c:pt>
                <c:pt idx="163">
                  <c:v>41487.0</c:v>
                </c:pt>
                <c:pt idx="164">
                  <c:v>41518.0</c:v>
                </c:pt>
                <c:pt idx="165">
                  <c:v>41548.0</c:v>
                </c:pt>
                <c:pt idx="166">
                  <c:v>41579.0</c:v>
                </c:pt>
                <c:pt idx="167">
                  <c:v>41609.0</c:v>
                </c:pt>
                <c:pt idx="168">
                  <c:v>41640.0</c:v>
                </c:pt>
                <c:pt idx="169">
                  <c:v>41671.0</c:v>
                </c:pt>
                <c:pt idx="170">
                  <c:v>41699.0</c:v>
                </c:pt>
                <c:pt idx="171">
                  <c:v>41730.0</c:v>
                </c:pt>
                <c:pt idx="172">
                  <c:v>41760.0</c:v>
                </c:pt>
                <c:pt idx="173">
                  <c:v>41791.0</c:v>
                </c:pt>
                <c:pt idx="174">
                  <c:v>41821.0</c:v>
                </c:pt>
                <c:pt idx="175">
                  <c:v>41852.0</c:v>
                </c:pt>
                <c:pt idx="176">
                  <c:v>41883.0</c:v>
                </c:pt>
                <c:pt idx="177">
                  <c:v>41913.0</c:v>
                </c:pt>
                <c:pt idx="178">
                  <c:v>41944.0</c:v>
                </c:pt>
                <c:pt idx="179">
                  <c:v>41974.0</c:v>
                </c:pt>
                <c:pt idx="180">
                  <c:v>42005.0</c:v>
                </c:pt>
                <c:pt idx="181">
                  <c:v>42036.0</c:v>
                </c:pt>
                <c:pt idx="182">
                  <c:v>42064.0</c:v>
                </c:pt>
                <c:pt idx="183">
                  <c:v>42095.0</c:v>
                </c:pt>
                <c:pt idx="184">
                  <c:v>42125.0</c:v>
                </c:pt>
                <c:pt idx="185">
                  <c:v>42156.0</c:v>
                </c:pt>
                <c:pt idx="186">
                  <c:v>42186.0</c:v>
                </c:pt>
                <c:pt idx="187">
                  <c:v>42217.0</c:v>
                </c:pt>
                <c:pt idx="188">
                  <c:v>42248.0</c:v>
                </c:pt>
                <c:pt idx="189">
                  <c:v>42278.0</c:v>
                </c:pt>
                <c:pt idx="190">
                  <c:v>42309.0</c:v>
                </c:pt>
                <c:pt idx="191">
                  <c:v>42339.0</c:v>
                </c:pt>
                <c:pt idx="192">
                  <c:v>42370.0</c:v>
                </c:pt>
                <c:pt idx="193">
                  <c:v>42401.0</c:v>
                </c:pt>
                <c:pt idx="194">
                  <c:v>42430.0</c:v>
                </c:pt>
                <c:pt idx="195">
                  <c:v>42461.0</c:v>
                </c:pt>
                <c:pt idx="196">
                  <c:v>42491.0</c:v>
                </c:pt>
                <c:pt idx="197">
                  <c:v>42522.0</c:v>
                </c:pt>
                <c:pt idx="198">
                  <c:v>42552.0</c:v>
                </c:pt>
                <c:pt idx="199">
                  <c:v>42583.0</c:v>
                </c:pt>
                <c:pt idx="200">
                  <c:v>42614.0</c:v>
                </c:pt>
                <c:pt idx="201">
                  <c:v>42644.0</c:v>
                </c:pt>
                <c:pt idx="202">
                  <c:v>42675.0</c:v>
                </c:pt>
                <c:pt idx="203">
                  <c:v>42705.0</c:v>
                </c:pt>
                <c:pt idx="204">
                  <c:v>42736.0</c:v>
                </c:pt>
                <c:pt idx="205">
                  <c:v>42767.0</c:v>
                </c:pt>
                <c:pt idx="206">
                  <c:v>42795.0</c:v>
                </c:pt>
                <c:pt idx="207">
                  <c:v>42826.0</c:v>
                </c:pt>
                <c:pt idx="208">
                  <c:v>42856.0</c:v>
                </c:pt>
                <c:pt idx="209">
                  <c:v>42887.0</c:v>
                </c:pt>
                <c:pt idx="210">
                  <c:v>42917.0</c:v>
                </c:pt>
                <c:pt idx="211">
                  <c:v>42948.0</c:v>
                </c:pt>
                <c:pt idx="212">
                  <c:v>42979.0</c:v>
                </c:pt>
                <c:pt idx="213">
                  <c:v>43009.0</c:v>
                </c:pt>
                <c:pt idx="214">
                  <c:v>43040.0</c:v>
                </c:pt>
                <c:pt idx="215">
                  <c:v>43070.0</c:v>
                </c:pt>
                <c:pt idx="216">
                  <c:v>43101.0</c:v>
                </c:pt>
                <c:pt idx="217">
                  <c:v>43132.0</c:v>
                </c:pt>
                <c:pt idx="218">
                  <c:v>43160.0</c:v>
                </c:pt>
                <c:pt idx="219">
                  <c:v>43191.0</c:v>
                </c:pt>
                <c:pt idx="220">
                  <c:v>43221.0</c:v>
                </c:pt>
                <c:pt idx="221">
                  <c:v>43252.0</c:v>
                </c:pt>
                <c:pt idx="222">
                  <c:v>43282.0</c:v>
                </c:pt>
                <c:pt idx="223">
                  <c:v>43313.0</c:v>
                </c:pt>
                <c:pt idx="224">
                  <c:v>43344.0</c:v>
                </c:pt>
                <c:pt idx="225">
                  <c:v>43374.0</c:v>
                </c:pt>
                <c:pt idx="226">
                  <c:v>43405.0</c:v>
                </c:pt>
                <c:pt idx="227">
                  <c:v>43435.0</c:v>
                </c:pt>
                <c:pt idx="228">
                  <c:v>43466.0</c:v>
                </c:pt>
                <c:pt idx="229">
                  <c:v>43497.0</c:v>
                </c:pt>
                <c:pt idx="230">
                  <c:v>43525.0</c:v>
                </c:pt>
                <c:pt idx="231">
                  <c:v>43556.0</c:v>
                </c:pt>
                <c:pt idx="232">
                  <c:v>43586.0</c:v>
                </c:pt>
                <c:pt idx="233">
                  <c:v>43617.0</c:v>
                </c:pt>
                <c:pt idx="234">
                  <c:v>43647.0</c:v>
                </c:pt>
                <c:pt idx="235">
                  <c:v>43678.0</c:v>
                </c:pt>
                <c:pt idx="236">
                  <c:v>43709.0</c:v>
                </c:pt>
                <c:pt idx="237">
                  <c:v>43739.0</c:v>
                </c:pt>
                <c:pt idx="238">
                  <c:v>43770.0</c:v>
                </c:pt>
                <c:pt idx="239">
                  <c:v>43800.0</c:v>
                </c:pt>
                <c:pt idx="240">
                  <c:v>43831.0</c:v>
                </c:pt>
                <c:pt idx="241">
                  <c:v>43862.0</c:v>
                </c:pt>
                <c:pt idx="242">
                  <c:v>43891.0</c:v>
                </c:pt>
                <c:pt idx="243">
                  <c:v>43922.0</c:v>
                </c:pt>
                <c:pt idx="244">
                  <c:v>43952.0</c:v>
                </c:pt>
                <c:pt idx="245">
                  <c:v>43983.0</c:v>
                </c:pt>
                <c:pt idx="246">
                  <c:v>44013.0</c:v>
                </c:pt>
                <c:pt idx="247">
                  <c:v>44044.0</c:v>
                </c:pt>
                <c:pt idx="248">
                  <c:v>44092.0</c:v>
                </c:pt>
                <c:pt idx="249">
                  <c:v>44122.0</c:v>
                </c:pt>
                <c:pt idx="250">
                  <c:v>44153.0</c:v>
                </c:pt>
                <c:pt idx="251">
                  <c:v>44166.0</c:v>
                </c:pt>
                <c:pt idx="252">
                  <c:v>44197.0</c:v>
                </c:pt>
                <c:pt idx="253">
                  <c:v>44228.0</c:v>
                </c:pt>
                <c:pt idx="254">
                  <c:v>44256.0</c:v>
                </c:pt>
                <c:pt idx="255">
                  <c:v>44287.0</c:v>
                </c:pt>
                <c:pt idx="256">
                  <c:v>44317.0</c:v>
                </c:pt>
                <c:pt idx="257">
                  <c:v>44348.0</c:v>
                </c:pt>
                <c:pt idx="258">
                  <c:v>44378.0</c:v>
                </c:pt>
                <c:pt idx="259">
                  <c:v>44409.0</c:v>
                </c:pt>
                <c:pt idx="260">
                  <c:v>44440.0</c:v>
                </c:pt>
                <c:pt idx="261">
                  <c:v>44470.0</c:v>
                </c:pt>
                <c:pt idx="262">
                  <c:v>44501.0</c:v>
                </c:pt>
                <c:pt idx="263">
                  <c:v>44531.0</c:v>
                </c:pt>
                <c:pt idx="264">
                  <c:v>44562.0</c:v>
                </c:pt>
                <c:pt idx="265">
                  <c:v>44593.0</c:v>
                </c:pt>
                <c:pt idx="266">
                  <c:v>44621.0</c:v>
                </c:pt>
                <c:pt idx="267">
                  <c:v>44652.0</c:v>
                </c:pt>
                <c:pt idx="268">
                  <c:v>44682.0</c:v>
                </c:pt>
              </c:numCache>
            </c:numRef>
          </c:cat>
          <c:val>
            <c:numRef>
              <c:f>Align!$AG$2:$AG$268</c:f>
              <c:numCache>
                <c:formatCode>0.0</c:formatCode>
                <c:ptCount val="267"/>
                <c:pt idx="0">
                  <c:v>-163.1062962077935</c:v>
                </c:pt>
                <c:pt idx="1">
                  <c:v>-199.2611039438362</c:v>
                </c:pt>
                <c:pt idx="2">
                  <c:v>-180.0113535140977</c:v>
                </c:pt>
                <c:pt idx="3">
                  <c:v>-246.7858780382277</c:v>
                </c:pt>
                <c:pt idx="4">
                  <c:v>-228.3805862476837</c:v>
                </c:pt>
                <c:pt idx="5">
                  <c:v>-200.3842639985792</c:v>
                </c:pt>
                <c:pt idx="6">
                  <c:v>-260.0917450001975</c:v>
                </c:pt>
                <c:pt idx="7">
                  <c:v>-227.6556750841575</c:v>
                </c:pt>
                <c:pt idx="8">
                  <c:v>-273.8826795009801</c:v>
                </c:pt>
                <c:pt idx="9">
                  <c:v>-272.6555592683274</c:v>
                </c:pt>
                <c:pt idx="10">
                  <c:v>-274.2492478911526</c:v>
                </c:pt>
                <c:pt idx="11">
                  <c:v>-309.6445594889582</c:v>
                </c:pt>
                <c:pt idx="12">
                  <c:v>-182.1898107923325</c:v>
                </c:pt>
                <c:pt idx="13">
                  <c:v>-222.4396714484276</c:v>
                </c:pt>
                <c:pt idx="14">
                  <c:v>-242.9733768741851</c:v>
                </c:pt>
                <c:pt idx="15">
                  <c:v>-262.3836847227201</c:v>
                </c:pt>
                <c:pt idx="16">
                  <c:v>-216.2990461862304</c:v>
                </c:pt>
                <c:pt idx="17">
                  <c:v>-222.4827300859058</c:v>
                </c:pt>
                <c:pt idx="18">
                  <c:v>-246.5398087246285</c:v>
                </c:pt>
                <c:pt idx="19">
                  <c:v>-249.277538440218</c:v>
                </c:pt>
                <c:pt idx="20">
                  <c:v>-354.0947220507245</c:v>
                </c:pt>
                <c:pt idx="21">
                  <c:v>-325.5389786668375</c:v>
                </c:pt>
                <c:pt idx="22">
                  <c:v>-274.373248370771</c:v>
                </c:pt>
                <c:pt idx="23">
                  <c:v>-344.6491916508964</c:v>
                </c:pt>
                <c:pt idx="24">
                  <c:v>-220.8698707681947</c:v>
                </c:pt>
                <c:pt idx="25">
                  <c:v>-240.7666703108533</c:v>
                </c:pt>
                <c:pt idx="26">
                  <c:v>-276.3174967770076</c:v>
                </c:pt>
                <c:pt idx="27">
                  <c:v>-200.3833783970098</c:v>
                </c:pt>
                <c:pt idx="28">
                  <c:v>-219.9489223466704</c:v>
                </c:pt>
                <c:pt idx="29">
                  <c:v>-264.8984203247703</c:v>
                </c:pt>
                <c:pt idx="30">
                  <c:v>-195.0678547054866</c:v>
                </c:pt>
                <c:pt idx="31">
                  <c:v>-216.0887069503738</c:v>
                </c:pt>
                <c:pt idx="32">
                  <c:v>-237.0802407391571</c:v>
                </c:pt>
                <c:pt idx="33">
                  <c:v>-211.0306356637682</c:v>
                </c:pt>
                <c:pt idx="34">
                  <c:v>-266.0267313967717</c:v>
                </c:pt>
                <c:pt idx="35">
                  <c:v>-262.3441286534581</c:v>
                </c:pt>
                <c:pt idx="36">
                  <c:v>-158.899316705769</c:v>
                </c:pt>
                <c:pt idx="37">
                  <c:v>-191.6524400128502</c:v>
                </c:pt>
                <c:pt idx="38">
                  <c:v>-254.8435434700831</c:v>
                </c:pt>
                <c:pt idx="39">
                  <c:v>-170.1266072211467</c:v>
                </c:pt>
                <c:pt idx="40">
                  <c:v>-137.8997010266507</c:v>
                </c:pt>
                <c:pt idx="41">
                  <c:v>-173.1318641847613</c:v>
                </c:pt>
                <c:pt idx="42">
                  <c:v>-128.2944345509346</c:v>
                </c:pt>
                <c:pt idx="43">
                  <c:v>-219.2448528356279</c:v>
                </c:pt>
                <c:pt idx="44">
                  <c:v>-200.338854944325</c:v>
                </c:pt>
                <c:pt idx="45">
                  <c:v>-188.201827588387</c:v>
                </c:pt>
                <c:pt idx="46">
                  <c:v>-244.6756602156168</c:v>
                </c:pt>
                <c:pt idx="47">
                  <c:v>-209.7279895708133</c:v>
                </c:pt>
                <c:pt idx="48">
                  <c:v>-190.8376763495634</c:v>
                </c:pt>
                <c:pt idx="49">
                  <c:v>-162.488376386816</c:v>
                </c:pt>
                <c:pt idx="50">
                  <c:v>-189.7661466423068</c:v>
                </c:pt>
                <c:pt idx="51">
                  <c:v>-198.1543323650498</c:v>
                </c:pt>
                <c:pt idx="52">
                  <c:v>-182.3703175369193</c:v>
                </c:pt>
                <c:pt idx="53">
                  <c:v>-128.4794541241007</c:v>
                </c:pt>
                <c:pt idx="54">
                  <c:v>-31.97986726387456</c:v>
                </c:pt>
                <c:pt idx="55">
                  <c:v>-132.9678000766285</c:v>
                </c:pt>
                <c:pt idx="56">
                  <c:v>-221.933049795476</c:v>
                </c:pt>
                <c:pt idx="57">
                  <c:v>-299.1187801269888</c:v>
                </c:pt>
                <c:pt idx="58">
                  <c:v>-209.3504633933486</c:v>
                </c:pt>
                <c:pt idx="59">
                  <c:v>-250.7793342103427</c:v>
                </c:pt>
                <c:pt idx="60">
                  <c:v>-200.6198069287147</c:v>
                </c:pt>
                <c:pt idx="61">
                  <c:v>-225.4932191429183</c:v>
                </c:pt>
                <c:pt idx="62">
                  <c:v>-193.1755498549302</c:v>
                </c:pt>
                <c:pt idx="63">
                  <c:v>-265.3468258471333</c:v>
                </c:pt>
                <c:pt idx="64">
                  <c:v>-219.7401250931449</c:v>
                </c:pt>
                <c:pt idx="65">
                  <c:v>-152.1162533045155</c:v>
                </c:pt>
                <c:pt idx="66">
                  <c:v>-183.1876154483852</c:v>
                </c:pt>
                <c:pt idx="67">
                  <c:v>-90.4976454385188</c:v>
                </c:pt>
                <c:pt idx="68">
                  <c:v>-117.9102596024466</c:v>
                </c:pt>
                <c:pt idx="69">
                  <c:v>-233.7054524122025</c:v>
                </c:pt>
                <c:pt idx="70">
                  <c:v>-207.9853693492197</c:v>
                </c:pt>
                <c:pt idx="71">
                  <c:v>-232.6249569861102</c:v>
                </c:pt>
                <c:pt idx="72">
                  <c:v>-199.4663652715106</c:v>
                </c:pt>
                <c:pt idx="73">
                  <c:v>-181.8718322481191</c:v>
                </c:pt>
                <c:pt idx="74">
                  <c:v>-175.2745013097563</c:v>
                </c:pt>
                <c:pt idx="75">
                  <c:v>-285.7249574201006</c:v>
                </c:pt>
                <c:pt idx="76">
                  <c:v>-138.3178678891061</c:v>
                </c:pt>
                <c:pt idx="77">
                  <c:v>-211.0057215417484</c:v>
                </c:pt>
                <c:pt idx="78">
                  <c:v>-192.6716015832954</c:v>
                </c:pt>
                <c:pt idx="79">
                  <c:v>-154.03442815835</c:v>
                </c:pt>
                <c:pt idx="80">
                  <c:v>-234.6513481681223</c:v>
                </c:pt>
                <c:pt idx="81">
                  <c:v>-216.1840166090848</c:v>
                </c:pt>
                <c:pt idx="82">
                  <c:v>-275.0722080755538</c:v>
                </c:pt>
                <c:pt idx="83">
                  <c:v>-276.7081931277133</c:v>
                </c:pt>
                <c:pt idx="84">
                  <c:v>-174.1957196510887</c:v>
                </c:pt>
                <c:pt idx="85">
                  <c:v>-161.520986526539</c:v>
                </c:pt>
                <c:pt idx="86">
                  <c:v>-164.5600968072513</c:v>
                </c:pt>
                <c:pt idx="87">
                  <c:v>-172.7880944196795</c:v>
                </c:pt>
                <c:pt idx="88">
                  <c:v>-93.75453648330906</c:v>
                </c:pt>
                <c:pt idx="89">
                  <c:v>-122.9762583247915</c:v>
                </c:pt>
                <c:pt idx="90">
                  <c:v>-185.639846455935</c:v>
                </c:pt>
                <c:pt idx="91">
                  <c:v>-181.0510015758178</c:v>
                </c:pt>
                <c:pt idx="92">
                  <c:v>-301.089540736219</c:v>
                </c:pt>
                <c:pt idx="93">
                  <c:v>-204.7814507954586</c:v>
                </c:pt>
                <c:pt idx="94">
                  <c:v>-177.8910376053088</c:v>
                </c:pt>
                <c:pt idx="95">
                  <c:v>-300.2374554575045</c:v>
                </c:pt>
                <c:pt idx="96">
                  <c:v>-71.57536007691343</c:v>
                </c:pt>
                <c:pt idx="97">
                  <c:v>-120.214445060455</c:v>
                </c:pt>
                <c:pt idx="98">
                  <c:v>-162.153611994147</c:v>
                </c:pt>
                <c:pt idx="99">
                  <c:v>-150.5867299085725</c:v>
                </c:pt>
                <c:pt idx="100">
                  <c:v>-131.855751414586</c:v>
                </c:pt>
                <c:pt idx="101">
                  <c:v>-45.83942700416757</c:v>
                </c:pt>
                <c:pt idx="102">
                  <c:v>-25.14262943578283</c:v>
                </c:pt>
                <c:pt idx="103">
                  <c:v>-58.17720738365675</c:v>
                </c:pt>
                <c:pt idx="104">
                  <c:v>-151.050538939335</c:v>
                </c:pt>
                <c:pt idx="105">
                  <c:v>-273.1580511948783</c:v>
                </c:pt>
                <c:pt idx="106">
                  <c:v>-395.0529138450377</c:v>
                </c:pt>
                <c:pt idx="107">
                  <c:v>-227.1885226889256</c:v>
                </c:pt>
                <c:pt idx="108">
                  <c:v>-181.1062566677321</c:v>
                </c:pt>
                <c:pt idx="109">
                  <c:v>-292.6232344012961</c:v>
                </c:pt>
                <c:pt idx="110">
                  <c:v>-190.6699987729623</c:v>
                </c:pt>
                <c:pt idx="111">
                  <c:v>-105.1372516943304</c:v>
                </c:pt>
                <c:pt idx="112">
                  <c:v>-184.5595304690256</c:v>
                </c:pt>
                <c:pt idx="113">
                  <c:v>-80.06123355735161</c:v>
                </c:pt>
                <c:pt idx="114">
                  <c:v>-92.68770497418551</c:v>
                </c:pt>
                <c:pt idx="115">
                  <c:v>-173.5028217954057</c:v>
                </c:pt>
                <c:pt idx="116">
                  <c:v>-86.0554532208185</c:v>
                </c:pt>
                <c:pt idx="117">
                  <c:v>-107.1078826831082</c:v>
                </c:pt>
                <c:pt idx="118">
                  <c:v>-171.8427592660648</c:v>
                </c:pt>
                <c:pt idx="119">
                  <c:v>-153.556509110986</c:v>
                </c:pt>
                <c:pt idx="120">
                  <c:v>-84.80657539456828</c:v>
                </c:pt>
                <c:pt idx="121">
                  <c:v>-101.8298449428758</c:v>
                </c:pt>
                <c:pt idx="122">
                  <c:v>-115.4602740305228</c:v>
                </c:pt>
                <c:pt idx="123">
                  <c:v>-156.7175551794925</c:v>
                </c:pt>
                <c:pt idx="124">
                  <c:v>-168.4783187225124</c:v>
                </c:pt>
                <c:pt idx="125">
                  <c:v>-125.9644205028093</c:v>
                </c:pt>
                <c:pt idx="126">
                  <c:v>-189.3329805896094</c:v>
                </c:pt>
                <c:pt idx="127">
                  <c:v>-93.02625113936824</c:v>
                </c:pt>
                <c:pt idx="128">
                  <c:v>-45.94326559172815</c:v>
                </c:pt>
                <c:pt idx="129">
                  <c:v>-144.4472879231096</c:v>
                </c:pt>
                <c:pt idx="130">
                  <c:v>-122.5660199534581</c:v>
                </c:pt>
                <c:pt idx="131">
                  <c:v>-180.3124466083497</c:v>
                </c:pt>
                <c:pt idx="132">
                  <c:v>-42.2832635389658</c:v>
                </c:pt>
                <c:pt idx="133">
                  <c:v>-81.92004599382561</c:v>
                </c:pt>
                <c:pt idx="134">
                  <c:v>-90.71338737935558</c:v>
                </c:pt>
                <c:pt idx="135">
                  <c:v>-193.7997604939692</c:v>
                </c:pt>
                <c:pt idx="136">
                  <c:v>-159.4328127946412</c:v>
                </c:pt>
                <c:pt idx="137">
                  <c:v>-158.9143246030837</c:v>
                </c:pt>
                <c:pt idx="138">
                  <c:v>-225.2067529786374</c:v>
                </c:pt>
                <c:pt idx="139">
                  <c:v>-183.6051899783777</c:v>
                </c:pt>
                <c:pt idx="140">
                  <c:v>-69.31160782526183</c:v>
                </c:pt>
                <c:pt idx="141">
                  <c:v>-158.836803567922</c:v>
                </c:pt>
                <c:pt idx="142">
                  <c:v>-148.6385878671293</c:v>
                </c:pt>
                <c:pt idx="143">
                  <c:v>-116.991189095363</c:v>
                </c:pt>
                <c:pt idx="144">
                  <c:v>-120.4828364003448</c:v>
                </c:pt>
                <c:pt idx="145">
                  <c:v>-145.1547957950226</c:v>
                </c:pt>
                <c:pt idx="146">
                  <c:v>-103.4104814944353</c:v>
                </c:pt>
                <c:pt idx="147">
                  <c:v>-200.7895163082484</c:v>
                </c:pt>
                <c:pt idx="148">
                  <c:v>-155.8121446010546</c:v>
                </c:pt>
                <c:pt idx="149">
                  <c:v>-171.3626855611712</c:v>
                </c:pt>
                <c:pt idx="150">
                  <c:v>-147.7369742993631</c:v>
                </c:pt>
                <c:pt idx="151">
                  <c:v>-94.65928393680115</c:v>
                </c:pt>
                <c:pt idx="152">
                  <c:v>-183.5081269834622</c:v>
                </c:pt>
                <c:pt idx="153">
                  <c:v>-171.192858901616</c:v>
                </c:pt>
                <c:pt idx="154">
                  <c:v>-193.0927712942193</c:v>
                </c:pt>
                <c:pt idx="155">
                  <c:v>-271.1938247124511</c:v>
                </c:pt>
                <c:pt idx="156">
                  <c:v>-159.3322826876846</c:v>
                </c:pt>
                <c:pt idx="157">
                  <c:v>-170.2805134596063</c:v>
                </c:pt>
                <c:pt idx="158">
                  <c:v>-189.4501537681674</c:v>
                </c:pt>
                <c:pt idx="159">
                  <c:v>-158.2007820278198</c:v>
                </c:pt>
                <c:pt idx="160">
                  <c:v>-121.6619588496745</c:v>
                </c:pt>
                <c:pt idx="161">
                  <c:v>-203.4148984354441</c:v>
                </c:pt>
                <c:pt idx="162">
                  <c:v>-118.0016238479063</c:v>
                </c:pt>
                <c:pt idx="163">
                  <c:v>-194.5967855682705</c:v>
                </c:pt>
                <c:pt idx="164">
                  <c:v>-183.697303672159</c:v>
                </c:pt>
                <c:pt idx="165">
                  <c:v>-270.0943694518725</c:v>
                </c:pt>
                <c:pt idx="166">
                  <c:v>-256.1307348526841</c:v>
                </c:pt>
                <c:pt idx="167">
                  <c:v>-271.2119923308728</c:v>
                </c:pt>
                <c:pt idx="168">
                  <c:v>-193.2398147986721</c:v>
                </c:pt>
                <c:pt idx="169">
                  <c:v>-187.0589996191805</c:v>
                </c:pt>
                <c:pt idx="170">
                  <c:v>-196.9874866413874</c:v>
                </c:pt>
                <c:pt idx="171">
                  <c:v>-127.463108349074</c:v>
                </c:pt>
                <c:pt idx="172">
                  <c:v>-128.5781186032396</c:v>
                </c:pt>
                <c:pt idx="173">
                  <c:v>-183.10685286293</c:v>
                </c:pt>
                <c:pt idx="174">
                  <c:v>-178.042232045366</c:v>
                </c:pt>
                <c:pt idx="175">
                  <c:v>-239.7404685138086</c:v>
                </c:pt>
                <c:pt idx="176">
                  <c:v>-173.2027063781781</c:v>
                </c:pt>
                <c:pt idx="177">
                  <c:v>-286.4637507102032</c:v>
                </c:pt>
                <c:pt idx="178">
                  <c:v>-320.0066358374908</c:v>
                </c:pt>
                <c:pt idx="179">
                  <c:v>-202.7057559768893</c:v>
                </c:pt>
                <c:pt idx="180">
                  <c:v>-168.0037937745967</c:v>
                </c:pt>
                <c:pt idx="181">
                  <c:v>-232.7847698624013</c:v>
                </c:pt>
                <c:pt idx="182">
                  <c:v>-235.6484423929941</c:v>
                </c:pt>
                <c:pt idx="183">
                  <c:v>-174.086482086216</c:v>
                </c:pt>
                <c:pt idx="184">
                  <c:v>-212.8199048942277</c:v>
                </c:pt>
                <c:pt idx="185">
                  <c:v>-165.1040983925525</c:v>
                </c:pt>
                <c:pt idx="186">
                  <c:v>-133.7653777916639</c:v>
                </c:pt>
                <c:pt idx="187">
                  <c:v>-192.5427410311478</c:v>
                </c:pt>
                <c:pt idx="188">
                  <c:v>-248.7739723298043</c:v>
                </c:pt>
                <c:pt idx="189">
                  <c:v>-294.1032314070381</c:v>
                </c:pt>
                <c:pt idx="190">
                  <c:v>-206.5220746966982</c:v>
                </c:pt>
                <c:pt idx="191">
                  <c:v>-272.2917007714049</c:v>
                </c:pt>
                <c:pt idx="192">
                  <c:v>-208.9397296656778</c:v>
                </c:pt>
                <c:pt idx="193">
                  <c:v>-139.5124128626041</c:v>
                </c:pt>
                <c:pt idx="194">
                  <c:v>-162.2798122897113</c:v>
                </c:pt>
                <c:pt idx="195">
                  <c:v>-153.4440221015527</c:v>
                </c:pt>
                <c:pt idx="196">
                  <c:v>-155.9709413024598</c:v>
                </c:pt>
                <c:pt idx="197">
                  <c:v>-130.8168923305937</c:v>
                </c:pt>
                <c:pt idx="198">
                  <c:v>-241.5780240498862</c:v>
                </c:pt>
                <c:pt idx="199">
                  <c:v>-164.593458832736</c:v>
                </c:pt>
                <c:pt idx="200">
                  <c:v>-154.5172133762126</c:v>
                </c:pt>
                <c:pt idx="201">
                  <c:v>-196.0144202693792</c:v>
                </c:pt>
                <c:pt idx="202">
                  <c:v>-243.7383290083806</c:v>
                </c:pt>
                <c:pt idx="203">
                  <c:v>-320.6061796566721</c:v>
                </c:pt>
                <c:pt idx="204">
                  <c:v>-167.998796999782</c:v>
                </c:pt>
                <c:pt idx="205">
                  <c:v>-139.0334462706703</c:v>
                </c:pt>
                <c:pt idx="206">
                  <c:v>-124.1843036112243</c:v>
                </c:pt>
                <c:pt idx="207">
                  <c:v>-272.1988113500075</c:v>
                </c:pt>
                <c:pt idx="208">
                  <c:v>-196.1758956758954</c:v>
                </c:pt>
                <c:pt idx="209">
                  <c:v>-219.808811308146</c:v>
                </c:pt>
                <c:pt idx="210">
                  <c:v>-258.7988809123893</c:v>
                </c:pt>
                <c:pt idx="211">
                  <c:v>-238.1551049786762</c:v>
                </c:pt>
                <c:pt idx="212">
                  <c:v>-221.9025957758225</c:v>
                </c:pt>
                <c:pt idx="213">
                  <c:v>-258.6795318061255</c:v>
                </c:pt>
                <c:pt idx="214">
                  <c:v>-224.937429720158</c:v>
                </c:pt>
                <c:pt idx="215">
                  <c:v>-276.8743271836855</c:v>
                </c:pt>
                <c:pt idx="216">
                  <c:v>-149.4027028444682</c:v>
                </c:pt>
                <c:pt idx="217">
                  <c:v>-158.8142028067837</c:v>
                </c:pt>
                <c:pt idx="218">
                  <c:v>-242.1310786214862</c:v>
                </c:pt>
                <c:pt idx="219">
                  <c:v>-218.9613303219521</c:v>
                </c:pt>
                <c:pt idx="220">
                  <c:v>-182.2172142990427</c:v>
                </c:pt>
                <c:pt idx="221">
                  <c:v>-228.2815346773182</c:v>
                </c:pt>
                <c:pt idx="222">
                  <c:v>-135.5122636869904</c:v>
                </c:pt>
                <c:pt idx="223">
                  <c:v>-223.5583405946547</c:v>
                </c:pt>
                <c:pt idx="224">
                  <c:v>-369.600406833835</c:v>
                </c:pt>
                <c:pt idx="225">
                  <c:v>-187.1107347371734</c:v>
                </c:pt>
                <c:pt idx="226">
                  <c:v>-244.2134696498619</c:v>
                </c:pt>
                <c:pt idx="227">
                  <c:v>-364.1018281942993</c:v>
                </c:pt>
                <c:pt idx="228">
                  <c:v>-248.1686004851886</c:v>
                </c:pt>
                <c:pt idx="229">
                  <c:v>-284.4791074809448</c:v>
                </c:pt>
                <c:pt idx="230">
                  <c:v>-287.8521014313965</c:v>
                </c:pt>
                <c:pt idx="231">
                  <c:v>-206.1180771782116</c:v>
                </c:pt>
                <c:pt idx="232">
                  <c:v>-45.00734305896752</c:v>
                </c:pt>
                <c:pt idx="233">
                  <c:v>-233.1010561060516</c:v>
                </c:pt>
                <c:pt idx="234">
                  <c:v>8.945874645705657</c:v>
                </c:pt>
                <c:pt idx="235">
                  <c:v>-185.6705508675887</c:v>
                </c:pt>
                <c:pt idx="236">
                  <c:v>-250.1057065929997</c:v>
                </c:pt>
                <c:pt idx="237">
                  <c:v>-189.9789974731702</c:v>
                </c:pt>
                <c:pt idx="238">
                  <c:v>-358.7449033988823</c:v>
                </c:pt>
                <c:pt idx="239">
                  <c:v>-336.5478484488507</c:v>
                </c:pt>
                <c:pt idx="240">
                  <c:v>-172.0295883388632</c:v>
                </c:pt>
                <c:pt idx="241">
                  <c:v>-188.0396233894247</c:v>
                </c:pt>
                <c:pt idx="242">
                  <c:v>-149.2242416811447</c:v>
                </c:pt>
                <c:pt idx="243">
                  <c:v>-107.5697428070037</c:v>
                </c:pt>
                <c:pt idx="244">
                  <c:v>-152.0099493447831</c:v>
                </c:pt>
                <c:pt idx="245">
                  <c:v>-96.20678831489701</c:v>
                </c:pt>
                <c:pt idx="246">
                  <c:v>-112.8809885614976</c:v>
                </c:pt>
                <c:pt idx="247">
                  <c:v>-271.3711995963578</c:v>
                </c:pt>
                <c:pt idx="248">
                  <c:v>-157.3668252058374</c:v>
                </c:pt>
                <c:pt idx="249">
                  <c:v>-184.45614619778</c:v>
                </c:pt>
                <c:pt idx="250">
                  <c:v>-190.5037502991777</c:v>
                </c:pt>
                <c:pt idx="251">
                  <c:v>-178.4766023941663</c:v>
                </c:pt>
                <c:pt idx="252">
                  <c:v>-64.15332859156189</c:v>
                </c:pt>
                <c:pt idx="253">
                  <c:v>-90.4927986437809</c:v>
                </c:pt>
                <c:pt idx="254">
                  <c:v>-142.746401459591</c:v>
                </c:pt>
                <c:pt idx="255">
                  <c:v>-152.0024504031376</c:v>
                </c:pt>
                <c:pt idx="256">
                  <c:v>-257.1769902100265</c:v>
                </c:pt>
                <c:pt idx="257">
                  <c:v>-130.5654830349418</c:v>
                </c:pt>
                <c:pt idx="258">
                  <c:v>-311.8171446705182</c:v>
                </c:pt>
                <c:pt idx="259">
                  <c:v>-172.4778605732558</c:v>
                </c:pt>
                <c:pt idx="260">
                  <c:v>-197.6436195922181</c:v>
                </c:pt>
                <c:pt idx="261">
                  <c:v>-277.477322919449</c:v>
                </c:pt>
                <c:pt idx="262">
                  <c:v>-405.8236548162116</c:v>
                </c:pt>
                <c:pt idx="263">
                  <c:v>-369.0471116021135</c:v>
                </c:pt>
                <c:pt idx="264">
                  <c:v>-386.350965339526</c:v>
                </c:pt>
                <c:pt idx="265">
                  <c:v>-410.8261906483532</c:v>
                </c:pt>
                <c:pt idx="266">
                  <c:v>-487.2219504524314</c:v>
                </c:pt>
              </c:numCache>
            </c:numRef>
          </c:val>
          <c:smooth val="0"/>
          <c:extLst xmlns:c16r2="http://schemas.microsoft.com/office/drawing/2015/06/chart">
            <c:ext xmlns:c16="http://schemas.microsoft.com/office/drawing/2014/chart" uri="{C3380CC4-5D6E-409C-BE32-E72D297353CC}">
              <c16:uniqueId val="{00000001-00BF-42D5-8EAC-375CB2F0CCD9}"/>
            </c:ext>
          </c:extLst>
        </c:ser>
        <c:dLbls>
          <c:showLegendKey val="0"/>
          <c:showVal val="0"/>
          <c:showCatName val="0"/>
          <c:showSerName val="0"/>
          <c:showPercent val="0"/>
          <c:showBubbleSize val="0"/>
        </c:dLbls>
        <c:marker val="1"/>
        <c:smooth val="0"/>
        <c:axId val="-2086825464"/>
        <c:axId val="-2087205016"/>
        <c:extLst xmlns:c16r2="http://schemas.microsoft.com/office/drawing/2015/06/chart">
          <c:ext xmlns:c15="http://schemas.microsoft.com/office/drawing/2012/chart" uri="{02D57815-91ED-43cb-92C2-25804820EDAC}">
            <c15:filteredLineSeries>
              <c15:ser>
                <c:idx val="0"/>
                <c:order val="1"/>
                <c:tx>
                  <c:strRef>
                    <c:extLst>
                      <c:ext uri="{02D57815-91ED-43cb-92C2-25804820EDAC}">
                        <c15:formulaRef>
                          <c15:sqref>Align!$AH$1</c15:sqref>
                        </c15:formulaRef>
                      </c:ext>
                    </c:extLst>
                    <c:strCache>
                      <c:ptCount val="1"/>
                      <c:pt idx="0">
                        <c:v>Mutton Spread</c:v>
                      </c:pt>
                    </c:strCache>
                  </c:strRef>
                </c:tx>
                <c:spPr>
                  <a:ln w="25400">
                    <a:solidFill>
                      <a:srgbClr val="EF7D22"/>
                    </a:solidFill>
                  </a:ln>
                </c:spPr>
                <c:marker>
                  <c:symbol val="none"/>
                </c:marker>
                <c:trendline>
                  <c:spPr>
                    <a:ln w="25400">
                      <a:solidFill>
                        <a:srgbClr val="414240"/>
                      </a:solidFill>
                    </a:ln>
                  </c:spPr>
                  <c:trendlineType val="movingAvg"/>
                  <c:period val="3"/>
                  <c:dispRSqr val="0"/>
                  <c:dispEq val="0"/>
                </c:trendline>
                <c:val>
                  <c:numRef>
                    <c:extLst>
                      <c:ext uri="{02D57815-91ED-43cb-92C2-25804820EDAC}">
                        <c15:formulaRef>
                          <c15:sqref>Align!$AH$2:$AH$260</c15:sqref>
                        </c15:formulaRef>
                      </c:ext>
                    </c:extLst>
                    <c:numCache>
                      <c:formatCode>General</c:formatCode>
                      <c:ptCount val="259"/>
                      <c:pt idx="84" formatCode="_(* #,##0.00_);_(* \(#,##0.00\);_(* &quot;-&quot;??_);_(@_)">
                        <c:v>-116.47635395113136</c:v>
                      </c:pt>
                      <c:pt idx="85" formatCode="_(* #,##0.00_);_(* \(#,##0.00\);_(* &quot;-&quot;??_);_(@_)">
                        <c:v>-131.18294558220612</c:v>
                      </c:pt>
                      <c:pt idx="86" formatCode="_(* #,##0.00_);_(* \(#,##0.00\);_(* &quot;-&quot;??_);_(@_)">
                        <c:v>-110.28242091062208</c:v>
                      </c:pt>
                      <c:pt idx="87" formatCode="_(* #,##0.00_);_(* \(#,##0.00\);_(* &quot;-&quot;??_);_(@_)">
                        <c:v>-134.58277410397162</c:v>
                      </c:pt>
                      <c:pt idx="88" formatCode="_(* #,##0.00_);_(* \(#,##0.00\);_(* &quot;-&quot;??_);_(@_)">
                        <c:v>-73.721237668833538</c:v>
                      </c:pt>
                      <c:pt idx="89" formatCode="_(* #,##0.00_);_(* \(#,##0.00\);_(* &quot;-&quot;??_);_(@_)">
                        <c:v>-101.05011426084462</c:v>
                      </c:pt>
                      <c:pt idx="90" formatCode="_(* #,##0.00_);_(* \(#,##0.00\);_(* &quot;-&quot;??_);_(@_)">
                        <c:v>-92.977350685662316</c:v>
                      </c:pt>
                      <c:pt idx="91" formatCode="_(* #,##0.00_);_(* \(#,##0.00\);_(* &quot;-&quot;??_);_(@_)">
                        <c:v>-96.07520773343208</c:v>
                      </c:pt>
                      <c:pt idx="92" formatCode="_(* #,##0.00_);_(* \(#,##0.00\);_(* &quot;-&quot;??_);_(@_)">
                        <c:v>-203.19253310569451</c:v>
                      </c:pt>
                      <c:pt idx="93" formatCode="_(* #,##0.00_);_(* \(#,##0.00\);_(* &quot;-&quot;??_);_(@_)">
                        <c:v>-165.36348592811706</c:v>
                      </c:pt>
                      <c:pt idx="94" formatCode="_(* #,##0.00_);_(* \(#,##0.00\);_(* &quot;-&quot;??_);_(@_)">
                        <c:v>-118.64705664617858</c:v>
                      </c:pt>
                      <c:pt idx="95" formatCode="_(* #,##0.00_);_(* \(#,##0.00\);_(* &quot;-&quot;??_);_(@_)">
                        <c:v>-184.24339074532867</c:v>
                      </c:pt>
                      <c:pt idx="96" formatCode="_(* #,##0.00_);_(* \(#,##0.00\);_(* &quot;-&quot;??_);_(@_)">
                        <c:v>-69.14863727183149</c:v>
                      </c:pt>
                      <c:pt idx="97" formatCode="_(* #,##0.00_);_(* \(#,##0.00\);_(* &quot;-&quot;??_);_(@_)">
                        <c:v>-86.417550416077205</c:v>
                      </c:pt>
                      <c:pt idx="98" formatCode="_(* #,##0.00_);_(* \(#,##0.00\);_(* &quot;-&quot;??_);_(@_)">
                        <c:v>-115.78422345371831</c:v>
                      </c:pt>
                      <c:pt idx="99" formatCode="_(* #,##0.00_);_(* \(#,##0.00\);_(* &quot;-&quot;??_);_(@_)">
                        <c:v>-90.18448313398585</c:v>
                      </c:pt>
                      <c:pt idx="100" formatCode="_(* #,##0.00_);_(* \(#,##0.00\);_(* &quot;-&quot;??_);_(@_)">
                        <c:v>-99.277185455196673</c:v>
                      </c:pt>
                      <c:pt idx="101" formatCode="_(* #,##0.00_);_(* \(#,##0.00\);_(* &quot;-&quot;??_);_(@_)">
                        <c:v>-84.487138733500274</c:v>
                      </c:pt>
                      <c:pt idx="102" formatCode="_(* #,##0.00_);_(* \(#,##0.00\);_(* &quot;-&quot;??_);_(@_)">
                        <c:v>-101.43196200529258</c:v>
                      </c:pt>
                      <c:pt idx="103" formatCode="_(* #,##0.00_);_(* \(#,##0.00\);_(* &quot;-&quot;??_);_(@_)">
                        <c:v>-121.52791449556227</c:v>
                      </c:pt>
                      <c:pt idx="104" formatCode="_(* #,##0.00_);_(* \(#,##0.00\);_(* &quot;-&quot;??_);_(@_)">
                        <c:v>-120.37153677014419</c:v>
                      </c:pt>
                      <c:pt idx="105" formatCode="_(* #,##0.00_);_(* \(#,##0.00\);_(* &quot;-&quot;??_);_(@_)">
                        <c:v>-203.03640827991461</c:v>
                      </c:pt>
                      <c:pt idx="106" formatCode="_(* #,##0.00_);_(* \(#,##0.00\);_(* &quot;-&quot;??_);_(@_)">
                        <c:v>-198.92350439444334</c:v>
                      </c:pt>
                      <c:pt idx="107" formatCode="_(* #,##0.00_);_(* \(#,##0.00\);_(* &quot;-&quot;??_);_(@_)">
                        <c:v>-150.73643104435354</c:v>
                      </c:pt>
                      <c:pt idx="108" formatCode="_(* #,##0.00_);_(* \(#,##0.00\);_(* &quot;-&quot;??_);_(@_)">
                        <c:v>-123.86687225916071</c:v>
                      </c:pt>
                      <c:pt idx="109" formatCode="_(* #,##0.00_);_(* \(#,##0.00\);_(* &quot;-&quot;??_);_(@_)">
                        <c:v>-163.83863917573788</c:v>
                      </c:pt>
                      <c:pt idx="110" formatCode="_(* #,##0.00_);_(* \(#,##0.00\);_(* &quot;-&quot;??_);_(@_)">
                        <c:v>-143.10130411225683</c:v>
                      </c:pt>
                      <c:pt idx="111" formatCode="_(* #,##0.00_);_(* \(#,##0.00\);_(* &quot;-&quot;??_);_(@_)">
                        <c:v>-110.06296020953226</c:v>
                      </c:pt>
                      <c:pt idx="112" formatCode="_(* #,##0.00_);_(* \(#,##0.00\);_(* &quot;-&quot;??_);_(@_)">
                        <c:v>-108.00898269464966</c:v>
                      </c:pt>
                      <c:pt idx="113" formatCode="_(* #,##0.00_);_(* \(#,##0.00\);_(* &quot;-&quot;??_);_(@_)">
                        <c:v>-48.067247791737373</c:v>
                      </c:pt>
                      <c:pt idx="114" formatCode="_(* #,##0.00_);_(* \(#,##0.00\);_(* &quot;-&quot;??_);_(@_)">
                        <c:v>-85.722096505052946</c:v>
                      </c:pt>
                      <c:pt idx="115" formatCode="_(* #,##0.00_);_(* \(#,##0.00\);_(* &quot;-&quot;??_);_(@_)">
                        <c:v>-64.093584243649843</c:v>
                      </c:pt>
                      <c:pt idx="116" formatCode="_(* #,##0.00_);_(* \(#,##0.00\);_(* &quot;-&quot;??_);_(@_)">
                        <c:v>-63.012448390731606</c:v>
                      </c:pt>
                      <c:pt idx="117" formatCode="_(* #,##0.00_);_(* \(#,##0.00\);_(* &quot;-&quot;??_);_(@_)">
                        <c:v>-56.770698959893366</c:v>
                      </c:pt>
                      <c:pt idx="118" formatCode="_(* #,##0.00_);_(* \(#,##0.00\);_(* &quot;-&quot;??_);_(@_)">
                        <c:v>-96.794932262788791</c:v>
                      </c:pt>
                      <c:pt idx="119" formatCode="_(* #,##0.00_);_(* \(#,##0.00\);_(* &quot;-&quot;??_);_(@_)">
                        <c:v>-115.97102377943924</c:v>
                      </c:pt>
                      <c:pt idx="120" formatCode="_(* #,##0.00_);_(* \(#,##0.00\);_(* &quot;-&quot;??_);_(@_)">
                        <c:v>-53.928780438862248</c:v>
                      </c:pt>
                      <c:pt idx="121" formatCode="_(* #,##0.00_);_(* \(#,##0.00\);_(* &quot;-&quot;??_);_(@_)">
                        <c:v>-92.56984435414671</c:v>
                      </c:pt>
                      <c:pt idx="122" formatCode="_(* #,##0.00_);_(* \(#,##0.00\);_(* &quot;-&quot;??_);_(@_)">
                        <c:v>-81.590524584528623</c:v>
                      </c:pt>
                      <c:pt idx="123" formatCode="_(* #,##0.00_);_(* \(#,##0.00\);_(* &quot;-&quot;??_);_(@_)">
                        <c:v>-96.904055411037632</c:v>
                      </c:pt>
                      <c:pt idx="124" formatCode="_(* #,##0.00_);_(* \(#,##0.00\);_(* &quot;-&quot;??_);_(@_)">
                        <c:v>-170.64236422103818</c:v>
                      </c:pt>
                      <c:pt idx="125" formatCode="_(* #,##0.00_);_(* \(#,##0.00\);_(* &quot;-&quot;??_);_(@_)">
                        <c:v>-197.09060687783398</c:v>
                      </c:pt>
                      <c:pt idx="126" formatCode="_(* #,##0.00_);_(* \(#,##0.00\);_(* &quot;-&quot;??_);_(@_)">
                        <c:v>-121.55231719199907</c:v>
                      </c:pt>
                      <c:pt idx="127" formatCode="_(* #,##0.00_);_(* \(#,##0.00\);_(* &quot;-&quot;??_);_(@_)">
                        <c:v>-133.8738843120251</c:v>
                      </c:pt>
                      <c:pt idx="128" formatCode="_(* #,##0.00_);_(* \(#,##0.00\);_(* &quot;-&quot;??_);_(@_)">
                        <c:v>-160.8481079357457</c:v>
                      </c:pt>
                      <c:pt idx="129" formatCode="_(* #,##0.00_);_(* \(#,##0.00\);_(* &quot;-&quot;??_);_(@_)">
                        <c:v>-202.83004588380373</c:v>
                      </c:pt>
                      <c:pt idx="130" formatCode="_(* #,##0.00_);_(* \(#,##0.00\);_(* &quot;-&quot;??_);_(@_)">
                        <c:v>-113.05910457794079</c:v>
                      </c:pt>
                      <c:pt idx="131" formatCode="_(* #,##0.00_);_(* \(#,##0.00\);_(* &quot;-&quot;??_);_(@_)">
                        <c:v>-123.87677693020265</c:v>
                      </c:pt>
                      <c:pt idx="132" formatCode="_(* #,##0.00_);_(* \(#,##0.00\);_(* &quot;-&quot;??_);_(@_)">
                        <c:v>-80.425862039719277</c:v>
                      </c:pt>
                      <c:pt idx="133" formatCode="_(* #,##0.00_);_(* \(#,##0.00\);_(* &quot;-&quot;??_);_(@_)">
                        <c:v>-93.652231019206397</c:v>
                      </c:pt>
                      <c:pt idx="134" formatCode="_(* #,##0.00_);_(* \(#,##0.00\);_(* &quot;-&quot;??_);_(@_)">
                        <c:v>-78.88539518153749</c:v>
                      </c:pt>
                      <c:pt idx="135" formatCode="_(* #,##0.00_);_(* \(#,##0.00\);_(* &quot;-&quot;??_);_(@_)">
                        <c:v>-89.518414018984913</c:v>
                      </c:pt>
                      <c:pt idx="136" formatCode="_(* #,##0.00_);_(* \(#,##0.00\);_(* &quot;-&quot;??_);_(@_)">
                        <c:v>-52.197286853863147</c:v>
                      </c:pt>
                      <c:pt idx="137" formatCode="_(* #,##0.00_);_(* \(#,##0.00\);_(* &quot;-&quot;??_);_(@_)">
                        <c:v>-83.710405358256708</c:v>
                      </c:pt>
                      <c:pt idx="138" formatCode="_(* #,##0.00_);_(* \(#,##0.00\);_(* &quot;-&quot;??_);_(@_)">
                        <c:v>-103.61452039415997</c:v>
                      </c:pt>
                      <c:pt idx="139" formatCode="_(* #,##0.00_);_(* \(#,##0.00\);_(* &quot;-&quot;??_);_(@_)">
                        <c:v>-134.17834347079724</c:v>
                      </c:pt>
                      <c:pt idx="140" formatCode="_(* #,##0.00_);_(* \(#,##0.00\);_(* &quot;-&quot;??_);_(@_)">
                        <c:v>-44.667820555803587</c:v>
                      </c:pt>
                      <c:pt idx="141" formatCode="_(* #,##0.00_);_(* \(#,##0.00\);_(* &quot;-&quot;??_);_(@_)">
                        <c:v>-159.59995319206701</c:v>
                      </c:pt>
                      <c:pt idx="142" formatCode="_(* #,##0.00_);_(* \(#,##0.00\);_(* &quot;-&quot;??_);_(@_)">
                        <c:v>-162.04380565965346</c:v>
                      </c:pt>
                      <c:pt idx="143" formatCode="_(* #,##0.00_);_(* \(#,##0.00\);_(* &quot;-&quot;??_);_(@_)">
                        <c:v>-83.288563098985719</c:v>
                      </c:pt>
                      <c:pt idx="144" formatCode="_(* #,##0.00_);_(* \(#,##0.00\);_(* &quot;-&quot;??_);_(@_)">
                        <c:v>-119.87664797335259</c:v>
                      </c:pt>
                      <c:pt idx="145" formatCode="_(* #,##0.00_);_(* \(#,##0.00\);_(* &quot;-&quot;??_);_(@_)">
                        <c:v>-84.643594327827145</c:v>
                      </c:pt>
                      <c:pt idx="146" formatCode="_(* #,##0.00_);_(* \(#,##0.00\);_(* &quot;-&quot;??_);_(@_)">
                        <c:v>-111.66644258562297</c:v>
                      </c:pt>
                      <c:pt idx="147" formatCode="_(* #,##0.00_);_(* \(#,##0.00\);_(* &quot;-&quot;??_);_(@_)">
                        <c:v>-127.41846535787823</c:v>
                      </c:pt>
                      <c:pt idx="148" formatCode="_(* #,##0.00_);_(* \(#,##0.00\);_(* &quot;-&quot;??_);_(@_)">
                        <c:v>-96.95530057543948</c:v>
                      </c:pt>
                      <c:pt idx="149" formatCode="_(* #,##0.00_);_(* \(#,##0.00\);_(* &quot;-&quot;??_);_(@_)">
                        <c:v>-117.7708612505142</c:v>
                      </c:pt>
                      <c:pt idx="150" formatCode="_(* #,##0.00_);_(* \(#,##0.00\);_(* &quot;-&quot;??_);_(@_)">
                        <c:v>-65.908195188979505</c:v>
                      </c:pt>
                      <c:pt idx="151" formatCode="_(* #,##0.00_);_(* \(#,##0.00\);_(* &quot;-&quot;??_);_(@_)">
                        <c:v>-139.46028345218389</c:v>
                      </c:pt>
                      <c:pt idx="152" formatCode="_(* #,##0.00_);_(* \(#,##0.00\);_(* &quot;-&quot;??_);_(@_)">
                        <c:v>-194.74480234575734</c:v>
                      </c:pt>
                      <c:pt idx="153" formatCode="_(* #,##0.00_);_(* \(#,##0.00\);_(* &quot;-&quot;??_);_(@_)">
                        <c:v>-233.90769374278227</c:v>
                      </c:pt>
                      <c:pt idx="154" formatCode="_(* #,##0.00_);_(* \(#,##0.00\);_(* &quot;-&quot;??_);_(@_)">
                        <c:v>-183.69485704064229</c:v>
                      </c:pt>
                      <c:pt idx="155" formatCode="_(* #,##0.00_);_(* \(#,##0.00\);_(* &quot;-&quot;??_);_(@_)">
                        <c:v>-251.18629218355886</c:v>
                      </c:pt>
                      <c:pt idx="156" formatCode="_(* #,##0.00_);_(* \(#,##0.00\);_(* &quot;-&quot;??_);_(@_)">
                        <c:v>-173.3993380244998</c:v>
                      </c:pt>
                      <c:pt idx="157" formatCode="_(* #,##0.00_);_(* \(#,##0.00\);_(* &quot;-&quot;??_);_(@_)">
                        <c:v>-184.10491250603499</c:v>
                      </c:pt>
                      <c:pt idx="158" formatCode="_(* #,##0.00_);_(* \(#,##0.00\);_(* &quot;-&quot;??_);_(@_)">
                        <c:v>-220.97646980384732</c:v>
                      </c:pt>
                      <c:pt idx="159" formatCode="_(* #,##0.00_);_(* \(#,##0.00\);_(* &quot;-&quot;??_);_(@_)">
                        <c:v>-159.92656684114277</c:v>
                      </c:pt>
                      <c:pt idx="160" formatCode="_(* #,##0.00_);_(* \(#,##0.00\);_(* &quot;-&quot;??_);_(@_)">
                        <c:v>-119.98663115485121</c:v>
                      </c:pt>
                      <c:pt idx="161" formatCode="_(* #,##0.00_);_(* \(#,##0.00\);_(* &quot;-&quot;??_);_(@_)">
                        <c:v>-128.05316293041733</c:v>
                      </c:pt>
                      <c:pt idx="162" formatCode="_(* #,##0.00_);_(* \(#,##0.00\);_(* &quot;-&quot;??_);_(@_)">
                        <c:v>-105.85552102890074</c:v>
                      </c:pt>
                      <c:pt idx="163" formatCode="_(* #,##0.00_);_(* \(#,##0.00\);_(* &quot;-&quot;??_);_(@_)">
                        <c:v>-153.90247164190131</c:v>
                      </c:pt>
                      <c:pt idx="164" formatCode="_(* #,##0.00_);_(* \(#,##0.00\);_(* &quot;-&quot;??_);_(@_)">
                        <c:v>-173.48298788058656</c:v>
                      </c:pt>
                      <c:pt idx="165" formatCode="_(* #,##0.00_);_(* \(#,##0.00\);_(* &quot;-&quot;??_);_(@_)">
                        <c:v>-145.98668246313767</c:v>
                      </c:pt>
                      <c:pt idx="166" formatCode="_(* #,##0.00_);_(* \(#,##0.00\);_(* &quot;-&quot;??_);_(@_)">
                        <c:v>-217.93622277145806</c:v>
                      </c:pt>
                      <c:pt idx="167" formatCode="_(* #,##0.00_);_(* \(#,##0.00\);_(* &quot;-&quot;??_);_(@_)">
                        <c:v>-217.61127186886117</c:v>
                      </c:pt>
                      <c:pt idx="168" formatCode="_(* #,##0.00_);_(* \(#,##0.00\);_(* &quot;-&quot;??_);_(@_)">
                        <c:v>-186.26298444102207</c:v>
                      </c:pt>
                      <c:pt idx="169" formatCode="_(* #,##0.00_);_(* \(#,##0.00\);_(* &quot;-&quot;??_);_(@_)">
                        <c:v>-226.67498300755636</c:v>
                      </c:pt>
                      <c:pt idx="170" formatCode="_(* #,##0.00_);_(* \(#,##0.00\);_(* &quot;-&quot;??_);_(@_)">
                        <c:v>-145.13929636268165</c:v>
                      </c:pt>
                      <c:pt idx="171" formatCode="_(* #,##0.00_);_(* \(#,##0.00\);_(* &quot;-&quot;??_);_(@_)">
                        <c:v>-102.17371108059041</c:v>
                      </c:pt>
                      <c:pt idx="172" formatCode="_(* #,##0.00_);_(* \(#,##0.00\);_(* &quot;-&quot;??_);_(@_)">
                        <c:v>-111.94531861272935</c:v>
                      </c:pt>
                      <c:pt idx="173" formatCode="_(* #,##0.00_);_(* \(#,##0.00\);_(* &quot;-&quot;??_);_(@_)">
                        <c:v>-115.16521994074168</c:v>
                      </c:pt>
                      <c:pt idx="174" formatCode="_(* #,##0.00_);_(* \(#,##0.00\);_(* &quot;-&quot;??_);_(@_)">
                        <c:v>-140.64858100867087</c:v>
                      </c:pt>
                      <c:pt idx="175" formatCode="_(* #,##0.00_);_(* \(#,##0.00\);_(* &quot;-&quot;??_);_(@_)">
                        <c:v>-155.36380707469556</c:v>
                      </c:pt>
                      <c:pt idx="176" formatCode="_(* #,##0.00_);_(* \(#,##0.00\);_(* &quot;-&quot;??_);_(@_)">
                        <c:v>-134.96943174323815</c:v>
                      </c:pt>
                      <c:pt idx="177" formatCode="_(* #,##0.00_);_(* \(#,##0.00\);_(* &quot;-&quot;??_);_(@_)">
                        <c:v>-183.91741255426973</c:v>
                      </c:pt>
                      <c:pt idx="178" formatCode="_(* #,##0.00_);_(* \(#,##0.00\);_(* &quot;-&quot;??_);_(@_)">
                        <c:v>-210.15385854211445</c:v>
                      </c:pt>
                      <c:pt idx="179" formatCode="_(* #,##0.00_);_(* \(#,##0.00\);_(* &quot;-&quot;??_);_(@_)">
                        <c:v>-198.08381456104166</c:v>
                      </c:pt>
                      <c:pt idx="180" formatCode="_(* #,##0.00_);_(* \(#,##0.00\);_(* &quot;-&quot;??_);_(@_)">
                        <c:v>-102.68467944022592</c:v>
                      </c:pt>
                      <c:pt idx="181" formatCode="_(* #,##0.00_);_(* \(#,##0.00\);_(* &quot;-&quot;??_);_(@_)">
                        <c:v>-146.92072554010537</c:v>
                      </c:pt>
                      <c:pt idx="182" formatCode="_(* #,##0.00_);_(* \(#,##0.00\);_(* &quot;-&quot;??_);_(@_)">
                        <c:v>-148.8857314446588</c:v>
                      </c:pt>
                      <c:pt idx="183" formatCode="_(* #,##0.00_);_(* \(#,##0.00\);_(* &quot;-&quot;??_);_(@_)">
                        <c:v>-112.95517773868914</c:v>
                      </c:pt>
                      <c:pt idx="184" formatCode="_(* #,##0.00_);_(* \(#,##0.00\);_(* &quot;-&quot;??_);_(@_)">
                        <c:v>-134.69079137302339</c:v>
                      </c:pt>
                      <c:pt idx="185" formatCode="_(* #,##0.00_);_(* \(#,##0.00\);_(* &quot;-&quot;??_);_(@_)">
                        <c:v>-168.54043145877614</c:v>
                      </c:pt>
                      <c:pt idx="186" formatCode="_(* #,##0.00_);_(* \(#,##0.00\);_(* &quot;-&quot;??_);_(@_)">
                        <c:v>-131.81343322612253</c:v>
                      </c:pt>
                      <c:pt idx="187" formatCode="_(* #,##0.00_);_(* \(#,##0.00\);_(* &quot;-&quot;??_);_(@_)">
                        <c:v>-203.02725304681445</c:v>
                      </c:pt>
                      <c:pt idx="188" formatCode="_(* #,##0.00_);_(* \(#,##0.00\);_(* &quot;-&quot;??_);_(@_)">
                        <c:v>-170.95366213963047</c:v>
                      </c:pt>
                      <c:pt idx="189" formatCode="_(* #,##0.00_);_(* \(#,##0.00\);_(* &quot;-&quot;??_);_(@_)">
                        <c:v>-230.64701349095571</c:v>
                      </c:pt>
                      <c:pt idx="190" formatCode="_(* #,##0.00_);_(* \(#,##0.00\);_(* &quot;-&quot;??_);_(@_)">
                        <c:v>-180.49937809357766</c:v>
                      </c:pt>
                      <c:pt idx="191" formatCode="_(* #,##0.00_);_(* \(#,##0.00\);_(* &quot;-&quot;??_);_(@_)">
                        <c:v>-210.4967820595316</c:v>
                      </c:pt>
                      <c:pt idx="192" formatCode="_(* #,##0.00_);_(* \(#,##0.00\);_(* &quot;-&quot;??_);_(@_)">
                        <c:v>-165.60926645104104</c:v>
                      </c:pt>
                      <c:pt idx="193" formatCode="_(* #,##0.00_);_(* \(#,##0.00\);_(* &quot;-&quot;??_);_(@_)">
                        <c:v>-150.80435295076637</c:v>
                      </c:pt>
                      <c:pt idx="194" formatCode="_(* #,##0.00_);_(* \(#,##0.00\);_(* &quot;-&quot;??_);_(@_)">
                        <c:v>-130.05525680536982</c:v>
                      </c:pt>
                      <c:pt idx="195" formatCode="_(* #,##0.00_);_(* \(#,##0.00\);_(* &quot;-&quot;??_);_(@_)">
                        <c:v>-93.278420072444646</c:v>
                      </c:pt>
                      <c:pt idx="196" formatCode="_(* #,##0.00_);_(* \(#,##0.00\);_(* &quot;-&quot;??_);_(@_)">
                        <c:v>-89.898387122801864</c:v>
                      </c:pt>
                      <c:pt idx="197" formatCode="_(* #,##0.00_);_(* \(#,##0.00\);_(* &quot;-&quot;??_);_(@_)">
                        <c:v>-103.58415073099547</c:v>
                      </c:pt>
                      <c:pt idx="198" formatCode="_(* #,##0.00_);_(* \(#,##0.00\);_(* &quot;-&quot;??_);_(@_)">
                        <c:v>-173.63531156632092</c:v>
                      </c:pt>
                      <c:pt idx="199" formatCode="_(* #,##0.00_);_(* \(#,##0.00\);_(* &quot;-&quot;??_);_(@_)">
                        <c:v>-132.64729287678836</c:v>
                      </c:pt>
                      <c:pt idx="200" formatCode="_(* #,##0.00_);_(* \(#,##0.00\);_(* &quot;-&quot;??_);_(@_)">
                        <c:v>-142.3217642929597</c:v>
                      </c:pt>
                      <c:pt idx="201" formatCode="_(* #,##0.00_);_(* \(#,##0.00\);_(* &quot;-&quot;??_);_(@_)">
                        <c:v>-153.78745832304099</c:v>
                      </c:pt>
                      <c:pt idx="202" formatCode="_(* #,##0.00_);_(* \(#,##0.00\);_(* &quot;-&quot;??_);_(@_)">
                        <c:v>-176.65092865174915</c:v>
                      </c:pt>
                      <c:pt idx="203" formatCode="_(* #,##0.00_);_(* \(#,##0.00\);_(* &quot;-&quot;??_);_(@_)">
                        <c:v>-224.33848483611433</c:v>
                      </c:pt>
                      <c:pt idx="204" formatCode="_(* #,##0.00_);_(* \(#,##0.00\);_(* &quot;-&quot;??_);_(@_)">
                        <c:v>-188.38073058695034</c:v>
                      </c:pt>
                      <c:pt idx="205" formatCode="_(* #,##0.00_);_(* \(#,##0.00\);_(* &quot;-&quot;??_);_(@_)">
                        <c:v>-162.69980813307251</c:v>
                      </c:pt>
                      <c:pt idx="206" formatCode="_(* #,##0.00_);_(* \(#,##0.00\);_(* &quot;-&quot;??_);_(@_)">
                        <c:v>-124.46431019246</c:v>
                      </c:pt>
                      <c:pt idx="207" formatCode="_(* #,##0.00_);_(* \(#,##0.00\);_(* &quot;-&quot;??_);_(@_)">
                        <c:v>-261.78771006180921</c:v>
                      </c:pt>
                      <c:pt idx="208" formatCode="_(* #,##0.00_);_(* \(#,##0.00\);_(* &quot;-&quot;??_);_(@_)">
                        <c:v>-164.14723094619859</c:v>
                      </c:pt>
                      <c:pt idx="209" formatCode="_(* #,##0.00_);_(* \(#,##0.00\);_(* &quot;-&quot;??_);_(@_)">
                        <c:v>-167.76466380288451</c:v>
                      </c:pt>
                      <c:pt idx="210" formatCode="_(* #,##0.00_);_(* \(#,##0.00\);_(* &quot;-&quot;??_);_(@_)">
                        <c:v>-220.78476315807433</c:v>
                      </c:pt>
                      <c:pt idx="211" formatCode="_(* #,##0.00_);_(* \(#,##0.00\);_(* &quot;-&quot;??_);_(@_)">
                        <c:v>-173.68894277866252</c:v>
                      </c:pt>
                      <c:pt idx="212" formatCode="_(* #,##0.00_);_(* \(#,##0.00\);_(* &quot;-&quot;??_);_(@_)">
                        <c:v>-212.4584410087682</c:v>
                      </c:pt>
                      <c:pt idx="213" formatCode="_(* #,##0.00_);_(* \(#,##0.00\);_(* &quot;-&quot;??_);_(@_)">
                        <c:v>-231.37068933608299</c:v>
                      </c:pt>
                      <c:pt idx="214" formatCode="_(* #,##0.00_);_(* \(#,##0.00\);_(* &quot;-&quot;??_);_(@_)">
                        <c:v>-221.61469590792524</c:v>
                      </c:pt>
                      <c:pt idx="215" formatCode="_(* #,##0.00_);_(* \(#,##0.00\);_(* &quot;-&quot;??_);_(@_)">
                        <c:v>-239.46840625207653</c:v>
                      </c:pt>
                      <c:pt idx="216" formatCode="_(* #,##0.00_);_(* \(#,##0.00\);_(* &quot;-&quot;??_);_(@_)">
                        <c:v>-154.49745936177374</c:v>
                      </c:pt>
                      <c:pt idx="217" formatCode="_(* #,##0.00_);_(* \(#,##0.00\);_(* &quot;-&quot;??_);_(@_)">
                        <c:v>-275.72676003661502</c:v>
                      </c:pt>
                      <c:pt idx="218" formatCode="_(* #,##0.00_);_(* \(#,##0.00\);_(* &quot;-&quot;??_);_(@_)">
                        <c:v>-189.71651653271647</c:v>
                      </c:pt>
                      <c:pt idx="219" formatCode="_(* #,##0.00_);_(* \(#,##0.00\);_(* &quot;-&quot;??_);_(@_)">
                        <c:v>-228.11396216481188</c:v>
                      </c:pt>
                      <c:pt idx="220" formatCode="_(* #,##0.00_);_(* \(#,##0.00\);_(* &quot;-&quot;??_);_(@_)">
                        <c:v>-175.68727874343722</c:v>
                      </c:pt>
                      <c:pt idx="221" formatCode="_(* #,##0.00_);_(* \(#,##0.00\);_(* &quot;-&quot;??_);_(@_)">
                        <c:v>-194.97881765909005</c:v>
                      </c:pt>
                      <c:pt idx="222" formatCode="_(* #,##0.00_);_(* \(#,##0.00\);_(* &quot;-&quot;??_);_(@_)">
                        <c:v>-166.35882692074995</c:v>
                      </c:pt>
                      <c:pt idx="223" formatCode="_(* #,##0.00_);_(* \(#,##0.00\);_(* &quot;-&quot;??_);_(@_)">
                        <c:v>-294.40595347826741</c:v>
                      </c:pt>
                      <c:pt idx="224" formatCode="_(* #,##0.00_);_(* \(#,##0.00\);_(* &quot;-&quot;??_);_(@_)">
                        <c:v>-379.91392264000564</c:v>
                      </c:pt>
                      <c:pt idx="225" formatCode="_(* #,##0.00_);_(* \(#,##0.00\);_(* &quot;-&quot;??_);_(@_)">
                        <c:v>-126.6308189014797</c:v>
                      </c:pt>
                      <c:pt idx="226" formatCode="_(* #,##0.00_);_(* \(#,##0.00\);_(* &quot;-&quot;??_);_(@_)">
                        <c:v>-183.29637839183084</c:v>
                      </c:pt>
                      <c:pt idx="227" formatCode="_(* #,##0.00_);_(* \(#,##0.00\);_(* &quot;-&quot;??_);_(@_)">
                        <c:v>-256.77812159630417</c:v>
                      </c:pt>
                      <c:pt idx="228" formatCode="_(* #,##0.00_);_(* \(#,##0.00\);_(* &quot;-&quot;??_);_(@_)">
                        <c:v>-150.93309157516285</c:v>
                      </c:pt>
                      <c:pt idx="229" formatCode="_(* #,##0.00_);_(* \(#,##0.00\);_(* &quot;-&quot;??_);_(@_)">
                        <c:v>-200.09063863424774</c:v>
                      </c:pt>
                      <c:pt idx="230" formatCode="_(* #,##0.00_);_(* \(#,##0.00\);_(* &quot;-&quot;??_);_(@_)">
                        <c:v>-210.18895155728541</c:v>
                      </c:pt>
                      <c:pt idx="231" formatCode="_(* #,##0.00_);_(* \(#,##0.00\);_(* &quot;-&quot;??_);_(@_)">
                        <c:v>-179.77647856874984</c:v>
                      </c:pt>
                      <c:pt idx="232" formatCode="_(* #,##0.00_);_(* \(#,##0.00\);_(* &quot;-&quot;??_);_(@_)">
                        <c:v>-60.146916997022686</c:v>
                      </c:pt>
                      <c:pt idx="233" formatCode="_(* #,##0.00_);_(* \(#,##0.00\);_(* &quot;-&quot;??_);_(@_)">
                        <c:v>-179.8023290469938</c:v>
                      </c:pt>
                      <c:pt idx="234" formatCode="_(* #,##0.00_);_(* \(#,##0.00\);_(* &quot;-&quot;??_);_(@_)">
                        <c:v>-196.75467709899613</c:v>
                      </c:pt>
                      <c:pt idx="235" formatCode="_(* #,##0.00_);_(* \(#,##0.00\);_(* &quot;-&quot;??_);_(@_)">
                        <c:v>-71.252873948246247</c:v>
                      </c:pt>
                      <c:pt idx="236" formatCode="_(* #,##0.00_);_(* \(#,##0.00\);_(* &quot;-&quot;??_);_(@_)">
                        <c:v>-195.6194153731484</c:v>
                      </c:pt>
                      <c:pt idx="237" formatCode="_(* #,##0.00_);_(* \(#,##0.00\);_(* &quot;-&quot;??_);_(@_)">
                        <c:v>-138.19804829770044</c:v>
                      </c:pt>
                      <c:pt idx="238" formatCode="_(* #,##0.00_);_(* \(#,##0.00\);_(* &quot;-&quot;??_);_(@_)">
                        <c:v>-410.72029920687214</c:v>
                      </c:pt>
                      <c:pt idx="239" formatCode="_(* #,##0.00_);_(* \(#,##0.00\);_(* &quot;-&quot;??_);_(@_)">
                        <c:v>-181.06487728262391</c:v>
                      </c:pt>
                      <c:pt idx="240" formatCode="_(* #,##0.00_);_(* \(#,##0.00\);_(* &quot;-&quot;??_);_(@_)">
                        <c:v>-129.64882136244603</c:v>
                      </c:pt>
                      <c:pt idx="241" formatCode="_(* #,##0.00_);_(* \(#,##0.00\);_(* &quot;-&quot;??_);_(@_)">
                        <c:v>-203.49774146435436</c:v>
                      </c:pt>
                      <c:pt idx="242" formatCode="_(* #,##0.00_);_(* \(#,##0.00\);_(* &quot;-&quot;??_);_(@_)">
                        <c:v>-159.21320514676972</c:v>
                      </c:pt>
                      <c:pt idx="243" formatCode="_(* #,##0.00_);_(* \(#,##0.00\);_(* &quot;-&quot;??_);_(@_)">
                        <c:v>-166.65760207344204</c:v>
                      </c:pt>
                      <c:pt idx="244" formatCode="_(* #,##0.00_);_(* \(#,##0.00\);_(* &quot;-&quot;??_);_(@_)">
                        <c:v>-308.5299230802998</c:v>
                      </c:pt>
                      <c:pt idx="245" formatCode="_(* #,##0.00_);_(* \(#,##0.00\);_(* &quot;-&quot;??_);_(@_)">
                        <c:v>-134.80102948387537</c:v>
                      </c:pt>
                      <c:pt idx="246" formatCode="_(* #,##0.00_);_(* \(#,##0.00\);_(* &quot;-&quot;??_);_(@_)">
                        <c:v>-147.78965681066541</c:v>
                      </c:pt>
                      <c:pt idx="247" formatCode="_(* #,##0.00_);_(* \(#,##0.00\);_(* &quot;-&quot;??_);_(@_)">
                        <c:v>-207.09222006579273</c:v>
                      </c:pt>
                      <c:pt idx="248" formatCode="_(* #,##0.00_);_(* \(#,##0.00\);_(* &quot;-&quot;??_);_(@_)">
                        <c:v>-162.80698599564607</c:v>
                      </c:pt>
                      <c:pt idx="249" formatCode="_(* #,##0.00_);_(* \(#,##0.00\);_(* &quot;-&quot;??_);_(@_)">
                        <c:v>-175.69875991811796</c:v>
                      </c:pt>
                      <c:pt idx="250" formatCode="_(* #,##0.00_);_(* \(#,##0.00\);_(* &quot;-&quot;??_);_(@_)">
                        <c:v>-188.28002643957018</c:v>
                      </c:pt>
                      <c:pt idx="251" formatCode="_(* #,##0.00_);_(* \(#,##0.00\);_(* &quot;-&quot;??_);_(@_)">
                        <c:v>-151.04545693800947</c:v>
                      </c:pt>
                      <c:pt idx="252" formatCode="_(* #,##0.00_);_(* \(#,##0.00\);_(* &quot;-&quot;??_);_(@_)">
                        <c:v>-113.16182803629874</c:v>
                      </c:pt>
                      <c:pt idx="253" formatCode="_(* #,##0.00_);_(* \(#,##0.00\);_(* &quot;-&quot;??_);_(@_)">
                        <c:v>-171.24835603089991</c:v>
                      </c:pt>
                      <c:pt idx="254" formatCode="_(* #,##0.00_);_(* \(#,##0.00\);_(* &quot;-&quot;??_);_(@_)">
                        <c:v>-83.20622340983482</c:v>
                      </c:pt>
                      <c:pt idx="255" formatCode="_(* #,##0.00_);_(* \(#,##0.00\);_(* &quot;-&quot;??_);_(@_)">
                        <c:v>-163.24206865268684</c:v>
                      </c:pt>
                      <c:pt idx="256" formatCode="_(* #,##0.00_);_(* \(#,##0.00\);_(* &quot;-&quot;??_);_(@_)">
                        <c:v>-273.78224588390879</c:v>
                      </c:pt>
                      <c:pt idx="257" formatCode="_(* #,##0.00_);_(* \(#,##0.00\);_(* &quot;-&quot;??_);_(@_)">
                        <c:v>-299.2873665279061</c:v>
                      </c:pt>
                    </c:numCache>
                  </c:numRef>
                </c:val>
                <c:smooth val="0"/>
                <c:extLst>
                  <c:ext xmlns:c16="http://schemas.microsoft.com/office/drawing/2014/chart" uri="{C3380CC4-5D6E-409C-BE32-E72D297353CC}">
                    <c16:uniqueId val="{00000003-00BF-42D5-8EAC-375CB2F0CCD9}"/>
                  </c:ext>
                </c:extLst>
              </c15:ser>
            </c15:filteredLineSeries>
          </c:ext>
        </c:extLst>
      </c:lineChart>
      <c:dateAx>
        <c:axId val="-2086825464"/>
        <c:scaling>
          <c:orientation val="minMax"/>
          <c:max val="44682.0"/>
          <c:min val="39083.0"/>
        </c:scaling>
        <c:delete val="0"/>
        <c:axPos val="b"/>
        <c:numFmt formatCode="yyyy;@" sourceLinked="0"/>
        <c:majorTickMark val="none"/>
        <c:minorTickMark val="out"/>
        <c:tickLblPos val="low"/>
        <c:spPr>
          <a:ln w="22225">
            <a:solidFill>
              <a:schemeClr val="tx1">
                <a:lumMod val="50000"/>
                <a:lumOff val="50000"/>
              </a:schemeClr>
            </a:solidFill>
            <a:prstDash val="solid"/>
          </a:ln>
        </c:spPr>
        <c:txPr>
          <a:bodyPr rot="-2700000"/>
          <a:lstStyle/>
          <a:p>
            <a:pPr>
              <a:defRPr/>
            </a:pPr>
            <a:endParaRPr lang="en-US"/>
          </a:p>
        </c:txPr>
        <c:crossAx val="-2087205016"/>
        <c:crosses val="autoZero"/>
        <c:auto val="0"/>
        <c:lblOffset val="100"/>
        <c:baseTimeUnit val="days"/>
      </c:dateAx>
      <c:valAx>
        <c:axId val="-2087205016"/>
        <c:scaling>
          <c:orientation val="minMax"/>
        </c:scaling>
        <c:delete val="0"/>
        <c:axPos val="l"/>
        <c:majorGridlines>
          <c:spPr>
            <a:ln>
              <a:solidFill>
                <a:schemeClr val="bg1">
                  <a:lumMod val="75000"/>
                </a:schemeClr>
              </a:solidFill>
            </a:ln>
          </c:spPr>
        </c:majorGridlines>
        <c:numFmt formatCode="General" sourceLinked="0"/>
        <c:majorTickMark val="none"/>
        <c:minorTickMark val="none"/>
        <c:tickLblPos val="nextTo"/>
        <c:spPr>
          <a:ln w="9525">
            <a:noFill/>
          </a:ln>
        </c:spPr>
        <c:crossAx val="-2086825464"/>
        <c:crosses val="autoZero"/>
        <c:crossBetween val="between"/>
      </c:valAx>
      <c:spPr>
        <a:noFill/>
        <a:ln>
          <a:solidFill>
            <a:schemeClr val="tx1">
              <a:lumMod val="50000"/>
              <a:lumOff val="50000"/>
            </a:schemeClr>
          </a:solidFill>
        </a:ln>
      </c:spPr>
    </c:plotArea>
    <c:legend>
      <c:legendPos val="r"/>
      <c:layout>
        <c:manualLayout>
          <c:xMode val="edge"/>
          <c:yMode val="edge"/>
          <c:x val="0.0"/>
          <c:y val="0.918422896648628"/>
          <c:w val="0.95374055853707"/>
          <c:h val="0.081577103351372"/>
        </c:manualLayout>
      </c:layout>
      <c:overlay val="0"/>
      <c:spPr>
        <a:noFill/>
        <a:ln>
          <a:solidFill>
            <a:schemeClr val="bg1"/>
          </a:solidFill>
        </a:ln>
      </c:spPr>
    </c:legend>
    <c:plotVisOnly val="1"/>
    <c:dispBlanksAs val="gap"/>
    <c:showDLblsOverMax val="0"/>
  </c:chart>
  <c:txPr>
    <a:bodyPr/>
    <a:lstStyle/>
    <a:p>
      <a:pPr>
        <a:defRPr sz="1100">
          <a:latin typeface="Arial" pitchFamily="34" charset="0"/>
          <a:cs typeface="Arial" pitchFamily="34" charset="0"/>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21798283986432"/>
          <c:y val="0.138615745948423"/>
          <c:w val="0.844636204100218"/>
          <c:h val="0.663585020622422"/>
        </c:manualLayout>
      </c:layout>
      <c:lineChart>
        <c:grouping val="standard"/>
        <c:varyColors val="0"/>
        <c:ser>
          <c:idx val="2"/>
          <c:order val="0"/>
          <c:tx>
            <c:strRef>
              <c:f>Align!$AE$1</c:f>
              <c:strCache>
                <c:ptCount val="1"/>
                <c:pt idx="0">
                  <c:v>ESTLI</c:v>
                </c:pt>
              </c:strCache>
            </c:strRef>
          </c:tx>
          <c:spPr>
            <a:ln w="34925">
              <a:solidFill>
                <a:schemeClr val="accent2"/>
              </a:solidFill>
              <a:prstDash val="solid"/>
            </a:ln>
          </c:spPr>
          <c:marker>
            <c:symbol val="none"/>
          </c:marker>
          <c:cat>
            <c:numRef>
              <c:f>Align!$A$2:$A$938</c:f>
              <c:numCache>
                <c:formatCode>mmm\-yy</c:formatCode>
                <c:ptCount val="937"/>
                <c:pt idx="0">
                  <c:v>36526.0</c:v>
                </c:pt>
                <c:pt idx="1">
                  <c:v>36557.0</c:v>
                </c:pt>
                <c:pt idx="2">
                  <c:v>36586.0</c:v>
                </c:pt>
                <c:pt idx="3">
                  <c:v>36617.0</c:v>
                </c:pt>
                <c:pt idx="4">
                  <c:v>36647.0</c:v>
                </c:pt>
                <c:pt idx="5">
                  <c:v>36678.0</c:v>
                </c:pt>
                <c:pt idx="6">
                  <c:v>36708.0</c:v>
                </c:pt>
                <c:pt idx="7">
                  <c:v>36739.0</c:v>
                </c:pt>
                <c:pt idx="8">
                  <c:v>36770.0</c:v>
                </c:pt>
                <c:pt idx="9">
                  <c:v>36800.0</c:v>
                </c:pt>
                <c:pt idx="10">
                  <c:v>36831.0</c:v>
                </c:pt>
                <c:pt idx="11">
                  <c:v>36861.0</c:v>
                </c:pt>
                <c:pt idx="12">
                  <c:v>36892.0</c:v>
                </c:pt>
                <c:pt idx="13">
                  <c:v>36923.0</c:v>
                </c:pt>
                <c:pt idx="14">
                  <c:v>36951.0</c:v>
                </c:pt>
                <c:pt idx="15">
                  <c:v>36982.0</c:v>
                </c:pt>
                <c:pt idx="16">
                  <c:v>37012.0</c:v>
                </c:pt>
                <c:pt idx="17">
                  <c:v>37043.0</c:v>
                </c:pt>
                <c:pt idx="18">
                  <c:v>37073.0</c:v>
                </c:pt>
                <c:pt idx="19">
                  <c:v>37104.0</c:v>
                </c:pt>
                <c:pt idx="20">
                  <c:v>37135.0</c:v>
                </c:pt>
                <c:pt idx="21">
                  <c:v>37165.0</c:v>
                </c:pt>
                <c:pt idx="22">
                  <c:v>37196.0</c:v>
                </c:pt>
                <c:pt idx="23">
                  <c:v>37226.0</c:v>
                </c:pt>
                <c:pt idx="24">
                  <c:v>37257.0</c:v>
                </c:pt>
                <c:pt idx="25">
                  <c:v>37288.0</c:v>
                </c:pt>
                <c:pt idx="26">
                  <c:v>37316.0</c:v>
                </c:pt>
                <c:pt idx="27">
                  <c:v>37347.0</c:v>
                </c:pt>
                <c:pt idx="28">
                  <c:v>37377.0</c:v>
                </c:pt>
                <c:pt idx="29">
                  <c:v>37408.0</c:v>
                </c:pt>
                <c:pt idx="30">
                  <c:v>37438.0</c:v>
                </c:pt>
                <c:pt idx="31">
                  <c:v>37469.0</c:v>
                </c:pt>
                <c:pt idx="32">
                  <c:v>37500.0</c:v>
                </c:pt>
                <c:pt idx="33">
                  <c:v>37530.0</c:v>
                </c:pt>
                <c:pt idx="34">
                  <c:v>37561.0</c:v>
                </c:pt>
                <c:pt idx="35">
                  <c:v>37591.0</c:v>
                </c:pt>
                <c:pt idx="36">
                  <c:v>37622.0</c:v>
                </c:pt>
                <c:pt idx="37">
                  <c:v>37653.0</c:v>
                </c:pt>
                <c:pt idx="38">
                  <c:v>37681.0</c:v>
                </c:pt>
                <c:pt idx="39">
                  <c:v>37712.0</c:v>
                </c:pt>
                <c:pt idx="40">
                  <c:v>37742.0</c:v>
                </c:pt>
                <c:pt idx="41">
                  <c:v>37773.0</c:v>
                </c:pt>
                <c:pt idx="42">
                  <c:v>37803.0</c:v>
                </c:pt>
                <c:pt idx="43">
                  <c:v>37834.0</c:v>
                </c:pt>
                <c:pt idx="44">
                  <c:v>37865.0</c:v>
                </c:pt>
                <c:pt idx="45">
                  <c:v>37895.0</c:v>
                </c:pt>
                <c:pt idx="46">
                  <c:v>37926.0</c:v>
                </c:pt>
                <c:pt idx="47">
                  <c:v>37956.0</c:v>
                </c:pt>
                <c:pt idx="48">
                  <c:v>37987.0</c:v>
                </c:pt>
                <c:pt idx="49">
                  <c:v>38018.0</c:v>
                </c:pt>
                <c:pt idx="50">
                  <c:v>38047.0</c:v>
                </c:pt>
                <c:pt idx="51">
                  <c:v>38078.0</c:v>
                </c:pt>
                <c:pt idx="52">
                  <c:v>38108.0</c:v>
                </c:pt>
                <c:pt idx="53">
                  <c:v>38139.0</c:v>
                </c:pt>
                <c:pt idx="54">
                  <c:v>38169.0</c:v>
                </c:pt>
                <c:pt idx="55">
                  <c:v>38200.0</c:v>
                </c:pt>
                <c:pt idx="56">
                  <c:v>38231.0</c:v>
                </c:pt>
                <c:pt idx="57">
                  <c:v>38261.0</c:v>
                </c:pt>
                <c:pt idx="58">
                  <c:v>38292.0</c:v>
                </c:pt>
                <c:pt idx="59">
                  <c:v>38322.0</c:v>
                </c:pt>
                <c:pt idx="60">
                  <c:v>38353.0</c:v>
                </c:pt>
                <c:pt idx="61">
                  <c:v>38384.0</c:v>
                </c:pt>
                <c:pt idx="62">
                  <c:v>38412.0</c:v>
                </c:pt>
                <c:pt idx="63">
                  <c:v>38443.0</c:v>
                </c:pt>
                <c:pt idx="64">
                  <c:v>38473.0</c:v>
                </c:pt>
                <c:pt idx="65">
                  <c:v>38504.0</c:v>
                </c:pt>
                <c:pt idx="66">
                  <c:v>38534.0</c:v>
                </c:pt>
                <c:pt idx="67">
                  <c:v>38565.0</c:v>
                </c:pt>
                <c:pt idx="68">
                  <c:v>38596.0</c:v>
                </c:pt>
                <c:pt idx="69">
                  <c:v>38626.0</c:v>
                </c:pt>
                <c:pt idx="70">
                  <c:v>38657.0</c:v>
                </c:pt>
                <c:pt idx="71">
                  <c:v>38687.0</c:v>
                </c:pt>
                <c:pt idx="72">
                  <c:v>38718.0</c:v>
                </c:pt>
                <c:pt idx="73">
                  <c:v>38749.0</c:v>
                </c:pt>
                <c:pt idx="74">
                  <c:v>38777.0</c:v>
                </c:pt>
                <c:pt idx="75">
                  <c:v>38808.0</c:v>
                </c:pt>
                <c:pt idx="76">
                  <c:v>38838.0</c:v>
                </c:pt>
                <c:pt idx="77">
                  <c:v>38869.0</c:v>
                </c:pt>
                <c:pt idx="78">
                  <c:v>38899.0</c:v>
                </c:pt>
                <c:pt idx="79">
                  <c:v>38930.0</c:v>
                </c:pt>
                <c:pt idx="80">
                  <c:v>38961.0</c:v>
                </c:pt>
                <c:pt idx="81">
                  <c:v>38991.0</c:v>
                </c:pt>
                <c:pt idx="82">
                  <c:v>39022.0</c:v>
                </c:pt>
                <c:pt idx="83">
                  <c:v>39052.0</c:v>
                </c:pt>
                <c:pt idx="84">
                  <c:v>39083.0</c:v>
                </c:pt>
                <c:pt idx="85">
                  <c:v>39114.0</c:v>
                </c:pt>
                <c:pt idx="86">
                  <c:v>39142.0</c:v>
                </c:pt>
                <c:pt idx="87">
                  <c:v>39173.0</c:v>
                </c:pt>
                <c:pt idx="88">
                  <c:v>39203.0</c:v>
                </c:pt>
                <c:pt idx="89">
                  <c:v>39234.0</c:v>
                </c:pt>
                <c:pt idx="90">
                  <c:v>39264.0</c:v>
                </c:pt>
                <c:pt idx="91">
                  <c:v>39295.0</c:v>
                </c:pt>
                <c:pt idx="92">
                  <c:v>39326.0</c:v>
                </c:pt>
                <c:pt idx="93">
                  <c:v>39356.0</c:v>
                </c:pt>
                <c:pt idx="94">
                  <c:v>39387.0</c:v>
                </c:pt>
                <c:pt idx="95">
                  <c:v>39417.0</c:v>
                </c:pt>
                <c:pt idx="96">
                  <c:v>39448.0</c:v>
                </c:pt>
                <c:pt idx="97">
                  <c:v>39479.0</c:v>
                </c:pt>
                <c:pt idx="98">
                  <c:v>39508.0</c:v>
                </c:pt>
                <c:pt idx="99">
                  <c:v>39539.0</c:v>
                </c:pt>
                <c:pt idx="100">
                  <c:v>39569.0</c:v>
                </c:pt>
                <c:pt idx="101">
                  <c:v>39600.0</c:v>
                </c:pt>
                <c:pt idx="102">
                  <c:v>39630.0</c:v>
                </c:pt>
                <c:pt idx="103">
                  <c:v>39661.0</c:v>
                </c:pt>
                <c:pt idx="104">
                  <c:v>39692.0</c:v>
                </c:pt>
                <c:pt idx="105">
                  <c:v>39722.0</c:v>
                </c:pt>
                <c:pt idx="106">
                  <c:v>39753.0</c:v>
                </c:pt>
                <c:pt idx="107">
                  <c:v>39783.0</c:v>
                </c:pt>
                <c:pt idx="108">
                  <c:v>39814.0</c:v>
                </c:pt>
                <c:pt idx="109">
                  <c:v>39845.0</c:v>
                </c:pt>
                <c:pt idx="110">
                  <c:v>39873.0</c:v>
                </c:pt>
                <c:pt idx="111">
                  <c:v>39904.0</c:v>
                </c:pt>
                <c:pt idx="112">
                  <c:v>39934.0</c:v>
                </c:pt>
                <c:pt idx="113">
                  <c:v>39965.0</c:v>
                </c:pt>
                <c:pt idx="114">
                  <c:v>39995.0</c:v>
                </c:pt>
                <c:pt idx="115">
                  <c:v>40026.0</c:v>
                </c:pt>
                <c:pt idx="116">
                  <c:v>40057.0</c:v>
                </c:pt>
                <c:pt idx="117">
                  <c:v>40087.0</c:v>
                </c:pt>
                <c:pt idx="118">
                  <c:v>40118.0</c:v>
                </c:pt>
                <c:pt idx="119">
                  <c:v>40148.0</c:v>
                </c:pt>
                <c:pt idx="120">
                  <c:v>40179.0</c:v>
                </c:pt>
                <c:pt idx="121">
                  <c:v>40210.0</c:v>
                </c:pt>
                <c:pt idx="122">
                  <c:v>40238.0</c:v>
                </c:pt>
                <c:pt idx="123">
                  <c:v>40269.0</c:v>
                </c:pt>
                <c:pt idx="124">
                  <c:v>40299.0</c:v>
                </c:pt>
                <c:pt idx="125">
                  <c:v>40330.0</c:v>
                </c:pt>
                <c:pt idx="126">
                  <c:v>40360.0</c:v>
                </c:pt>
                <c:pt idx="127">
                  <c:v>40391.0</c:v>
                </c:pt>
                <c:pt idx="128">
                  <c:v>40422.0</c:v>
                </c:pt>
                <c:pt idx="129">
                  <c:v>40452.0</c:v>
                </c:pt>
                <c:pt idx="130">
                  <c:v>40483.0</c:v>
                </c:pt>
                <c:pt idx="131">
                  <c:v>40513.0</c:v>
                </c:pt>
                <c:pt idx="132">
                  <c:v>40544.0</c:v>
                </c:pt>
                <c:pt idx="133">
                  <c:v>40575.0</c:v>
                </c:pt>
                <c:pt idx="134">
                  <c:v>40603.0</c:v>
                </c:pt>
                <c:pt idx="135">
                  <c:v>40634.0</c:v>
                </c:pt>
                <c:pt idx="136">
                  <c:v>40664.0</c:v>
                </c:pt>
                <c:pt idx="137">
                  <c:v>40695.0</c:v>
                </c:pt>
                <c:pt idx="138">
                  <c:v>40725.0</c:v>
                </c:pt>
                <c:pt idx="139">
                  <c:v>40756.0</c:v>
                </c:pt>
                <c:pt idx="140">
                  <c:v>40787.0</c:v>
                </c:pt>
                <c:pt idx="141">
                  <c:v>40817.0</c:v>
                </c:pt>
                <c:pt idx="142">
                  <c:v>40848.0</c:v>
                </c:pt>
                <c:pt idx="143">
                  <c:v>40878.0</c:v>
                </c:pt>
                <c:pt idx="144">
                  <c:v>40909.0</c:v>
                </c:pt>
                <c:pt idx="145">
                  <c:v>40940.0</c:v>
                </c:pt>
                <c:pt idx="146">
                  <c:v>40969.0</c:v>
                </c:pt>
                <c:pt idx="147">
                  <c:v>41000.0</c:v>
                </c:pt>
                <c:pt idx="148">
                  <c:v>41030.0</c:v>
                </c:pt>
                <c:pt idx="149">
                  <c:v>41061.0</c:v>
                </c:pt>
                <c:pt idx="150">
                  <c:v>41091.0</c:v>
                </c:pt>
                <c:pt idx="151">
                  <c:v>41122.0</c:v>
                </c:pt>
                <c:pt idx="152">
                  <c:v>41153.0</c:v>
                </c:pt>
                <c:pt idx="153">
                  <c:v>41183.0</c:v>
                </c:pt>
                <c:pt idx="154">
                  <c:v>41214.0</c:v>
                </c:pt>
                <c:pt idx="155">
                  <c:v>41244.0</c:v>
                </c:pt>
                <c:pt idx="156">
                  <c:v>41275.0</c:v>
                </c:pt>
                <c:pt idx="157">
                  <c:v>41306.0</c:v>
                </c:pt>
                <c:pt idx="158">
                  <c:v>41334.0</c:v>
                </c:pt>
                <c:pt idx="159">
                  <c:v>41365.0</c:v>
                </c:pt>
                <c:pt idx="160">
                  <c:v>41395.0</c:v>
                </c:pt>
                <c:pt idx="161">
                  <c:v>41426.0</c:v>
                </c:pt>
                <c:pt idx="162">
                  <c:v>41456.0</c:v>
                </c:pt>
                <c:pt idx="163">
                  <c:v>41487.0</c:v>
                </c:pt>
                <c:pt idx="164">
                  <c:v>41518.0</c:v>
                </c:pt>
                <c:pt idx="165">
                  <c:v>41548.0</c:v>
                </c:pt>
                <c:pt idx="166">
                  <c:v>41579.0</c:v>
                </c:pt>
                <c:pt idx="167">
                  <c:v>41609.0</c:v>
                </c:pt>
                <c:pt idx="168">
                  <c:v>41640.0</c:v>
                </c:pt>
                <c:pt idx="169">
                  <c:v>41671.0</c:v>
                </c:pt>
                <c:pt idx="170">
                  <c:v>41699.0</c:v>
                </c:pt>
                <c:pt idx="171">
                  <c:v>41730.0</c:v>
                </c:pt>
                <c:pt idx="172">
                  <c:v>41760.0</c:v>
                </c:pt>
                <c:pt idx="173">
                  <c:v>41791.0</c:v>
                </c:pt>
                <c:pt idx="174">
                  <c:v>41821.0</c:v>
                </c:pt>
                <c:pt idx="175">
                  <c:v>41852.0</c:v>
                </c:pt>
                <c:pt idx="176">
                  <c:v>41883.0</c:v>
                </c:pt>
                <c:pt idx="177">
                  <c:v>41913.0</c:v>
                </c:pt>
                <c:pt idx="178">
                  <c:v>41944.0</c:v>
                </c:pt>
                <c:pt idx="179">
                  <c:v>41974.0</c:v>
                </c:pt>
                <c:pt idx="180">
                  <c:v>42005.0</c:v>
                </c:pt>
                <c:pt idx="181">
                  <c:v>42036.0</c:v>
                </c:pt>
                <c:pt idx="182">
                  <c:v>42064.0</c:v>
                </c:pt>
                <c:pt idx="183">
                  <c:v>42095.0</c:v>
                </c:pt>
                <c:pt idx="184">
                  <c:v>42125.0</c:v>
                </c:pt>
                <c:pt idx="185">
                  <c:v>42156.0</c:v>
                </c:pt>
                <c:pt idx="186">
                  <c:v>42186.0</c:v>
                </c:pt>
                <c:pt idx="187">
                  <c:v>42217.0</c:v>
                </c:pt>
                <c:pt idx="188">
                  <c:v>42248.0</c:v>
                </c:pt>
                <c:pt idx="189">
                  <c:v>42278.0</c:v>
                </c:pt>
                <c:pt idx="190">
                  <c:v>42309.0</c:v>
                </c:pt>
                <c:pt idx="191">
                  <c:v>42339.0</c:v>
                </c:pt>
                <c:pt idx="192">
                  <c:v>42370.0</c:v>
                </c:pt>
                <c:pt idx="193">
                  <c:v>42401.0</c:v>
                </c:pt>
                <c:pt idx="194">
                  <c:v>42430.0</c:v>
                </c:pt>
                <c:pt idx="195">
                  <c:v>42461.0</c:v>
                </c:pt>
                <c:pt idx="196">
                  <c:v>42491.0</c:v>
                </c:pt>
                <c:pt idx="197">
                  <c:v>42522.0</c:v>
                </c:pt>
                <c:pt idx="198">
                  <c:v>42552.0</c:v>
                </c:pt>
                <c:pt idx="199">
                  <c:v>42583.0</c:v>
                </c:pt>
                <c:pt idx="200">
                  <c:v>42614.0</c:v>
                </c:pt>
                <c:pt idx="201">
                  <c:v>42644.0</c:v>
                </c:pt>
                <c:pt idx="202">
                  <c:v>42675.0</c:v>
                </c:pt>
                <c:pt idx="203">
                  <c:v>42705.0</c:v>
                </c:pt>
                <c:pt idx="204">
                  <c:v>42736.0</c:v>
                </c:pt>
                <c:pt idx="205">
                  <c:v>42767.0</c:v>
                </c:pt>
                <c:pt idx="206">
                  <c:v>42795.0</c:v>
                </c:pt>
                <c:pt idx="207">
                  <c:v>42826.0</c:v>
                </c:pt>
                <c:pt idx="208">
                  <c:v>42856.0</c:v>
                </c:pt>
                <c:pt idx="209">
                  <c:v>42887.0</c:v>
                </c:pt>
                <c:pt idx="210">
                  <c:v>42917.0</c:v>
                </c:pt>
                <c:pt idx="211">
                  <c:v>42948.0</c:v>
                </c:pt>
                <c:pt idx="212">
                  <c:v>42979.0</c:v>
                </c:pt>
                <c:pt idx="213">
                  <c:v>43009.0</c:v>
                </c:pt>
                <c:pt idx="214">
                  <c:v>43040.0</c:v>
                </c:pt>
                <c:pt idx="215">
                  <c:v>43070.0</c:v>
                </c:pt>
                <c:pt idx="216">
                  <c:v>43101.0</c:v>
                </c:pt>
                <c:pt idx="217">
                  <c:v>43132.0</c:v>
                </c:pt>
                <c:pt idx="218">
                  <c:v>43160.0</c:v>
                </c:pt>
                <c:pt idx="219">
                  <c:v>43191.0</c:v>
                </c:pt>
                <c:pt idx="220">
                  <c:v>43221.0</c:v>
                </c:pt>
                <c:pt idx="221">
                  <c:v>43252.0</c:v>
                </c:pt>
                <c:pt idx="222">
                  <c:v>43282.0</c:v>
                </c:pt>
                <c:pt idx="223">
                  <c:v>43313.0</c:v>
                </c:pt>
                <c:pt idx="224">
                  <c:v>43344.0</c:v>
                </c:pt>
                <c:pt idx="225">
                  <c:v>43374.0</c:v>
                </c:pt>
                <c:pt idx="226">
                  <c:v>43405.0</c:v>
                </c:pt>
                <c:pt idx="227">
                  <c:v>43435.0</c:v>
                </c:pt>
                <c:pt idx="228">
                  <c:v>43466.0</c:v>
                </c:pt>
                <c:pt idx="229">
                  <c:v>43497.0</c:v>
                </c:pt>
                <c:pt idx="230">
                  <c:v>43525.0</c:v>
                </c:pt>
                <c:pt idx="231">
                  <c:v>43556.0</c:v>
                </c:pt>
                <c:pt idx="232">
                  <c:v>43586.0</c:v>
                </c:pt>
                <c:pt idx="233">
                  <c:v>43617.0</c:v>
                </c:pt>
                <c:pt idx="234">
                  <c:v>43647.0</c:v>
                </c:pt>
                <c:pt idx="235">
                  <c:v>43678.0</c:v>
                </c:pt>
                <c:pt idx="236">
                  <c:v>43709.0</c:v>
                </c:pt>
                <c:pt idx="237">
                  <c:v>43739.0</c:v>
                </c:pt>
                <c:pt idx="238">
                  <c:v>43770.0</c:v>
                </c:pt>
                <c:pt idx="239">
                  <c:v>43800.0</c:v>
                </c:pt>
                <c:pt idx="240">
                  <c:v>43831.0</c:v>
                </c:pt>
                <c:pt idx="241">
                  <c:v>43862.0</c:v>
                </c:pt>
                <c:pt idx="242">
                  <c:v>43891.0</c:v>
                </c:pt>
                <c:pt idx="243">
                  <c:v>43922.0</c:v>
                </c:pt>
                <c:pt idx="244">
                  <c:v>43952.0</c:v>
                </c:pt>
                <c:pt idx="245">
                  <c:v>43983.0</c:v>
                </c:pt>
                <c:pt idx="246">
                  <c:v>44013.0</c:v>
                </c:pt>
                <c:pt idx="247">
                  <c:v>44044.0</c:v>
                </c:pt>
                <c:pt idx="248">
                  <c:v>44092.0</c:v>
                </c:pt>
                <c:pt idx="249">
                  <c:v>44122.0</c:v>
                </c:pt>
                <c:pt idx="250">
                  <c:v>44153.0</c:v>
                </c:pt>
                <c:pt idx="251">
                  <c:v>44166.0</c:v>
                </c:pt>
                <c:pt idx="252">
                  <c:v>44197.0</c:v>
                </c:pt>
                <c:pt idx="253">
                  <c:v>44228.0</c:v>
                </c:pt>
                <c:pt idx="254">
                  <c:v>44256.0</c:v>
                </c:pt>
                <c:pt idx="255">
                  <c:v>44287.0</c:v>
                </c:pt>
                <c:pt idx="256">
                  <c:v>44317.0</c:v>
                </c:pt>
                <c:pt idx="257">
                  <c:v>44348.0</c:v>
                </c:pt>
                <c:pt idx="258">
                  <c:v>44378.0</c:v>
                </c:pt>
                <c:pt idx="259">
                  <c:v>44409.0</c:v>
                </c:pt>
                <c:pt idx="260">
                  <c:v>44440.0</c:v>
                </c:pt>
                <c:pt idx="261">
                  <c:v>44470.0</c:v>
                </c:pt>
                <c:pt idx="262">
                  <c:v>44501.0</c:v>
                </c:pt>
                <c:pt idx="263">
                  <c:v>44531.0</c:v>
                </c:pt>
                <c:pt idx="264">
                  <c:v>44562.0</c:v>
                </c:pt>
                <c:pt idx="265">
                  <c:v>44593.0</c:v>
                </c:pt>
                <c:pt idx="266">
                  <c:v>44621.0</c:v>
                </c:pt>
                <c:pt idx="267">
                  <c:v>44652.0</c:v>
                </c:pt>
                <c:pt idx="268">
                  <c:v>44682.0</c:v>
                </c:pt>
              </c:numCache>
            </c:numRef>
          </c:cat>
          <c:val>
            <c:numRef>
              <c:f>Align!$AE$2:$AE$271</c:f>
              <c:numCache>
                <c:formatCode>[$-10C09]0.00;\(0.00\)</c:formatCode>
                <c:ptCount val="270"/>
                <c:pt idx="0">
                  <c:v>202.6190476190476</c:v>
                </c:pt>
                <c:pt idx="1">
                  <c:v>187.6666666666666</c:v>
                </c:pt>
                <c:pt idx="2">
                  <c:v>181.4782608695652</c:v>
                </c:pt>
                <c:pt idx="3">
                  <c:v>175.7</c:v>
                </c:pt>
                <c:pt idx="4">
                  <c:v>164.3913043478261</c:v>
                </c:pt>
                <c:pt idx="5">
                  <c:v>139.6818181818182</c:v>
                </c:pt>
                <c:pt idx="6">
                  <c:v>152.7619047619047</c:v>
                </c:pt>
                <c:pt idx="7">
                  <c:v>143.7391304347826</c:v>
                </c:pt>
                <c:pt idx="8">
                  <c:v>140.9047619047619</c:v>
                </c:pt>
                <c:pt idx="9">
                  <c:v>145.8181818181818</c:v>
                </c:pt>
                <c:pt idx="10">
                  <c:v>163.7727272727273</c:v>
                </c:pt>
                <c:pt idx="11">
                  <c:v>169.3333333333334</c:v>
                </c:pt>
                <c:pt idx="12">
                  <c:v>197.1363636363636</c:v>
                </c:pt>
                <c:pt idx="13">
                  <c:v>238.7</c:v>
                </c:pt>
                <c:pt idx="14">
                  <c:v>246.3636363636364</c:v>
                </c:pt>
                <c:pt idx="15">
                  <c:v>249.6666666666666</c:v>
                </c:pt>
                <c:pt idx="16">
                  <c:v>226.8695652173913</c:v>
                </c:pt>
                <c:pt idx="17">
                  <c:v>274.095238095238</c:v>
                </c:pt>
                <c:pt idx="18">
                  <c:v>287.0</c:v>
                </c:pt>
                <c:pt idx="19">
                  <c:v>319.391304347826</c:v>
                </c:pt>
                <c:pt idx="20">
                  <c:v>333.75</c:v>
                </c:pt>
                <c:pt idx="21">
                  <c:v>279.9565217391304</c:v>
                </c:pt>
                <c:pt idx="22">
                  <c:v>278.4545454545454</c:v>
                </c:pt>
                <c:pt idx="23">
                  <c:v>273.6470588235294</c:v>
                </c:pt>
                <c:pt idx="24">
                  <c:v>295.9090909090909</c:v>
                </c:pt>
                <c:pt idx="25">
                  <c:v>354.5</c:v>
                </c:pt>
                <c:pt idx="26">
                  <c:v>349.4285714285712</c:v>
                </c:pt>
                <c:pt idx="27">
                  <c:v>326.1363636363637</c:v>
                </c:pt>
                <c:pt idx="28">
                  <c:v>295.4347826086956</c:v>
                </c:pt>
                <c:pt idx="29">
                  <c:v>300.45</c:v>
                </c:pt>
                <c:pt idx="30">
                  <c:v>322.6086956521739</c:v>
                </c:pt>
                <c:pt idx="31">
                  <c:v>356.7727272727273</c:v>
                </c:pt>
                <c:pt idx="32">
                  <c:v>382.095238095238</c:v>
                </c:pt>
                <c:pt idx="33">
                  <c:v>336.6521739130435</c:v>
                </c:pt>
                <c:pt idx="34">
                  <c:v>289.095238095238</c:v>
                </c:pt>
                <c:pt idx="35">
                  <c:v>332.1428571428572</c:v>
                </c:pt>
                <c:pt idx="36">
                  <c:v>344.5217391304348</c:v>
                </c:pt>
                <c:pt idx="37">
                  <c:v>355.6</c:v>
                </c:pt>
                <c:pt idx="38">
                  <c:v>401.904761904762</c:v>
                </c:pt>
                <c:pt idx="39">
                  <c:v>399.0</c:v>
                </c:pt>
                <c:pt idx="40">
                  <c:v>387.4090909090909</c:v>
                </c:pt>
                <c:pt idx="41">
                  <c:v>421.7619047619045</c:v>
                </c:pt>
                <c:pt idx="42">
                  <c:v>445.8695652173913</c:v>
                </c:pt>
                <c:pt idx="43">
                  <c:v>458.5238095238095</c:v>
                </c:pt>
                <c:pt idx="44">
                  <c:v>406.8181818181818</c:v>
                </c:pt>
                <c:pt idx="45">
                  <c:v>367.5652173913043</c:v>
                </c:pt>
                <c:pt idx="46">
                  <c:v>341.75</c:v>
                </c:pt>
                <c:pt idx="47">
                  <c:v>333.1739130434783</c:v>
                </c:pt>
                <c:pt idx="48">
                  <c:v>361.7272727272725</c:v>
                </c:pt>
                <c:pt idx="49">
                  <c:v>374.8</c:v>
                </c:pt>
                <c:pt idx="50">
                  <c:v>356.4782608695652</c:v>
                </c:pt>
                <c:pt idx="51">
                  <c:v>337.3181818181818</c:v>
                </c:pt>
                <c:pt idx="52">
                  <c:v>365.9523809523808</c:v>
                </c:pt>
                <c:pt idx="53">
                  <c:v>460.0454545454546</c:v>
                </c:pt>
                <c:pt idx="54">
                  <c:v>516.409090909091</c:v>
                </c:pt>
                <c:pt idx="55">
                  <c:v>486.5454545454546</c:v>
                </c:pt>
                <c:pt idx="56">
                  <c:v>411.0454545454546</c:v>
                </c:pt>
                <c:pt idx="57">
                  <c:v>340.3809523809524</c:v>
                </c:pt>
                <c:pt idx="58">
                  <c:v>342.8636363636364</c:v>
                </c:pt>
                <c:pt idx="59">
                  <c:v>352.65</c:v>
                </c:pt>
                <c:pt idx="60">
                  <c:v>346.7</c:v>
                </c:pt>
                <c:pt idx="61">
                  <c:v>341.75</c:v>
                </c:pt>
                <c:pt idx="62">
                  <c:v>332.6521739130435</c:v>
                </c:pt>
                <c:pt idx="63">
                  <c:v>323.6190476190477</c:v>
                </c:pt>
                <c:pt idx="64">
                  <c:v>330.1363636363637</c:v>
                </c:pt>
                <c:pt idx="65">
                  <c:v>369.0454545454546</c:v>
                </c:pt>
                <c:pt idx="66">
                  <c:v>400.095238095238</c:v>
                </c:pt>
                <c:pt idx="67">
                  <c:v>395.5217391304348</c:v>
                </c:pt>
                <c:pt idx="68">
                  <c:v>399.6818181818182</c:v>
                </c:pt>
                <c:pt idx="69">
                  <c:v>349.6190476190477</c:v>
                </c:pt>
                <c:pt idx="70">
                  <c:v>344.0</c:v>
                </c:pt>
                <c:pt idx="71">
                  <c:v>340.7368421052632</c:v>
                </c:pt>
                <c:pt idx="72">
                  <c:v>344.2380952380951</c:v>
                </c:pt>
                <c:pt idx="73">
                  <c:v>362.15</c:v>
                </c:pt>
                <c:pt idx="74">
                  <c:v>339.3478260869567</c:v>
                </c:pt>
                <c:pt idx="75">
                  <c:v>336.2</c:v>
                </c:pt>
                <c:pt idx="76">
                  <c:v>341.391304347826</c:v>
                </c:pt>
                <c:pt idx="77">
                  <c:v>349.0454545454546</c:v>
                </c:pt>
                <c:pt idx="78">
                  <c:v>376.2380952380951</c:v>
                </c:pt>
                <c:pt idx="79">
                  <c:v>348.6086956521739</c:v>
                </c:pt>
                <c:pt idx="80">
                  <c:v>308.8095238095238</c:v>
                </c:pt>
                <c:pt idx="81">
                  <c:v>287.8636363636364</c:v>
                </c:pt>
                <c:pt idx="82">
                  <c:v>289.8636363636364</c:v>
                </c:pt>
                <c:pt idx="83">
                  <c:v>286.1666666666668</c:v>
                </c:pt>
                <c:pt idx="84">
                  <c:v>317.4090909090909</c:v>
                </c:pt>
                <c:pt idx="85">
                  <c:v>338.15</c:v>
                </c:pt>
                <c:pt idx="86">
                  <c:v>342.0</c:v>
                </c:pt>
                <c:pt idx="87">
                  <c:v>335.0476190476189</c:v>
                </c:pt>
                <c:pt idx="88">
                  <c:v>374.9130434782607</c:v>
                </c:pt>
                <c:pt idx="89">
                  <c:v>382.1428571428572</c:v>
                </c:pt>
                <c:pt idx="90">
                  <c:v>371.4090909090909</c:v>
                </c:pt>
                <c:pt idx="91">
                  <c:v>314.6086956521739</c:v>
                </c:pt>
                <c:pt idx="92">
                  <c:v>286.2</c:v>
                </c:pt>
                <c:pt idx="93">
                  <c:v>261.5217391304348</c:v>
                </c:pt>
                <c:pt idx="94">
                  <c:v>295.3636363636364</c:v>
                </c:pt>
                <c:pt idx="95">
                  <c:v>298.6470588235294</c:v>
                </c:pt>
                <c:pt idx="96">
                  <c:v>351.1363636363637</c:v>
                </c:pt>
                <c:pt idx="97">
                  <c:v>376.8571428571428</c:v>
                </c:pt>
                <c:pt idx="98">
                  <c:v>350.904761904762</c:v>
                </c:pt>
                <c:pt idx="99">
                  <c:v>349.8636363636364</c:v>
                </c:pt>
                <c:pt idx="100">
                  <c:v>370.3181818181818</c:v>
                </c:pt>
                <c:pt idx="101">
                  <c:v>443.2380952380951</c:v>
                </c:pt>
                <c:pt idx="102">
                  <c:v>460.7826086956522</c:v>
                </c:pt>
                <c:pt idx="103">
                  <c:v>461.9</c:v>
                </c:pt>
                <c:pt idx="104">
                  <c:v>436.4761904761901</c:v>
                </c:pt>
                <c:pt idx="105">
                  <c:v>361.7391304347826</c:v>
                </c:pt>
                <c:pt idx="106">
                  <c:v>350.35</c:v>
                </c:pt>
                <c:pt idx="107">
                  <c:v>410.0666666666667</c:v>
                </c:pt>
                <c:pt idx="108">
                  <c:v>408.842105263158</c:v>
                </c:pt>
                <c:pt idx="109">
                  <c:v>404.15</c:v>
                </c:pt>
                <c:pt idx="110">
                  <c:v>432.9545454545454</c:v>
                </c:pt>
                <c:pt idx="111">
                  <c:v>457.1578947368421</c:v>
                </c:pt>
                <c:pt idx="112">
                  <c:v>468.7142857142857</c:v>
                </c:pt>
                <c:pt idx="113">
                  <c:v>500.1428571428572</c:v>
                </c:pt>
                <c:pt idx="114">
                  <c:v>489.9</c:v>
                </c:pt>
                <c:pt idx="115">
                  <c:v>434.3</c:v>
                </c:pt>
                <c:pt idx="116">
                  <c:v>445.4090909090909</c:v>
                </c:pt>
                <c:pt idx="117">
                  <c:v>425.1818181818182</c:v>
                </c:pt>
                <c:pt idx="118">
                  <c:v>385.4285714285712</c:v>
                </c:pt>
                <c:pt idx="119">
                  <c:v>425.5625</c:v>
                </c:pt>
                <c:pt idx="120">
                  <c:v>485.65</c:v>
                </c:pt>
                <c:pt idx="121">
                  <c:v>499.45</c:v>
                </c:pt>
                <c:pt idx="122">
                  <c:v>490.391304347826</c:v>
                </c:pt>
                <c:pt idx="123">
                  <c:v>482.4090909090909</c:v>
                </c:pt>
                <c:pt idx="124">
                  <c:v>506.2857142857142</c:v>
                </c:pt>
                <c:pt idx="125">
                  <c:v>532.4761904761908</c:v>
                </c:pt>
                <c:pt idx="126">
                  <c:v>512.25</c:v>
                </c:pt>
                <c:pt idx="127">
                  <c:v>551.4761904761908</c:v>
                </c:pt>
                <c:pt idx="128">
                  <c:v>527.2272727272727</c:v>
                </c:pt>
                <c:pt idx="129">
                  <c:v>477.9523809523808</c:v>
                </c:pt>
                <c:pt idx="130">
                  <c:v>483.8571428571428</c:v>
                </c:pt>
                <c:pt idx="131">
                  <c:v>506.8666666666667</c:v>
                </c:pt>
                <c:pt idx="132">
                  <c:v>574.8</c:v>
                </c:pt>
                <c:pt idx="133">
                  <c:v>633.1</c:v>
                </c:pt>
                <c:pt idx="134">
                  <c:v>650.0434782608698</c:v>
                </c:pt>
                <c:pt idx="135">
                  <c:v>621.0588235294117</c:v>
                </c:pt>
                <c:pt idx="136">
                  <c:v>577.2608695652174</c:v>
                </c:pt>
                <c:pt idx="137">
                  <c:v>535.1428571428571</c:v>
                </c:pt>
                <c:pt idx="138">
                  <c:v>496.1904761904762</c:v>
                </c:pt>
                <c:pt idx="139">
                  <c:v>502.6086956521739</c:v>
                </c:pt>
                <c:pt idx="140">
                  <c:v>512.2857142857143</c:v>
                </c:pt>
                <c:pt idx="141">
                  <c:v>524.904761904762</c:v>
                </c:pt>
                <c:pt idx="142">
                  <c:v>493.8181818181818</c:v>
                </c:pt>
                <c:pt idx="143">
                  <c:v>511.8125</c:v>
                </c:pt>
                <c:pt idx="144">
                  <c:v>492.5</c:v>
                </c:pt>
                <c:pt idx="145">
                  <c:v>475.4</c:v>
                </c:pt>
                <c:pt idx="146">
                  <c:v>478.4090909090909</c:v>
                </c:pt>
                <c:pt idx="147">
                  <c:v>440.9411764705881</c:v>
                </c:pt>
                <c:pt idx="148">
                  <c:v>427.5</c:v>
                </c:pt>
                <c:pt idx="149">
                  <c:v>408.7894736842105</c:v>
                </c:pt>
                <c:pt idx="150">
                  <c:v>425.7727272727273</c:v>
                </c:pt>
                <c:pt idx="151">
                  <c:v>416.391304347826</c:v>
                </c:pt>
                <c:pt idx="152">
                  <c:v>402.9473684210527</c:v>
                </c:pt>
                <c:pt idx="153">
                  <c:v>365.5652173913043</c:v>
                </c:pt>
                <c:pt idx="154">
                  <c:v>323.5238095238095</c:v>
                </c:pt>
                <c:pt idx="155">
                  <c:v>331.25</c:v>
                </c:pt>
                <c:pt idx="156">
                  <c:v>345.5384615384616</c:v>
                </c:pt>
                <c:pt idx="157">
                  <c:v>379.7</c:v>
                </c:pt>
                <c:pt idx="158">
                  <c:v>432.9473684210527</c:v>
                </c:pt>
                <c:pt idx="159">
                  <c:v>407.6</c:v>
                </c:pt>
                <c:pt idx="160">
                  <c:v>397.4347826086956</c:v>
                </c:pt>
                <c:pt idx="161">
                  <c:v>471.0526315789473</c:v>
                </c:pt>
                <c:pt idx="162">
                  <c:v>496.8260869565216</c:v>
                </c:pt>
                <c:pt idx="163">
                  <c:v>460.3636363636364</c:v>
                </c:pt>
                <c:pt idx="164">
                  <c:v>436.904761904762</c:v>
                </c:pt>
                <c:pt idx="165">
                  <c:v>404.5652173913043</c:v>
                </c:pt>
                <c:pt idx="166">
                  <c:v>397.5238095238095</c:v>
                </c:pt>
                <c:pt idx="167">
                  <c:v>407.3333333333333</c:v>
                </c:pt>
                <c:pt idx="168">
                  <c:v>423.2857142857142</c:v>
                </c:pt>
                <c:pt idx="169">
                  <c:v>504.05</c:v>
                </c:pt>
                <c:pt idx="170">
                  <c:v>555.952380952381</c:v>
                </c:pt>
                <c:pt idx="171">
                  <c:v>572.777777777778</c:v>
                </c:pt>
                <c:pt idx="172">
                  <c:v>568.7272727272727</c:v>
                </c:pt>
                <c:pt idx="173">
                  <c:v>580.25</c:v>
                </c:pt>
                <c:pt idx="174">
                  <c:v>546.217391304348</c:v>
                </c:pt>
                <c:pt idx="175">
                  <c:v>477.5238095238095</c:v>
                </c:pt>
                <c:pt idx="176">
                  <c:v>475.0454545454546</c:v>
                </c:pt>
                <c:pt idx="177">
                  <c:v>459.7272727272725</c:v>
                </c:pt>
                <c:pt idx="178">
                  <c:v>461.55</c:v>
                </c:pt>
                <c:pt idx="179">
                  <c:v>519.6</c:v>
                </c:pt>
                <c:pt idx="180">
                  <c:v>548.5714285714286</c:v>
                </c:pt>
                <c:pt idx="181">
                  <c:v>545.5</c:v>
                </c:pt>
                <c:pt idx="182">
                  <c:v>517.4285714285715</c:v>
                </c:pt>
                <c:pt idx="183">
                  <c:v>538.842105263158</c:v>
                </c:pt>
                <c:pt idx="184">
                  <c:v>573.1428571428571</c:v>
                </c:pt>
                <c:pt idx="185">
                  <c:v>585.1428571428571</c:v>
                </c:pt>
                <c:pt idx="186">
                  <c:v>586.4782608695652</c:v>
                </c:pt>
                <c:pt idx="187">
                  <c:v>588.3333333333334</c:v>
                </c:pt>
                <c:pt idx="188">
                  <c:v>550.909090909091</c:v>
                </c:pt>
                <c:pt idx="189">
                  <c:v>494.6666666666668</c:v>
                </c:pt>
                <c:pt idx="190">
                  <c:v>510.3809523809524</c:v>
                </c:pt>
                <c:pt idx="191">
                  <c:v>515.6428571428571</c:v>
                </c:pt>
                <c:pt idx="192">
                  <c:v>526.1428571428571</c:v>
                </c:pt>
                <c:pt idx="193">
                  <c:v>538.0</c:v>
                </c:pt>
                <c:pt idx="194">
                  <c:v>515.75</c:v>
                </c:pt>
                <c:pt idx="195">
                  <c:v>512.4499999999998</c:v>
                </c:pt>
                <c:pt idx="196">
                  <c:v>555.681818181818</c:v>
                </c:pt>
                <c:pt idx="197">
                  <c:v>613.7619047619046</c:v>
                </c:pt>
                <c:pt idx="198">
                  <c:v>624.6190476190478</c:v>
                </c:pt>
                <c:pt idx="199">
                  <c:v>612.3478260869562</c:v>
                </c:pt>
                <c:pt idx="200">
                  <c:v>606.409090909091</c:v>
                </c:pt>
                <c:pt idx="201">
                  <c:v>566.8499999999998</c:v>
                </c:pt>
                <c:pt idx="202">
                  <c:v>537.0909090909089</c:v>
                </c:pt>
                <c:pt idx="203">
                  <c:v>512.5</c:v>
                </c:pt>
                <c:pt idx="204">
                  <c:v>601.5</c:v>
                </c:pt>
                <c:pt idx="205">
                  <c:v>639.75</c:v>
                </c:pt>
                <c:pt idx="206">
                  <c:v>625.1304347826085</c:v>
                </c:pt>
                <c:pt idx="207">
                  <c:v>668.5294117647059</c:v>
                </c:pt>
                <c:pt idx="208">
                  <c:v>648.5</c:v>
                </c:pt>
                <c:pt idx="209">
                  <c:v>657.5909090909089</c:v>
                </c:pt>
                <c:pt idx="210">
                  <c:v>597.5238095238095</c:v>
                </c:pt>
                <c:pt idx="211">
                  <c:v>606.913043478261</c:v>
                </c:pt>
                <c:pt idx="212">
                  <c:v>605.5238095238095</c:v>
                </c:pt>
                <c:pt idx="213">
                  <c:v>615.1363636363636</c:v>
                </c:pt>
                <c:pt idx="214">
                  <c:v>616.5909090909089</c:v>
                </c:pt>
                <c:pt idx="215">
                  <c:v>638.7272727272727</c:v>
                </c:pt>
                <c:pt idx="216">
                  <c:v>644.8823529411766</c:v>
                </c:pt>
                <c:pt idx="217">
                  <c:v>622.0</c:v>
                </c:pt>
                <c:pt idx="218">
                  <c:v>610.0499999999997</c:v>
                </c:pt>
                <c:pt idx="219">
                  <c:v>586.0</c:v>
                </c:pt>
                <c:pt idx="220">
                  <c:v>604.4782608695652</c:v>
                </c:pt>
                <c:pt idx="221">
                  <c:v>656.3</c:v>
                </c:pt>
                <c:pt idx="222">
                  <c:v>748.8636363636364</c:v>
                </c:pt>
                <c:pt idx="223">
                  <c:v>814.5652173913041</c:v>
                </c:pt>
                <c:pt idx="224">
                  <c:v>792.1</c:v>
                </c:pt>
                <c:pt idx="225">
                  <c:v>726.8636363636364</c:v>
                </c:pt>
                <c:pt idx="226">
                  <c:v>690.1363636363636</c:v>
                </c:pt>
                <c:pt idx="227">
                  <c:v>667.3</c:v>
                </c:pt>
                <c:pt idx="228">
                  <c:v>664.25</c:v>
                </c:pt>
                <c:pt idx="229">
                  <c:v>649.75</c:v>
                </c:pt>
                <c:pt idx="230">
                  <c:v>650.0952380952378</c:v>
                </c:pt>
                <c:pt idx="231">
                  <c:v>711.5555555555554</c:v>
                </c:pt>
                <c:pt idx="232">
                  <c:v>799.9565217391304</c:v>
                </c:pt>
                <c:pt idx="233">
                  <c:v>875.3157894736842</c:v>
                </c:pt>
                <c:pt idx="234">
                  <c:v>924.9565217391304</c:v>
                </c:pt>
                <c:pt idx="235">
                  <c:v>833.409090909091</c:v>
                </c:pt>
                <c:pt idx="236">
                  <c:v>804.7619047619046</c:v>
                </c:pt>
                <c:pt idx="237">
                  <c:v>789.952380952381</c:v>
                </c:pt>
                <c:pt idx="238">
                  <c:v>740.952380952381</c:v>
                </c:pt>
                <c:pt idx="239">
                  <c:v>702.3846153846154</c:v>
                </c:pt>
                <c:pt idx="240">
                  <c:v>764.7857142857143</c:v>
                </c:pt>
                <c:pt idx="241">
                  <c:v>885.3499999999998</c:v>
                </c:pt>
                <c:pt idx="242">
                  <c:v>932.5113636363636</c:v>
                </c:pt>
                <c:pt idx="243">
                  <c:v>902.534090909091</c:v>
                </c:pt>
                <c:pt idx="244">
                  <c:v>887.9880952380956</c:v>
                </c:pt>
                <c:pt idx="245">
                  <c:v>896.0714285714286</c:v>
                </c:pt>
                <c:pt idx="246">
                  <c:v>779.5652173913041</c:v>
                </c:pt>
                <c:pt idx="247">
                  <c:v>680.8095238095234</c:v>
                </c:pt>
                <c:pt idx="248">
                  <c:v>707.8636363636364</c:v>
                </c:pt>
                <c:pt idx="249">
                  <c:v>790.0909090909089</c:v>
                </c:pt>
                <c:pt idx="250">
                  <c:v>769.0</c:v>
                </c:pt>
                <c:pt idx="251">
                  <c:v>772.0769230769231</c:v>
                </c:pt>
                <c:pt idx="252">
                  <c:v>834.6</c:v>
                </c:pt>
                <c:pt idx="253">
                  <c:v>853.0</c:v>
                </c:pt>
                <c:pt idx="254">
                  <c:v>832.3478260869562</c:v>
                </c:pt>
                <c:pt idx="255">
                  <c:v>819.1578947368421</c:v>
                </c:pt>
                <c:pt idx="256">
                  <c:v>816.7142857142857</c:v>
                </c:pt>
                <c:pt idx="257">
                  <c:v>821.0624999999998</c:v>
                </c:pt>
                <c:pt idx="258">
                  <c:v>891.3636363636364</c:v>
                </c:pt>
                <c:pt idx="259">
                  <c:v>921.5</c:v>
                </c:pt>
                <c:pt idx="260">
                  <c:v>935.4545454545454</c:v>
                </c:pt>
                <c:pt idx="261">
                  <c:v>902.2857142857143</c:v>
                </c:pt>
                <c:pt idx="262">
                  <c:v>846.6363636363636</c:v>
                </c:pt>
                <c:pt idx="263">
                  <c:v>851.7</c:v>
                </c:pt>
                <c:pt idx="264">
                  <c:v>849.5714285714286</c:v>
                </c:pt>
                <c:pt idx="265">
                  <c:v>828.1</c:v>
                </c:pt>
                <c:pt idx="266">
                  <c:v>801.913043478261</c:v>
                </c:pt>
                <c:pt idx="267">
                  <c:v>783.5294117647059</c:v>
                </c:pt>
                <c:pt idx="269">
                  <c:v>788.4285714285715</c:v>
                </c:pt>
              </c:numCache>
            </c:numRef>
          </c:val>
          <c:smooth val="0"/>
          <c:extLst xmlns:c16r2="http://schemas.microsoft.com/office/drawing/2015/06/chart">
            <c:ext xmlns:c16="http://schemas.microsoft.com/office/drawing/2014/chart" uri="{C3380CC4-5D6E-409C-BE32-E72D297353CC}">
              <c16:uniqueId val="{00000000-6D8C-4C5A-A8AD-4D4E5AC96169}"/>
            </c:ext>
          </c:extLst>
        </c:ser>
        <c:ser>
          <c:idx val="0"/>
          <c:order val="1"/>
          <c:tx>
            <c:v>Export Value</c:v>
          </c:tx>
          <c:spPr>
            <a:ln>
              <a:solidFill>
                <a:srgbClr val="4A8522"/>
              </a:solidFill>
            </a:ln>
          </c:spPr>
          <c:marker>
            <c:symbol val="none"/>
          </c:marker>
          <c:cat>
            <c:numRef>
              <c:f>Align!$A$2:$A$938</c:f>
              <c:numCache>
                <c:formatCode>mmm\-yy</c:formatCode>
                <c:ptCount val="937"/>
                <c:pt idx="0">
                  <c:v>36526.0</c:v>
                </c:pt>
                <c:pt idx="1">
                  <c:v>36557.0</c:v>
                </c:pt>
                <c:pt idx="2">
                  <c:v>36586.0</c:v>
                </c:pt>
                <c:pt idx="3">
                  <c:v>36617.0</c:v>
                </c:pt>
                <c:pt idx="4">
                  <c:v>36647.0</c:v>
                </c:pt>
                <c:pt idx="5">
                  <c:v>36678.0</c:v>
                </c:pt>
                <c:pt idx="6">
                  <c:v>36708.0</c:v>
                </c:pt>
                <c:pt idx="7">
                  <c:v>36739.0</c:v>
                </c:pt>
                <c:pt idx="8">
                  <c:v>36770.0</c:v>
                </c:pt>
                <c:pt idx="9">
                  <c:v>36800.0</c:v>
                </c:pt>
                <c:pt idx="10">
                  <c:v>36831.0</c:v>
                </c:pt>
                <c:pt idx="11">
                  <c:v>36861.0</c:v>
                </c:pt>
                <c:pt idx="12">
                  <c:v>36892.0</c:v>
                </c:pt>
                <c:pt idx="13">
                  <c:v>36923.0</c:v>
                </c:pt>
                <c:pt idx="14">
                  <c:v>36951.0</c:v>
                </c:pt>
                <c:pt idx="15">
                  <c:v>36982.0</c:v>
                </c:pt>
                <c:pt idx="16">
                  <c:v>37012.0</c:v>
                </c:pt>
                <c:pt idx="17">
                  <c:v>37043.0</c:v>
                </c:pt>
                <c:pt idx="18">
                  <c:v>37073.0</c:v>
                </c:pt>
                <c:pt idx="19">
                  <c:v>37104.0</c:v>
                </c:pt>
                <c:pt idx="20">
                  <c:v>37135.0</c:v>
                </c:pt>
                <c:pt idx="21">
                  <c:v>37165.0</c:v>
                </c:pt>
                <c:pt idx="22">
                  <c:v>37196.0</c:v>
                </c:pt>
                <c:pt idx="23">
                  <c:v>37226.0</c:v>
                </c:pt>
                <c:pt idx="24">
                  <c:v>37257.0</c:v>
                </c:pt>
                <c:pt idx="25">
                  <c:v>37288.0</c:v>
                </c:pt>
                <c:pt idx="26">
                  <c:v>37316.0</c:v>
                </c:pt>
                <c:pt idx="27">
                  <c:v>37347.0</c:v>
                </c:pt>
                <c:pt idx="28">
                  <c:v>37377.0</c:v>
                </c:pt>
                <c:pt idx="29">
                  <c:v>37408.0</c:v>
                </c:pt>
                <c:pt idx="30">
                  <c:v>37438.0</c:v>
                </c:pt>
                <c:pt idx="31">
                  <c:v>37469.0</c:v>
                </c:pt>
                <c:pt idx="32">
                  <c:v>37500.0</c:v>
                </c:pt>
                <c:pt idx="33">
                  <c:v>37530.0</c:v>
                </c:pt>
                <c:pt idx="34">
                  <c:v>37561.0</c:v>
                </c:pt>
                <c:pt idx="35">
                  <c:v>37591.0</c:v>
                </c:pt>
                <c:pt idx="36">
                  <c:v>37622.0</c:v>
                </c:pt>
                <c:pt idx="37">
                  <c:v>37653.0</c:v>
                </c:pt>
                <c:pt idx="38">
                  <c:v>37681.0</c:v>
                </c:pt>
                <c:pt idx="39">
                  <c:v>37712.0</c:v>
                </c:pt>
                <c:pt idx="40">
                  <c:v>37742.0</c:v>
                </c:pt>
                <c:pt idx="41">
                  <c:v>37773.0</c:v>
                </c:pt>
                <c:pt idx="42">
                  <c:v>37803.0</c:v>
                </c:pt>
                <c:pt idx="43">
                  <c:v>37834.0</c:v>
                </c:pt>
                <c:pt idx="44">
                  <c:v>37865.0</c:v>
                </c:pt>
                <c:pt idx="45">
                  <c:v>37895.0</c:v>
                </c:pt>
                <c:pt idx="46">
                  <c:v>37926.0</c:v>
                </c:pt>
                <c:pt idx="47">
                  <c:v>37956.0</c:v>
                </c:pt>
                <c:pt idx="48">
                  <c:v>37987.0</c:v>
                </c:pt>
                <c:pt idx="49">
                  <c:v>38018.0</c:v>
                </c:pt>
                <c:pt idx="50">
                  <c:v>38047.0</c:v>
                </c:pt>
                <c:pt idx="51">
                  <c:v>38078.0</c:v>
                </c:pt>
                <c:pt idx="52">
                  <c:v>38108.0</c:v>
                </c:pt>
                <c:pt idx="53">
                  <c:v>38139.0</c:v>
                </c:pt>
                <c:pt idx="54">
                  <c:v>38169.0</c:v>
                </c:pt>
                <c:pt idx="55">
                  <c:v>38200.0</c:v>
                </c:pt>
                <c:pt idx="56">
                  <c:v>38231.0</c:v>
                </c:pt>
                <c:pt idx="57">
                  <c:v>38261.0</c:v>
                </c:pt>
                <c:pt idx="58">
                  <c:v>38292.0</c:v>
                </c:pt>
                <c:pt idx="59">
                  <c:v>38322.0</c:v>
                </c:pt>
                <c:pt idx="60">
                  <c:v>38353.0</c:v>
                </c:pt>
                <c:pt idx="61">
                  <c:v>38384.0</c:v>
                </c:pt>
                <c:pt idx="62">
                  <c:v>38412.0</c:v>
                </c:pt>
                <c:pt idx="63">
                  <c:v>38443.0</c:v>
                </c:pt>
                <c:pt idx="64">
                  <c:v>38473.0</c:v>
                </c:pt>
                <c:pt idx="65">
                  <c:v>38504.0</c:v>
                </c:pt>
                <c:pt idx="66">
                  <c:v>38534.0</c:v>
                </c:pt>
                <c:pt idx="67">
                  <c:v>38565.0</c:v>
                </c:pt>
                <c:pt idx="68">
                  <c:v>38596.0</c:v>
                </c:pt>
                <c:pt idx="69">
                  <c:v>38626.0</c:v>
                </c:pt>
                <c:pt idx="70">
                  <c:v>38657.0</c:v>
                </c:pt>
                <c:pt idx="71">
                  <c:v>38687.0</c:v>
                </c:pt>
                <c:pt idx="72">
                  <c:v>38718.0</c:v>
                </c:pt>
                <c:pt idx="73">
                  <c:v>38749.0</c:v>
                </c:pt>
                <c:pt idx="74">
                  <c:v>38777.0</c:v>
                </c:pt>
                <c:pt idx="75">
                  <c:v>38808.0</c:v>
                </c:pt>
                <c:pt idx="76">
                  <c:v>38838.0</c:v>
                </c:pt>
                <c:pt idx="77">
                  <c:v>38869.0</c:v>
                </c:pt>
                <c:pt idx="78">
                  <c:v>38899.0</c:v>
                </c:pt>
                <c:pt idx="79">
                  <c:v>38930.0</c:v>
                </c:pt>
                <c:pt idx="80">
                  <c:v>38961.0</c:v>
                </c:pt>
                <c:pt idx="81">
                  <c:v>38991.0</c:v>
                </c:pt>
                <c:pt idx="82">
                  <c:v>39022.0</c:v>
                </c:pt>
                <c:pt idx="83">
                  <c:v>39052.0</c:v>
                </c:pt>
                <c:pt idx="84">
                  <c:v>39083.0</c:v>
                </c:pt>
                <c:pt idx="85">
                  <c:v>39114.0</c:v>
                </c:pt>
                <c:pt idx="86">
                  <c:v>39142.0</c:v>
                </c:pt>
                <c:pt idx="87">
                  <c:v>39173.0</c:v>
                </c:pt>
                <c:pt idx="88">
                  <c:v>39203.0</c:v>
                </c:pt>
                <c:pt idx="89">
                  <c:v>39234.0</c:v>
                </c:pt>
                <c:pt idx="90">
                  <c:v>39264.0</c:v>
                </c:pt>
                <c:pt idx="91">
                  <c:v>39295.0</c:v>
                </c:pt>
                <c:pt idx="92">
                  <c:v>39326.0</c:v>
                </c:pt>
                <c:pt idx="93">
                  <c:v>39356.0</c:v>
                </c:pt>
                <c:pt idx="94">
                  <c:v>39387.0</c:v>
                </c:pt>
                <c:pt idx="95">
                  <c:v>39417.0</c:v>
                </c:pt>
                <c:pt idx="96">
                  <c:v>39448.0</c:v>
                </c:pt>
                <c:pt idx="97">
                  <c:v>39479.0</c:v>
                </c:pt>
                <c:pt idx="98">
                  <c:v>39508.0</c:v>
                </c:pt>
                <c:pt idx="99">
                  <c:v>39539.0</c:v>
                </c:pt>
                <c:pt idx="100">
                  <c:v>39569.0</c:v>
                </c:pt>
                <c:pt idx="101">
                  <c:v>39600.0</c:v>
                </c:pt>
                <c:pt idx="102">
                  <c:v>39630.0</c:v>
                </c:pt>
                <c:pt idx="103">
                  <c:v>39661.0</c:v>
                </c:pt>
                <c:pt idx="104">
                  <c:v>39692.0</c:v>
                </c:pt>
                <c:pt idx="105">
                  <c:v>39722.0</c:v>
                </c:pt>
                <c:pt idx="106">
                  <c:v>39753.0</c:v>
                </c:pt>
                <c:pt idx="107">
                  <c:v>39783.0</c:v>
                </c:pt>
                <c:pt idx="108">
                  <c:v>39814.0</c:v>
                </c:pt>
                <c:pt idx="109">
                  <c:v>39845.0</c:v>
                </c:pt>
                <c:pt idx="110">
                  <c:v>39873.0</c:v>
                </c:pt>
                <c:pt idx="111">
                  <c:v>39904.0</c:v>
                </c:pt>
                <c:pt idx="112">
                  <c:v>39934.0</c:v>
                </c:pt>
                <c:pt idx="113">
                  <c:v>39965.0</c:v>
                </c:pt>
                <c:pt idx="114">
                  <c:v>39995.0</c:v>
                </c:pt>
                <c:pt idx="115">
                  <c:v>40026.0</c:v>
                </c:pt>
                <c:pt idx="116">
                  <c:v>40057.0</c:v>
                </c:pt>
                <c:pt idx="117">
                  <c:v>40087.0</c:v>
                </c:pt>
                <c:pt idx="118">
                  <c:v>40118.0</c:v>
                </c:pt>
                <c:pt idx="119">
                  <c:v>40148.0</c:v>
                </c:pt>
                <c:pt idx="120">
                  <c:v>40179.0</c:v>
                </c:pt>
                <c:pt idx="121">
                  <c:v>40210.0</c:v>
                </c:pt>
                <c:pt idx="122">
                  <c:v>40238.0</c:v>
                </c:pt>
                <c:pt idx="123">
                  <c:v>40269.0</c:v>
                </c:pt>
                <c:pt idx="124">
                  <c:v>40299.0</c:v>
                </c:pt>
                <c:pt idx="125">
                  <c:v>40330.0</c:v>
                </c:pt>
                <c:pt idx="126">
                  <c:v>40360.0</c:v>
                </c:pt>
                <c:pt idx="127">
                  <c:v>40391.0</c:v>
                </c:pt>
                <c:pt idx="128">
                  <c:v>40422.0</c:v>
                </c:pt>
                <c:pt idx="129">
                  <c:v>40452.0</c:v>
                </c:pt>
                <c:pt idx="130">
                  <c:v>40483.0</c:v>
                </c:pt>
                <c:pt idx="131">
                  <c:v>40513.0</c:v>
                </c:pt>
                <c:pt idx="132">
                  <c:v>40544.0</c:v>
                </c:pt>
                <c:pt idx="133">
                  <c:v>40575.0</c:v>
                </c:pt>
                <c:pt idx="134">
                  <c:v>40603.0</c:v>
                </c:pt>
                <c:pt idx="135">
                  <c:v>40634.0</c:v>
                </c:pt>
                <c:pt idx="136">
                  <c:v>40664.0</c:v>
                </c:pt>
                <c:pt idx="137">
                  <c:v>40695.0</c:v>
                </c:pt>
                <c:pt idx="138">
                  <c:v>40725.0</c:v>
                </c:pt>
                <c:pt idx="139">
                  <c:v>40756.0</c:v>
                </c:pt>
                <c:pt idx="140">
                  <c:v>40787.0</c:v>
                </c:pt>
                <c:pt idx="141">
                  <c:v>40817.0</c:v>
                </c:pt>
                <c:pt idx="142">
                  <c:v>40848.0</c:v>
                </c:pt>
                <c:pt idx="143">
                  <c:v>40878.0</c:v>
                </c:pt>
                <c:pt idx="144">
                  <c:v>40909.0</c:v>
                </c:pt>
                <c:pt idx="145">
                  <c:v>40940.0</c:v>
                </c:pt>
                <c:pt idx="146">
                  <c:v>40969.0</c:v>
                </c:pt>
                <c:pt idx="147">
                  <c:v>41000.0</c:v>
                </c:pt>
                <c:pt idx="148">
                  <c:v>41030.0</c:v>
                </c:pt>
                <c:pt idx="149">
                  <c:v>41061.0</c:v>
                </c:pt>
                <c:pt idx="150">
                  <c:v>41091.0</c:v>
                </c:pt>
                <c:pt idx="151">
                  <c:v>41122.0</c:v>
                </c:pt>
                <c:pt idx="152">
                  <c:v>41153.0</c:v>
                </c:pt>
                <c:pt idx="153">
                  <c:v>41183.0</c:v>
                </c:pt>
                <c:pt idx="154">
                  <c:v>41214.0</c:v>
                </c:pt>
                <c:pt idx="155">
                  <c:v>41244.0</c:v>
                </c:pt>
                <c:pt idx="156">
                  <c:v>41275.0</c:v>
                </c:pt>
                <c:pt idx="157">
                  <c:v>41306.0</c:v>
                </c:pt>
                <c:pt idx="158">
                  <c:v>41334.0</c:v>
                </c:pt>
                <c:pt idx="159">
                  <c:v>41365.0</c:v>
                </c:pt>
                <c:pt idx="160">
                  <c:v>41395.0</c:v>
                </c:pt>
                <c:pt idx="161">
                  <c:v>41426.0</c:v>
                </c:pt>
                <c:pt idx="162">
                  <c:v>41456.0</c:v>
                </c:pt>
                <c:pt idx="163">
                  <c:v>41487.0</c:v>
                </c:pt>
                <c:pt idx="164">
                  <c:v>41518.0</c:v>
                </c:pt>
                <c:pt idx="165">
                  <c:v>41548.0</c:v>
                </c:pt>
                <c:pt idx="166">
                  <c:v>41579.0</c:v>
                </c:pt>
                <c:pt idx="167">
                  <c:v>41609.0</c:v>
                </c:pt>
                <c:pt idx="168">
                  <c:v>41640.0</c:v>
                </c:pt>
                <c:pt idx="169">
                  <c:v>41671.0</c:v>
                </c:pt>
                <c:pt idx="170">
                  <c:v>41699.0</c:v>
                </c:pt>
                <c:pt idx="171">
                  <c:v>41730.0</c:v>
                </c:pt>
                <c:pt idx="172">
                  <c:v>41760.0</c:v>
                </c:pt>
                <c:pt idx="173">
                  <c:v>41791.0</c:v>
                </c:pt>
                <c:pt idx="174">
                  <c:v>41821.0</c:v>
                </c:pt>
                <c:pt idx="175">
                  <c:v>41852.0</c:v>
                </c:pt>
                <c:pt idx="176">
                  <c:v>41883.0</c:v>
                </c:pt>
                <c:pt idx="177">
                  <c:v>41913.0</c:v>
                </c:pt>
                <c:pt idx="178">
                  <c:v>41944.0</c:v>
                </c:pt>
                <c:pt idx="179">
                  <c:v>41974.0</c:v>
                </c:pt>
                <c:pt idx="180">
                  <c:v>42005.0</c:v>
                </c:pt>
                <c:pt idx="181">
                  <c:v>42036.0</c:v>
                </c:pt>
                <c:pt idx="182">
                  <c:v>42064.0</c:v>
                </c:pt>
                <c:pt idx="183">
                  <c:v>42095.0</c:v>
                </c:pt>
                <c:pt idx="184">
                  <c:v>42125.0</c:v>
                </c:pt>
                <c:pt idx="185">
                  <c:v>42156.0</c:v>
                </c:pt>
                <c:pt idx="186">
                  <c:v>42186.0</c:v>
                </c:pt>
                <c:pt idx="187">
                  <c:v>42217.0</c:v>
                </c:pt>
                <c:pt idx="188">
                  <c:v>42248.0</c:v>
                </c:pt>
                <c:pt idx="189">
                  <c:v>42278.0</c:v>
                </c:pt>
                <c:pt idx="190">
                  <c:v>42309.0</c:v>
                </c:pt>
                <c:pt idx="191">
                  <c:v>42339.0</c:v>
                </c:pt>
                <c:pt idx="192">
                  <c:v>42370.0</c:v>
                </c:pt>
                <c:pt idx="193">
                  <c:v>42401.0</c:v>
                </c:pt>
                <c:pt idx="194">
                  <c:v>42430.0</c:v>
                </c:pt>
                <c:pt idx="195">
                  <c:v>42461.0</c:v>
                </c:pt>
                <c:pt idx="196">
                  <c:v>42491.0</c:v>
                </c:pt>
                <c:pt idx="197">
                  <c:v>42522.0</c:v>
                </c:pt>
                <c:pt idx="198">
                  <c:v>42552.0</c:v>
                </c:pt>
                <c:pt idx="199">
                  <c:v>42583.0</c:v>
                </c:pt>
                <c:pt idx="200">
                  <c:v>42614.0</c:v>
                </c:pt>
                <c:pt idx="201">
                  <c:v>42644.0</c:v>
                </c:pt>
                <c:pt idx="202">
                  <c:v>42675.0</c:v>
                </c:pt>
                <c:pt idx="203">
                  <c:v>42705.0</c:v>
                </c:pt>
                <c:pt idx="204">
                  <c:v>42736.0</c:v>
                </c:pt>
                <c:pt idx="205">
                  <c:v>42767.0</c:v>
                </c:pt>
                <c:pt idx="206">
                  <c:v>42795.0</c:v>
                </c:pt>
                <c:pt idx="207">
                  <c:v>42826.0</c:v>
                </c:pt>
                <c:pt idx="208">
                  <c:v>42856.0</c:v>
                </c:pt>
                <c:pt idx="209">
                  <c:v>42887.0</c:v>
                </c:pt>
                <c:pt idx="210">
                  <c:v>42917.0</c:v>
                </c:pt>
                <c:pt idx="211">
                  <c:v>42948.0</c:v>
                </c:pt>
                <c:pt idx="212">
                  <c:v>42979.0</c:v>
                </c:pt>
                <c:pt idx="213">
                  <c:v>43009.0</c:v>
                </c:pt>
                <c:pt idx="214">
                  <c:v>43040.0</c:v>
                </c:pt>
                <c:pt idx="215">
                  <c:v>43070.0</c:v>
                </c:pt>
                <c:pt idx="216">
                  <c:v>43101.0</c:v>
                </c:pt>
                <c:pt idx="217">
                  <c:v>43132.0</c:v>
                </c:pt>
                <c:pt idx="218">
                  <c:v>43160.0</c:v>
                </c:pt>
                <c:pt idx="219">
                  <c:v>43191.0</c:v>
                </c:pt>
                <c:pt idx="220">
                  <c:v>43221.0</c:v>
                </c:pt>
                <c:pt idx="221">
                  <c:v>43252.0</c:v>
                </c:pt>
                <c:pt idx="222">
                  <c:v>43282.0</c:v>
                </c:pt>
                <c:pt idx="223">
                  <c:v>43313.0</c:v>
                </c:pt>
                <c:pt idx="224">
                  <c:v>43344.0</c:v>
                </c:pt>
                <c:pt idx="225">
                  <c:v>43374.0</c:v>
                </c:pt>
                <c:pt idx="226">
                  <c:v>43405.0</c:v>
                </c:pt>
                <c:pt idx="227">
                  <c:v>43435.0</c:v>
                </c:pt>
                <c:pt idx="228">
                  <c:v>43466.0</c:v>
                </c:pt>
                <c:pt idx="229">
                  <c:v>43497.0</c:v>
                </c:pt>
                <c:pt idx="230">
                  <c:v>43525.0</c:v>
                </c:pt>
                <c:pt idx="231">
                  <c:v>43556.0</c:v>
                </c:pt>
                <c:pt idx="232">
                  <c:v>43586.0</c:v>
                </c:pt>
                <c:pt idx="233">
                  <c:v>43617.0</c:v>
                </c:pt>
                <c:pt idx="234">
                  <c:v>43647.0</c:v>
                </c:pt>
                <c:pt idx="235">
                  <c:v>43678.0</c:v>
                </c:pt>
                <c:pt idx="236">
                  <c:v>43709.0</c:v>
                </c:pt>
                <c:pt idx="237">
                  <c:v>43739.0</c:v>
                </c:pt>
                <c:pt idx="238">
                  <c:v>43770.0</c:v>
                </c:pt>
                <c:pt idx="239">
                  <c:v>43800.0</c:v>
                </c:pt>
                <c:pt idx="240">
                  <c:v>43831.0</c:v>
                </c:pt>
                <c:pt idx="241">
                  <c:v>43862.0</c:v>
                </c:pt>
                <c:pt idx="242">
                  <c:v>43891.0</c:v>
                </c:pt>
                <c:pt idx="243">
                  <c:v>43922.0</c:v>
                </c:pt>
                <c:pt idx="244">
                  <c:v>43952.0</c:v>
                </c:pt>
                <c:pt idx="245">
                  <c:v>43983.0</c:v>
                </c:pt>
                <c:pt idx="246">
                  <c:v>44013.0</c:v>
                </c:pt>
                <c:pt idx="247">
                  <c:v>44044.0</c:v>
                </c:pt>
                <c:pt idx="248">
                  <c:v>44092.0</c:v>
                </c:pt>
                <c:pt idx="249">
                  <c:v>44122.0</c:v>
                </c:pt>
                <c:pt idx="250">
                  <c:v>44153.0</c:v>
                </c:pt>
                <c:pt idx="251">
                  <c:v>44166.0</c:v>
                </c:pt>
                <c:pt idx="252">
                  <c:v>44197.0</c:v>
                </c:pt>
                <c:pt idx="253">
                  <c:v>44228.0</c:v>
                </c:pt>
                <c:pt idx="254">
                  <c:v>44256.0</c:v>
                </c:pt>
                <c:pt idx="255">
                  <c:v>44287.0</c:v>
                </c:pt>
                <c:pt idx="256">
                  <c:v>44317.0</c:v>
                </c:pt>
                <c:pt idx="257">
                  <c:v>44348.0</c:v>
                </c:pt>
                <c:pt idx="258">
                  <c:v>44378.0</c:v>
                </c:pt>
                <c:pt idx="259">
                  <c:v>44409.0</c:v>
                </c:pt>
                <c:pt idx="260">
                  <c:v>44440.0</c:v>
                </c:pt>
                <c:pt idx="261">
                  <c:v>44470.0</c:v>
                </c:pt>
                <c:pt idx="262">
                  <c:v>44501.0</c:v>
                </c:pt>
                <c:pt idx="263">
                  <c:v>44531.0</c:v>
                </c:pt>
                <c:pt idx="264">
                  <c:v>44562.0</c:v>
                </c:pt>
                <c:pt idx="265">
                  <c:v>44593.0</c:v>
                </c:pt>
                <c:pt idx="266">
                  <c:v>44621.0</c:v>
                </c:pt>
                <c:pt idx="267">
                  <c:v>44652.0</c:v>
                </c:pt>
                <c:pt idx="268">
                  <c:v>44682.0</c:v>
                </c:pt>
              </c:numCache>
            </c:numRef>
          </c:cat>
          <c:val>
            <c:numRef>
              <c:f>Align!$AF$2:$AF$271</c:f>
              <c:numCache>
                <c:formatCode>0.0</c:formatCode>
                <c:ptCount val="270"/>
                <c:pt idx="0">
                  <c:v>365.7253438268411</c:v>
                </c:pt>
                <c:pt idx="1">
                  <c:v>386.9277706105028</c:v>
                </c:pt>
                <c:pt idx="2">
                  <c:v>361.489614383663</c:v>
                </c:pt>
                <c:pt idx="3">
                  <c:v>422.4858780382276</c:v>
                </c:pt>
                <c:pt idx="4">
                  <c:v>392.7718905955097</c:v>
                </c:pt>
                <c:pt idx="5">
                  <c:v>340.0660821803974</c:v>
                </c:pt>
                <c:pt idx="6">
                  <c:v>412.8536497621022</c:v>
                </c:pt>
                <c:pt idx="7">
                  <c:v>371.3948055189403</c:v>
                </c:pt>
                <c:pt idx="8">
                  <c:v>414.787441405742</c:v>
                </c:pt>
                <c:pt idx="9">
                  <c:v>418.4737410865092</c:v>
                </c:pt>
                <c:pt idx="10">
                  <c:v>438.0219751638797</c:v>
                </c:pt>
                <c:pt idx="11">
                  <c:v>478.9778928222916</c:v>
                </c:pt>
                <c:pt idx="12">
                  <c:v>379.3261744286959</c:v>
                </c:pt>
                <c:pt idx="13">
                  <c:v>461.1396714484276</c:v>
                </c:pt>
                <c:pt idx="14">
                  <c:v>489.3370132378215</c:v>
                </c:pt>
                <c:pt idx="15">
                  <c:v>512.0503513893867</c:v>
                </c:pt>
                <c:pt idx="16">
                  <c:v>443.1686114036218</c:v>
                </c:pt>
                <c:pt idx="17">
                  <c:v>496.577968181144</c:v>
                </c:pt>
                <c:pt idx="18">
                  <c:v>533.5398087246284</c:v>
                </c:pt>
                <c:pt idx="19">
                  <c:v>568.668842788044</c:v>
                </c:pt>
                <c:pt idx="20">
                  <c:v>687.8447220507244</c:v>
                </c:pt>
                <c:pt idx="21">
                  <c:v>605.4955004059678</c:v>
                </c:pt>
                <c:pt idx="22">
                  <c:v>552.8277938253163</c:v>
                </c:pt>
                <c:pt idx="23">
                  <c:v>618.2962504744255</c:v>
                </c:pt>
                <c:pt idx="24">
                  <c:v>516.778961677286</c:v>
                </c:pt>
                <c:pt idx="25">
                  <c:v>595.2666703108533</c:v>
                </c:pt>
                <c:pt idx="26">
                  <c:v>625.7460682055788</c:v>
                </c:pt>
                <c:pt idx="27">
                  <c:v>526.5197420333735</c:v>
                </c:pt>
                <c:pt idx="28">
                  <c:v>515.383704955366</c:v>
                </c:pt>
                <c:pt idx="29">
                  <c:v>565.34842032477</c:v>
                </c:pt>
                <c:pt idx="30">
                  <c:v>517.6765503576607</c:v>
                </c:pt>
                <c:pt idx="31">
                  <c:v>572.861434223101</c:v>
                </c:pt>
                <c:pt idx="32">
                  <c:v>619.1754788343954</c:v>
                </c:pt>
                <c:pt idx="33">
                  <c:v>547.682809576812</c:v>
                </c:pt>
                <c:pt idx="34">
                  <c:v>555.1219694920093</c:v>
                </c:pt>
                <c:pt idx="35">
                  <c:v>594.4869857963152</c:v>
                </c:pt>
                <c:pt idx="36">
                  <c:v>503.4210558362035</c:v>
                </c:pt>
                <c:pt idx="37">
                  <c:v>547.2524400128502</c:v>
                </c:pt>
                <c:pt idx="38">
                  <c:v>656.748305374845</c:v>
                </c:pt>
                <c:pt idx="39">
                  <c:v>569.126607221147</c:v>
                </c:pt>
                <c:pt idx="40">
                  <c:v>525.3087919357416</c:v>
                </c:pt>
                <c:pt idx="41">
                  <c:v>594.8937689466665</c:v>
                </c:pt>
                <c:pt idx="42">
                  <c:v>574.163999768326</c:v>
                </c:pt>
                <c:pt idx="43">
                  <c:v>677.7686623594376</c:v>
                </c:pt>
                <c:pt idx="44">
                  <c:v>607.1570367625068</c:v>
                </c:pt>
                <c:pt idx="45">
                  <c:v>555.7670449796917</c:v>
                </c:pt>
                <c:pt idx="46">
                  <c:v>586.4256602156169</c:v>
                </c:pt>
                <c:pt idx="47">
                  <c:v>542.9019026142914</c:v>
                </c:pt>
                <c:pt idx="48">
                  <c:v>552.5649490768363</c:v>
                </c:pt>
                <c:pt idx="49">
                  <c:v>537.288376386816</c:v>
                </c:pt>
                <c:pt idx="50">
                  <c:v>546.244407511872</c:v>
                </c:pt>
                <c:pt idx="51">
                  <c:v>535.4725141832313</c:v>
                </c:pt>
                <c:pt idx="52">
                  <c:v>548.3226984892998</c:v>
                </c:pt>
                <c:pt idx="53">
                  <c:v>588.5249086695555</c:v>
                </c:pt>
                <c:pt idx="54">
                  <c:v>548.3889581729654</c:v>
                </c:pt>
                <c:pt idx="55">
                  <c:v>619.5132546220831</c:v>
                </c:pt>
                <c:pt idx="56">
                  <c:v>632.9785043409304</c:v>
                </c:pt>
                <c:pt idx="57">
                  <c:v>639.4997325079416</c:v>
                </c:pt>
                <c:pt idx="58">
                  <c:v>552.214099756985</c:v>
                </c:pt>
                <c:pt idx="59">
                  <c:v>603.429334210343</c:v>
                </c:pt>
                <c:pt idx="60">
                  <c:v>547.3198069287147</c:v>
                </c:pt>
                <c:pt idx="61">
                  <c:v>567.2432191429181</c:v>
                </c:pt>
                <c:pt idx="62">
                  <c:v>525.8277237679735</c:v>
                </c:pt>
                <c:pt idx="63">
                  <c:v>588.965873466181</c:v>
                </c:pt>
                <c:pt idx="64">
                  <c:v>549.8764887295084</c:v>
                </c:pt>
                <c:pt idx="65">
                  <c:v>521.1617078499701</c:v>
                </c:pt>
                <c:pt idx="66">
                  <c:v>583.2828535436234</c:v>
                </c:pt>
                <c:pt idx="67">
                  <c:v>486.0193845689536</c:v>
                </c:pt>
                <c:pt idx="68">
                  <c:v>517.5920777842646</c:v>
                </c:pt>
                <c:pt idx="69">
                  <c:v>583.3245000312501</c:v>
                </c:pt>
                <c:pt idx="70">
                  <c:v>551.9853693492197</c:v>
                </c:pt>
                <c:pt idx="71">
                  <c:v>573.3617990913732</c:v>
                </c:pt>
                <c:pt idx="72">
                  <c:v>543.704460509606</c:v>
                </c:pt>
                <c:pt idx="73">
                  <c:v>544.021832248119</c:v>
                </c:pt>
                <c:pt idx="74">
                  <c:v>514.6223273967129</c:v>
                </c:pt>
                <c:pt idx="75">
                  <c:v>621.9249574201007</c:v>
                </c:pt>
                <c:pt idx="76">
                  <c:v>479.7091722369321</c:v>
                </c:pt>
                <c:pt idx="77">
                  <c:v>560.0511760872029</c:v>
                </c:pt>
                <c:pt idx="78">
                  <c:v>568.9096968213904</c:v>
                </c:pt>
                <c:pt idx="79">
                  <c:v>502.643123810524</c:v>
                </c:pt>
                <c:pt idx="80">
                  <c:v>543.4608719776465</c:v>
                </c:pt>
                <c:pt idx="81">
                  <c:v>504.0476529727212</c:v>
                </c:pt>
                <c:pt idx="82">
                  <c:v>564.9358444391904</c:v>
                </c:pt>
                <c:pt idx="83">
                  <c:v>562.87485979438</c:v>
                </c:pt>
                <c:pt idx="84">
                  <c:v>491.6048105601797</c:v>
                </c:pt>
                <c:pt idx="85">
                  <c:v>499.670986526539</c:v>
                </c:pt>
                <c:pt idx="86">
                  <c:v>506.5600968072513</c:v>
                </c:pt>
                <c:pt idx="87">
                  <c:v>507.8357134672983</c:v>
                </c:pt>
                <c:pt idx="88">
                  <c:v>468.6675799615699</c:v>
                </c:pt>
                <c:pt idx="89">
                  <c:v>505.1191154676486</c:v>
                </c:pt>
                <c:pt idx="90">
                  <c:v>557.048937365026</c:v>
                </c:pt>
                <c:pt idx="91">
                  <c:v>495.6596972279918</c:v>
                </c:pt>
                <c:pt idx="92">
                  <c:v>587.289540736219</c:v>
                </c:pt>
                <c:pt idx="93">
                  <c:v>466.3031899258934</c:v>
                </c:pt>
                <c:pt idx="94">
                  <c:v>473.2546739689452</c:v>
                </c:pt>
                <c:pt idx="95">
                  <c:v>598.8845142810342</c:v>
                </c:pt>
                <c:pt idx="96">
                  <c:v>422.7117237132769</c:v>
                </c:pt>
                <c:pt idx="97">
                  <c:v>497.0715879175977</c:v>
                </c:pt>
                <c:pt idx="98">
                  <c:v>513.0583738989088</c:v>
                </c:pt>
                <c:pt idx="99">
                  <c:v>500.4503662722087</c:v>
                </c:pt>
                <c:pt idx="100">
                  <c:v>502.1739332327678</c:v>
                </c:pt>
                <c:pt idx="101">
                  <c:v>489.0775222422627</c:v>
                </c:pt>
                <c:pt idx="102">
                  <c:v>485.925238131435</c:v>
                </c:pt>
                <c:pt idx="103">
                  <c:v>520.0772073836565</c:v>
                </c:pt>
                <c:pt idx="104">
                  <c:v>587.5267294155252</c:v>
                </c:pt>
                <c:pt idx="105">
                  <c:v>634.8971816296608</c:v>
                </c:pt>
                <c:pt idx="106">
                  <c:v>745.4029138450376</c:v>
                </c:pt>
                <c:pt idx="107">
                  <c:v>637.2551893555923</c:v>
                </c:pt>
                <c:pt idx="108">
                  <c:v>589.94836193089</c:v>
                </c:pt>
                <c:pt idx="109">
                  <c:v>696.7732344012964</c:v>
                </c:pt>
                <c:pt idx="110">
                  <c:v>623.624544227508</c:v>
                </c:pt>
                <c:pt idx="111">
                  <c:v>562.2951464311727</c:v>
                </c:pt>
                <c:pt idx="112">
                  <c:v>653.2738161833115</c:v>
                </c:pt>
                <c:pt idx="113">
                  <c:v>580.2040907002088</c:v>
                </c:pt>
                <c:pt idx="114">
                  <c:v>582.5877049741857</c:v>
                </c:pt>
                <c:pt idx="115">
                  <c:v>607.8028217954052</c:v>
                </c:pt>
                <c:pt idx="116">
                  <c:v>531.4645441299092</c:v>
                </c:pt>
                <c:pt idx="117">
                  <c:v>532.2897008649265</c:v>
                </c:pt>
                <c:pt idx="118">
                  <c:v>557.2713306946366</c:v>
                </c:pt>
                <c:pt idx="119">
                  <c:v>579.119009110986</c:v>
                </c:pt>
                <c:pt idx="120">
                  <c:v>570.4565753945681</c:v>
                </c:pt>
                <c:pt idx="121">
                  <c:v>601.279844942876</c:v>
                </c:pt>
                <c:pt idx="122">
                  <c:v>605.851578378349</c:v>
                </c:pt>
                <c:pt idx="123">
                  <c:v>639.1266460885834</c:v>
                </c:pt>
                <c:pt idx="124">
                  <c:v>674.7640330082266</c:v>
                </c:pt>
                <c:pt idx="125">
                  <c:v>658.4406109789998</c:v>
                </c:pt>
                <c:pt idx="126">
                  <c:v>701.5829805896095</c:v>
                </c:pt>
                <c:pt idx="127">
                  <c:v>644.5024416155585</c:v>
                </c:pt>
                <c:pt idx="128">
                  <c:v>573.170538319001</c:v>
                </c:pt>
                <c:pt idx="129">
                  <c:v>622.3996688754902</c:v>
                </c:pt>
                <c:pt idx="130">
                  <c:v>606.423162810601</c:v>
                </c:pt>
                <c:pt idx="131">
                  <c:v>687.1791132750165</c:v>
                </c:pt>
                <c:pt idx="132">
                  <c:v>617.0832635389657</c:v>
                </c:pt>
                <c:pt idx="133">
                  <c:v>715.0200459938254</c:v>
                </c:pt>
                <c:pt idx="134">
                  <c:v>740.7568656402252</c:v>
                </c:pt>
                <c:pt idx="135">
                  <c:v>814.8585840233809</c:v>
                </c:pt>
                <c:pt idx="136">
                  <c:v>736.6936823598588</c:v>
                </c:pt>
                <c:pt idx="137">
                  <c:v>694.0571817459404</c:v>
                </c:pt>
                <c:pt idx="138">
                  <c:v>721.3972291691133</c:v>
                </c:pt>
                <c:pt idx="139">
                  <c:v>686.213885630552</c:v>
                </c:pt>
                <c:pt idx="140">
                  <c:v>581.5973221109762</c:v>
                </c:pt>
                <c:pt idx="141">
                  <c:v>683.7415654726839</c:v>
                </c:pt>
                <c:pt idx="142">
                  <c:v>642.4567696853109</c:v>
                </c:pt>
                <c:pt idx="143">
                  <c:v>628.8036890953629</c:v>
                </c:pt>
                <c:pt idx="144">
                  <c:v>612.9828364003448</c:v>
                </c:pt>
                <c:pt idx="145">
                  <c:v>620.5547957950224</c:v>
                </c:pt>
                <c:pt idx="146">
                  <c:v>581.8195724035262</c:v>
                </c:pt>
                <c:pt idx="147">
                  <c:v>641.7306927788367</c:v>
                </c:pt>
                <c:pt idx="148">
                  <c:v>583.3121446010543</c:v>
                </c:pt>
                <c:pt idx="149">
                  <c:v>580.1521592453818</c:v>
                </c:pt>
                <c:pt idx="150">
                  <c:v>573.5097015720907</c:v>
                </c:pt>
                <c:pt idx="151">
                  <c:v>511.0505882846272</c:v>
                </c:pt>
                <c:pt idx="152">
                  <c:v>586.4554954045145</c:v>
                </c:pt>
                <c:pt idx="153">
                  <c:v>536.7580762929202</c:v>
                </c:pt>
                <c:pt idx="154">
                  <c:v>516.6165808180289</c:v>
                </c:pt>
                <c:pt idx="155">
                  <c:v>602.4438247124508</c:v>
                </c:pt>
                <c:pt idx="156">
                  <c:v>504.8707442261462</c:v>
                </c:pt>
                <c:pt idx="157">
                  <c:v>549.9805134596065</c:v>
                </c:pt>
                <c:pt idx="158">
                  <c:v>622.3975221892197</c:v>
                </c:pt>
                <c:pt idx="159">
                  <c:v>565.80078202782</c:v>
                </c:pt>
                <c:pt idx="160">
                  <c:v>519.0967414583705</c:v>
                </c:pt>
                <c:pt idx="161">
                  <c:v>674.4675300143914</c:v>
                </c:pt>
                <c:pt idx="162">
                  <c:v>614.8277108044277</c:v>
                </c:pt>
                <c:pt idx="163">
                  <c:v>654.9604219319067</c:v>
                </c:pt>
                <c:pt idx="164">
                  <c:v>620.602065576921</c:v>
                </c:pt>
                <c:pt idx="165">
                  <c:v>674.6595868431771</c:v>
                </c:pt>
                <c:pt idx="166">
                  <c:v>653.6545443764938</c:v>
                </c:pt>
                <c:pt idx="167">
                  <c:v>678.5453256642062</c:v>
                </c:pt>
                <c:pt idx="168">
                  <c:v>616.5255290843863</c:v>
                </c:pt>
                <c:pt idx="169">
                  <c:v>691.1089996191807</c:v>
                </c:pt>
                <c:pt idx="170">
                  <c:v>752.9398675937681</c:v>
                </c:pt>
                <c:pt idx="171">
                  <c:v>700.240886126852</c:v>
                </c:pt>
                <c:pt idx="172">
                  <c:v>697.3053913305125</c:v>
                </c:pt>
                <c:pt idx="173">
                  <c:v>763.3568528629295</c:v>
                </c:pt>
                <c:pt idx="174">
                  <c:v>724.2596233497136</c:v>
                </c:pt>
                <c:pt idx="175">
                  <c:v>717.2642780376182</c:v>
                </c:pt>
                <c:pt idx="176">
                  <c:v>648.2481609236327</c:v>
                </c:pt>
                <c:pt idx="177">
                  <c:v>746.1910234374761</c:v>
                </c:pt>
                <c:pt idx="178">
                  <c:v>781.5566358374906</c:v>
                </c:pt>
                <c:pt idx="179">
                  <c:v>722.3057559768895</c:v>
                </c:pt>
                <c:pt idx="180">
                  <c:v>716.5752223460254</c:v>
                </c:pt>
                <c:pt idx="181">
                  <c:v>778.2847698624013</c:v>
                </c:pt>
                <c:pt idx="182">
                  <c:v>753.0770138215654</c:v>
                </c:pt>
                <c:pt idx="183">
                  <c:v>712.928587349374</c:v>
                </c:pt>
                <c:pt idx="184">
                  <c:v>785.9627620370849</c:v>
                </c:pt>
                <c:pt idx="185">
                  <c:v>750.2469555354094</c:v>
                </c:pt>
                <c:pt idx="186">
                  <c:v>720.2436386612292</c:v>
                </c:pt>
                <c:pt idx="187">
                  <c:v>780.8760743644812</c:v>
                </c:pt>
                <c:pt idx="188">
                  <c:v>799.6830632388956</c:v>
                </c:pt>
                <c:pt idx="189">
                  <c:v>788.7698980737048</c:v>
                </c:pt>
                <c:pt idx="190">
                  <c:v>716.9030270776506</c:v>
                </c:pt>
                <c:pt idx="191">
                  <c:v>787.9345579142622</c:v>
                </c:pt>
                <c:pt idx="192">
                  <c:v>735.082586808535</c:v>
                </c:pt>
                <c:pt idx="193">
                  <c:v>677.5124128626038</c:v>
                </c:pt>
                <c:pt idx="194">
                  <c:v>678.0298122897113</c:v>
                </c:pt>
                <c:pt idx="195">
                  <c:v>665.8940221015528</c:v>
                </c:pt>
                <c:pt idx="196">
                  <c:v>711.6527594842777</c:v>
                </c:pt>
                <c:pt idx="197">
                  <c:v>744.5787970924986</c:v>
                </c:pt>
                <c:pt idx="198">
                  <c:v>866.197071668934</c:v>
                </c:pt>
                <c:pt idx="199">
                  <c:v>776.9412849196925</c:v>
                </c:pt>
                <c:pt idx="200">
                  <c:v>760.9263042853032</c:v>
                </c:pt>
                <c:pt idx="201">
                  <c:v>762.8644202693792</c:v>
                </c:pt>
                <c:pt idx="202">
                  <c:v>780.8292380992895</c:v>
                </c:pt>
                <c:pt idx="203">
                  <c:v>833.1061796566726</c:v>
                </c:pt>
                <c:pt idx="204">
                  <c:v>769.498796999782</c:v>
                </c:pt>
                <c:pt idx="205">
                  <c:v>778.7834462706708</c:v>
                </c:pt>
                <c:pt idx="206">
                  <c:v>749.3147383938331</c:v>
                </c:pt>
                <c:pt idx="207">
                  <c:v>940.7282231147132</c:v>
                </c:pt>
                <c:pt idx="208">
                  <c:v>844.6758956758957</c:v>
                </c:pt>
                <c:pt idx="209">
                  <c:v>877.399720399055</c:v>
                </c:pt>
                <c:pt idx="210">
                  <c:v>856.322690436199</c:v>
                </c:pt>
                <c:pt idx="211">
                  <c:v>845.068148456937</c:v>
                </c:pt>
                <c:pt idx="212">
                  <c:v>827.426405299632</c:v>
                </c:pt>
                <c:pt idx="213">
                  <c:v>873.8158954424889</c:v>
                </c:pt>
                <c:pt idx="214">
                  <c:v>841.5283388110673</c:v>
                </c:pt>
                <c:pt idx="215">
                  <c:v>915.6015999109583</c:v>
                </c:pt>
                <c:pt idx="216">
                  <c:v>794.2850557856447</c:v>
                </c:pt>
                <c:pt idx="217">
                  <c:v>780.8142028067834</c:v>
                </c:pt>
                <c:pt idx="218">
                  <c:v>852.1810786214863</c:v>
                </c:pt>
                <c:pt idx="219">
                  <c:v>804.9613303219521</c:v>
                </c:pt>
                <c:pt idx="220">
                  <c:v>786.6954751686083</c:v>
                </c:pt>
                <c:pt idx="221">
                  <c:v>884.5815346773183</c:v>
                </c:pt>
                <c:pt idx="222">
                  <c:v>884.375900050627</c:v>
                </c:pt>
                <c:pt idx="223">
                  <c:v>1038.12355798596</c:v>
                </c:pt>
                <c:pt idx="224">
                  <c:v>1161.700406833835</c:v>
                </c:pt>
                <c:pt idx="225">
                  <c:v>913.9743711008098</c:v>
                </c:pt>
                <c:pt idx="226">
                  <c:v>934.3498332862257</c:v>
                </c:pt>
                <c:pt idx="227">
                  <c:v>1031.4018281943</c:v>
                </c:pt>
                <c:pt idx="228">
                  <c:v>912.4186004851883</c:v>
                </c:pt>
                <c:pt idx="229">
                  <c:v>934.2291074809448</c:v>
                </c:pt>
                <c:pt idx="230">
                  <c:v>937.9473395266345</c:v>
                </c:pt>
                <c:pt idx="231">
                  <c:v>917.6736327337673</c:v>
                </c:pt>
                <c:pt idx="232">
                  <c:v>844.963864798098</c:v>
                </c:pt>
                <c:pt idx="233">
                  <c:v>1108.416845579736</c:v>
                </c:pt>
                <c:pt idx="234">
                  <c:v>916.0106470934243</c:v>
                </c:pt>
                <c:pt idx="235">
                  <c:v>1019.07964177668</c:v>
                </c:pt>
                <c:pt idx="236">
                  <c:v>1054.867611354905</c:v>
                </c:pt>
                <c:pt idx="237">
                  <c:v>979.9313784255512</c:v>
                </c:pt>
                <c:pt idx="238">
                  <c:v>1099.697284351263</c:v>
                </c:pt>
                <c:pt idx="239">
                  <c:v>1038.932463833466</c:v>
                </c:pt>
                <c:pt idx="240">
                  <c:v>936.8153026245774</c:v>
                </c:pt>
                <c:pt idx="241">
                  <c:v>1073.389623389425</c:v>
                </c:pt>
                <c:pt idx="242">
                  <c:v>1081.735605317508</c:v>
                </c:pt>
                <c:pt idx="243">
                  <c:v>1010.103833716095</c:v>
                </c:pt>
                <c:pt idx="244">
                  <c:v>1039.998044582878</c:v>
                </c:pt>
                <c:pt idx="245">
                  <c:v>992.2782168863256</c:v>
                </c:pt>
                <c:pt idx="246">
                  <c:v>892.446205952802</c:v>
                </c:pt>
                <c:pt idx="247">
                  <c:v>952.1807234058817</c:v>
                </c:pt>
                <c:pt idx="248">
                  <c:v>865.2304615694738</c:v>
                </c:pt>
                <c:pt idx="249">
                  <c:v>974.5470552886891</c:v>
                </c:pt>
                <c:pt idx="250">
                  <c:v>959.503750299178</c:v>
                </c:pt>
                <c:pt idx="251">
                  <c:v>950.5535254710894</c:v>
                </c:pt>
                <c:pt idx="252">
                  <c:v>898.753328591562</c:v>
                </c:pt>
                <c:pt idx="253">
                  <c:v>943.492798643781</c:v>
                </c:pt>
                <c:pt idx="254">
                  <c:v>975.0942275465476</c:v>
                </c:pt>
                <c:pt idx="255">
                  <c:v>971.1603451399794</c:v>
                </c:pt>
                <c:pt idx="256">
                  <c:v>1073.891275924312</c:v>
                </c:pt>
                <c:pt idx="257">
                  <c:v>951.6279830349416</c:v>
                </c:pt>
                <c:pt idx="258">
                  <c:v>1203.180781034155</c:v>
                </c:pt>
                <c:pt idx="259">
                  <c:v>1093.977860573256</c:v>
                </c:pt>
                <c:pt idx="260">
                  <c:v>1133.098165046764</c:v>
                </c:pt>
                <c:pt idx="261">
                  <c:v>1179.763037205163</c:v>
                </c:pt>
                <c:pt idx="262">
                  <c:v>1252.460018452575</c:v>
                </c:pt>
                <c:pt idx="263">
                  <c:v>1220.747111602114</c:v>
                </c:pt>
                <c:pt idx="264">
                  <c:v>1235.922393910954</c:v>
                </c:pt>
                <c:pt idx="265">
                  <c:v>1238.926190648353</c:v>
                </c:pt>
                <c:pt idx="266">
                  <c:v>1289.134993930692</c:v>
                </c:pt>
              </c:numCache>
            </c:numRef>
          </c:val>
          <c:smooth val="0"/>
          <c:extLst xmlns:c16r2="http://schemas.microsoft.com/office/drawing/2015/06/chart">
            <c:ext xmlns:c16="http://schemas.microsoft.com/office/drawing/2014/chart" uri="{C3380CC4-5D6E-409C-BE32-E72D297353CC}">
              <c16:uniqueId val="{00000001-6D8C-4C5A-A8AD-4D4E5AC96169}"/>
            </c:ext>
          </c:extLst>
        </c:ser>
        <c:dLbls>
          <c:showLegendKey val="0"/>
          <c:showVal val="0"/>
          <c:showCatName val="0"/>
          <c:showSerName val="0"/>
          <c:showPercent val="0"/>
          <c:showBubbleSize val="0"/>
        </c:dLbls>
        <c:marker val="1"/>
        <c:smooth val="0"/>
        <c:axId val="-2085310024"/>
        <c:axId val="-2085306712"/>
      </c:lineChart>
      <c:dateAx>
        <c:axId val="-2085310024"/>
        <c:scaling>
          <c:orientation val="minMax"/>
          <c:min val="39083.0"/>
        </c:scaling>
        <c:delete val="0"/>
        <c:axPos val="b"/>
        <c:numFmt formatCode="yyyy;@" sourceLinked="0"/>
        <c:majorTickMark val="none"/>
        <c:minorTickMark val="out"/>
        <c:tickLblPos val="low"/>
        <c:spPr>
          <a:ln w="22225">
            <a:solidFill>
              <a:schemeClr val="tx1">
                <a:lumMod val="50000"/>
                <a:lumOff val="50000"/>
              </a:schemeClr>
            </a:solidFill>
            <a:prstDash val="solid"/>
          </a:ln>
        </c:spPr>
        <c:txPr>
          <a:bodyPr rot="-2700000"/>
          <a:lstStyle/>
          <a:p>
            <a:pPr>
              <a:defRPr sz="1100"/>
            </a:pPr>
            <a:endParaRPr lang="en-US"/>
          </a:p>
        </c:txPr>
        <c:crossAx val="-2085306712"/>
        <c:crosses val="autoZero"/>
        <c:auto val="0"/>
        <c:lblOffset val="100"/>
        <c:baseTimeUnit val="days"/>
      </c:dateAx>
      <c:valAx>
        <c:axId val="-2085306712"/>
        <c:scaling>
          <c:orientation val="minMax"/>
          <c:max val="1400.0"/>
          <c:min val="200.0"/>
        </c:scaling>
        <c:delete val="0"/>
        <c:axPos val="l"/>
        <c:majorGridlines>
          <c:spPr>
            <a:ln>
              <a:solidFill>
                <a:schemeClr val="bg1">
                  <a:lumMod val="75000"/>
                </a:schemeClr>
              </a:solidFill>
            </a:ln>
          </c:spPr>
        </c:majorGridlines>
        <c:numFmt formatCode="General" sourceLinked="0"/>
        <c:majorTickMark val="none"/>
        <c:minorTickMark val="none"/>
        <c:tickLblPos val="nextTo"/>
        <c:spPr>
          <a:ln w="9525">
            <a:noFill/>
          </a:ln>
        </c:spPr>
        <c:crossAx val="-2085310024"/>
        <c:crosses val="autoZero"/>
        <c:crossBetween val="between"/>
      </c:valAx>
      <c:spPr>
        <a:noFill/>
        <a:ln>
          <a:solidFill>
            <a:schemeClr val="tx1">
              <a:lumMod val="50000"/>
              <a:lumOff val="50000"/>
            </a:schemeClr>
          </a:solidFill>
        </a:ln>
      </c:spPr>
    </c:plotArea>
    <c:legend>
      <c:legendPos val="r"/>
      <c:layout>
        <c:manualLayout>
          <c:xMode val="edge"/>
          <c:yMode val="edge"/>
          <c:x val="0.239315493937587"/>
          <c:y val="0.925324511383962"/>
          <c:w val="0.605269827072153"/>
          <c:h val="0.0746754886160379"/>
        </c:manualLayout>
      </c:layout>
      <c:overlay val="0"/>
      <c:txPr>
        <a:bodyPr/>
        <a:lstStyle/>
        <a:p>
          <a:pPr>
            <a:defRPr sz="1100"/>
          </a:pPr>
          <a:endParaRPr lang="en-US"/>
        </a:p>
      </c:txPr>
    </c:legend>
    <c:plotVisOnly val="1"/>
    <c:dispBlanksAs val="gap"/>
    <c:showDLblsOverMax val="0"/>
  </c:chart>
  <c:txPr>
    <a:bodyPr/>
    <a:lstStyle/>
    <a:p>
      <a:pPr>
        <a:defRPr sz="1200">
          <a:latin typeface="Arial" pitchFamily="34" charset="0"/>
          <a:cs typeface="Arial" pitchFamily="34" charset="0"/>
        </a:defRPr>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1" i="0" u="none" strike="noStrike" kern="1200" spc="0" baseline="0">
                <a:solidFill>
                  <a:sysClr val="windowText" lastClr="000000"/>
                </a:solidFill>
                <a:latin typeface="+mn-lt"/>
                <a:ea typeface="+mn-ea"/>
                <a:cs typeface="+mn-cs"/>
              </a:defRPr>
            </a:pPr>
            <a:r>
              <a:rPr lang="en-AU" sz="1600" b="1" baseline="0" dirty="0"/>
              <a:t>Fibre indices in USD terms from Jan-2020 set to a base of July 2020</a:t>
            </a:r>
            <a:endParaRPr lang="en-AU" sz="1600" b="1" dirty="0"/>
          </a:p>
        </c:rich>
      </c:tx>
      <c:layout>
        <c:manualLayout>
          <c:xMode val="edge"/>
          <c:yMode val="edge"/>
          <c:x val="0.0143608218107577"/>
          <c:y val="0.02"/>
        </c:manualLayout>
      </c:layout>
      <c:overlay val="0"/>
      <c:spPr>
        <a:noFill/>
        <a:ln>
          <a:noFill/>
        </a:ln>
        <a:effectLst/>
      </c:spPr>
    </c:title>
    <c:autoTitleDeleted val="0"/>
    <c:plotArea>
      <c:layout>
        <c:manualLayout>
          <c:layoutTarget val="inner"/>
          <c:xMode val="edge"/>
          <c:yMode val="edge"/>
          <c:x val="0.111336287882048"/>
          <c:y val="0.196000898297223"/>
          <c:w val="0.823715741689732"/>
          <c:h val="0.561736158771935"/>
        </c:manualLayout>
      </c:layout>
      <c:lineChart>
        <c:grouping val="standard"/>
        <c:varyColors val="0"/>
        <c:ser>
          <c:idx val="0"/>
          <c:order val="0"/>
          <c:tx>
            <c:strRef>
              <c:f>'2'!$D$8</c:f>
              <c:strCache>
                <c:ptCount val="1"/>
                <c:pt idx="0">
                  <c:v>Acrylic</c:v>
                </c:pt>
              </c:strCache>
            </c:strRef>
          </c:tx>
          <c:spPr>
            <a:ln w="28575" cap="rnd">
              <a:solidFill>
                <a:schemeClr val="tx2"/>
              </a:solidFill>
              <a:round/>
            </a:ln>
            <a:effectLst/>
          </c:spPr>
          <c:marker>
            <c:symbol val="none"/>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'2'!$M$9:$M$65</c:f>
              <c:numCache>
                <c:formatCode>General</c:formatCode>
                <c:ptCount val="57"/>
                <c:pt idx="30" formatCode="0.00">
                  <c:v>1.209580838323353</c:v>
                </c:pt>
                <c:pt idx="31" formatCode="0.00">
                  <c:v>1.203592814371257</c:v>
                </c:pt>
                <c:pt idx="32" formatCode="0.00">
                  <c:v>1.179640718562874</c:v>
                </c:pt>
                <c:pt idx="33" formatCode="0.00">
                  <c:v>1.059880239520958</c:v>
                </c:pt>
                <c:pt idx="34" formatCode="0.00">
                  <c:v>0.958083832335329</c:v>
                </c:pt>
                <c:pt idx="35" formatCode="0.00">
                  <c:v>0.976047904191617</c:v>
                </c:pt>
                <c:pt idx="36" formatCode="0.00">
                  <c:v>1.0</c:v>
                </c:pt>
                <c:pt idx="37" formatCode="0.00">
                  <c:v>1.011976047904191</c:v>
                </c:pt>
                <c:pt idx="38" formatCode="0.00">
                  <c:v>1.029940119760479</c:v>
                </c:pt>
                <c:pt idx="39" formatCode="0.00">
                  <c:v>1.065868263473054</c:v>
                </c:pt>
                <c:pt idx="40" formatCode="0.00">
                  <c:v>1.155688622754491</c:v>
                </c:pt>
                <c:pt idx="41" formatCode="0.00">
                  <c:v>1.389221556886228</c:v>
                </c:pt>
                <c:pt idx="42" formatCode="0.00">
                  <c:v>1.574850299401198</c:v>
                </c:pt>
                <c:pt idx="43" formatCode="0.00">
                  <c:v>1.610778443113773</c:v>
                </c:pt>
                <c:pt idx="44" formatCode="0.00">
                  <c:v>1.820359281437126</c:v>
                </c:pt>
                <c:pt idx="45" formatCode="0.00">
                  <c:v>1.838323353293413</c:v>
                </c:pt>
                <c:pt idx="46" formatCode="0.00">
                  <c:v>1.67065868263473</c:v>
                </c:pt>
                <c:pt idx="47" formatCode="0.00">
                  <c:v>1.694610778443114</c:v>
                </c:pt>
                <c:pt idx="48" formatCode="0.00">
                  <c:v>1.694610778443114</c:v>
                </c:pt>
                <c:pt idx="49" formatCode="0.00">
                  <c:v>1.706586826347306</c:v>
                </c:pt>
                <c:pt idx="50" formatCode="0.00">
                  <c:v>1.766467065868264</c:v>
                </c:pt>
                <c:pt idx="51" formatCode="0.00">
                  <c:v>1.904191616766467</c:v>
                </c:pt>
                <c:pt idx="52" formatCode="0.00">
                  <c:v>1.952095808383234</c:v>
                </c:pt>
                <c:pt idx="53" formatCode="0.00">
                  <c:v>1.904191616766467</c:v>
                </c:pt>
                <c:pt idx="54" formatCode="0.00">
                  <c:v>1.736526946107785</c:v>
                </c:pt>
                <c:pt idx="55" formatCode="0.00">
                  <c:v>1.748502994011976</c:v>
                </c:pt>
                <c:pt idx="56" formatCode="0.00">
                  <c:v>1.748502994011976</c:v>
                </c:pt>
              </c:numCache>
            </c:numRef>
          </c:val>
          <c:smooth val="0"/>
          <c:extLst xmlns:c16r2="http://schemas.microsoft.com/office/drawing/2015/06/chart">
            <c:ext xmlns:c16="http://schemas.microsoft.com/office/drawing/2014/chart" uri="{C3380CC4-5D6E-409C-BE32-E72D297353CC}">
              <c16:uniqueId val="{00000000-4795-40D2-8153-E91D3E677E8C}"/>
            </c:ext>
          </c:extLst>
        </c:ser>
        <c:ser>
          <c:idx val="1"/>
          <c:order val="1"/>
          <c:tx>
            <c:strRef>
              <c:f>'2'!$E$8</c:f>
              <c:strCache>
                <c:ptCount val="1"/>
                <c:pt idx="0">
                  <c:v>Polyester Staple</c:v>
                </c:pt>
              </c:strCache>
            </c:strRef>
          </c:tx>
          <c:spPr>
            <a:ln w="22225"/>
          </c:spPr>
          <c:marker>
            <c:symbol val="none"/>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'2'!$N$9:$N$65</c:f>
              <c:numCache>
                <c:formatCode>General</c:formatCode>
                <c:ptCount val="57"/>
                <c:pt idx="30" formatCode="0.00">
                  <c:v>1.301813471502591</c:v>
                </c:pt>
                <c:pt idx="31" formatCode="0.00">
                  <c:v>1.221502590673575</c:v>
                </c:pt>
                <c:pt idx="32" formatCode="0.00">
                  <c:v>1.110103626943005</c:v>
                </c:pt>
                <c:pt idx="33" formatCode="0.00">
                  <c:v>1.067357512953368</c:v>
                </c:pt>
                <c:pt idx="34" formatCode="0.00">
                  <c:v>1.047927461139896</c:v>
                </c:pt>
                <c:pt idx="35" formatCode="0.00">
                  <c:v>1.06217616580311</c:v>
                </c:pt>
                <c:pt idx="36" formatCode="0.00">
                  <c:v>1.0</c:v>
                </c:pt>
                <c:pt idx="37" formatCode="0.00">
                  <c:v>1.016839378238342</c:v>
                </c:pt>
                <c:pt idx="38" formatCode="0.00">
                  <c:v>1.029792746113989</c:v>
                </c:pt>
                <c:pt idx="39" formatCode="0.00">
                  <c:v>1.101036269430052</c:v>
                </c:pt>
                <c:pt idx="40" formatCode="0.00">
                  <c:v>1.097150259067357</c:v>
                </c:pt>
                <c:pt idx="41" formatCode="0.00">
                  <c:v>1.125647668393783</c:v>
                </c:pt>
                <c:pt idx="42" formatCode="0.00">
                  <c:v>1.231865284974093</c:v>
                </c:pt>
                <c:pt idx="43" formatCode="0.00">
                  <c:v>1.408031088082901</c:v>
                </c:pt>
                <c:pt idx="44" formatCode="0.00">
                  <c:v>1.431347150259067</c:v>
                </c:pt>
                <c:pt idx="45" formatCode="0.00">
                  <c:v>1.347150259067357</c:v>
                </c:pt>
                <c:pt idx="46" formatCode="0.00">
                  <c:v>1.36658031088083</c:v>
                </c:pt>
                <c:pt idx="47" formatCode="0.00">
                  <c:v>1.284974093264248</c:v>
                </c:pt>
                <c:pt idx="48" formatCode="0.00">
                  <c:v>1.420984455958549</c:v>
                </c:pt>
                <c:pt idx="49" formatCode="0.00">
                  <c:v>1.406735751295336</c:v>
                </c:pt>
                <c:pt idx="50" formatCode="0.00">
                  <c:v>1.405440414507772</c:v>
                </c:pt>
                <c:pt idx="51" formatCode="0.00">
                  <c:v>1.58678756476684</c:v>
                </c:pt>
                <c:pt idx="52" formatCode="0.00">
                  <c:v>1.453367875647668</c:v>
                </c:pt>
                <c:pt idx="53" formatCode="0.00">
                  <c:v>1.404145077720208</c:v>
                </c:pt>
                <c:pt idx="54" formatCode="0.00">
                  <c:v>1.509067357512953</c:v>
                </c:pt>
                <c:pt idx="55" formatCode="0.00">
                  <c:v>1.558290155440414</c:v>
                </c:pt>
                <c:pt idx="56" formatCode="0.00">
                  <c:v>1.612694300518134</c:v>
                </c:pt>
              </c:numCache>
            </c:numRef>
          </c:val>
          <c:smooth val="0"/>
          <c:extLst xmlns:c16r2="http://schemas.microsoft.com/office/drawing/2015/06/chart">
            <c:ext xmlns:c16="http://schemas.microsoft.com/office/drawing/2014/chart" uri="{C3380CC4-5D6E-409C-BE32-E72D297353CC}">
              <c16:uniqueId val="{00000001-4795-40D2-8153-E91D3E677E8C}"/>
            </c:ext>
          </c:extLst>
        </c:ser>
        <c:ser>
          <c:idx val="2"/>
          <c:order val="2"/>
          <c:tx>
            <c:strRef>
              <c:f>'2'!$F$8</c:f>
              <c:strCache>
                <c:ptCount val="1"/>
                <c:pt idx="0">
                  <c:v>Viscose</c:v>
                </c:pt>
              </c:strCache>
            </c:strRef>
          </c:tx>
          <c:spPr>
            <a:ln w="22225"/>
          </c:spPr>
          <c:marker>
            <c:symbol val="none"/>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'2'!$O$9:$O$65</c:f>
              <c:numCache>
                <c:formatCode>General</c:formatCode>
                <c:ptCount val="57"/>
                <c:pt idx="30" formatCode="0.00">
                  <c:v>1.151260504201681</c:v>
                </c:pt>
                <c:pt idx="31" formatCode="0.00">
                  <c:v>1.149579831932773</c:v>
                </c:pt>
                <c:pt idx="32" formatCode="0.00">
                  <c:v>1.114285714285715</c:v>
                </c:pt>
                <c:pt idx="33" formatCode="0.00">
                  <c:v>1.027731092436974</c:v>
                </c:pt>
                <c:pt idx="34" formatCode="0.00">
                  <c:v>1.02436974789916</c:v>
                </c:pt>
                <c:pt idx="35" formatCode="0.00">
                  <c:v>1.040336134453782</c:v>
                </c:pt>
                <c:pt idx="36" formatCode="0.00">
                  <c:v>1.0</c:v>
                </c:pt>
                <c:pt idx="37" formatCode="0.00">
                  <c:v>1.007563025210084</c:v>
                </c:pt>
                <c:pt idx="38" formatCode="0.00">
                  <c:v>1.047899159663866</c:v>
                </c:pt>
                <c:pt idx="39" formatCode="0.00">
                  <c:v>1.205042016806723</c:v>
                </c:pt>
                <c:pt idx="40" formatCode="0.00">
                  <c:v>1.321008403361344</c:v>
                </c:pt>
                <c:pt idx="41" formatCode="0.00">
                  <c:v>1.347058823529412</c:v>
                </c:pt>
                <c:pt idx="42" formatCode="0.00">
                  <c:v>1.604201680672269</c:v>
                </c:pt>
                <c:pt idx="43" formatCode="0.00">
                  <c:v>1.863865546218487</c:v>
                </c:pt>
                <c:pt idx="44" formatCode="0.00">
                  <c:v>2.000840336134454</c:v>
                </c:pt>
                <c:pt idx="45" formatCode="0.00">
                  <c:v>1.883193277310924</c:v>
                </c:pt>
                <c:pt idx="46" formatCode="0.00">
                  <c:v>1.804201680672268</c:v>
                </c:pt>
                <c:pt idx="47" formatCode="0.00">
                  <c:v>1.636134453781513</c:v>
                </c:pt>
                <c:pt idx="48" formatCode="0.00">
                  <c:v>1.671428571428572</c:v>
                </c:pt>
                <c:pt idx="49" formatCode="0.00">
                  <c:v>1.692436974789916</c:v>
                </c:pt>
                <c:pt idx="50" formatCode="0.00">
                  <c:v>1.59327731092437</c:v>
                </c:pt>
                <c:pt idx="51" formatCode="0.00">
                  <c:v>1.75966386554622</c:v>
                </c:pt>
                <c:pt idx="52" formatCode="0.00">
                  <c:v>1.790756302521008</c:v>
                </c:pt>
                <c:pt idx="53" formatCode="0.00">
                  <c:v>1.623529411764706</c:v>
                </c:pt>
                <c:pt idx="54" formatCode="0.00">
                  <c:v>1.685714285714285</c:v>
                </c:pt>
                <c:pt idx="55" formatCode="0.00">
                  <c:v>1.73109243697479</c:v>
                </c:pt>
                <c:pt idx="56" formatCode="0.00">
                  <c:v>1.757983193277311</c:v>
                </c:pt>
              </c:numCache>
            </c:numRef>
          </c:val>
          <c:smooth val="0"/>
          <c:extLst xmlns:c16r2="http://schemas.microsoft.com/office/drawing/2015/06/chart">
            <c:ext xmlns:c16="http://schemas.microsoft.com/office/drawing/2014/chart" uri="{C3380CC4-5D6E-409C-BE32-E72D297353CC}">
              <c16:uniqueId val="{00000002-4795-40D2-8153-E91D3E677E8C}"/>
            </c:ext>
          </c:extLst>
        </c:ser>
        <c:ser>
          <c:idx val="3"/>
          <c:order val="3"/>
          <c:tx>
            <c:strRef>
              <c:f>'2'!$G$8</c:f>
              <c:strCache>
                <c:ptCount val="1"/>
                <c:pt idx="0">
                  <c:v>Silk </c:v>
                </c:pt>
              </c:strCache>
            </c:strRef>
          </c:tx>
          <c:marker>
            <c:symbol val="none"/>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'2'!$P$9:$P$65</c:f>
              <c:numCache>
                <c:formatCode>General</c:formatCode>
                <c:ptCount val="57"/>
                <c:pt idx="30" formatCode="0.00">
                  <c:v>1.415823605706874</c:v>
                </c:pt>
                <c:pt idx="31" formatCode="0.00">
                  <c:v>1.399740596627756</c:v>
                </c:pt>
                <c:pt idx="32" formatCode="0.00">
                  <c:v>1.249546044098573</c:v>
                </c:pt>
                <c:pt idx="33" formatCode="0.00">
                  <c:v>0.97769130998703</c:v>
                </c:pt>
                <c:pt idx="34" formatCode="0.00">
                  <c:v>1.039948119325551</c:v>
                </c:pt>
                <c:pt idx="35" formatCode="0.00">
                  <c:v>1.056290531776913</c:v>
                </c:pt>
                <c:pt idx="36" formatCode="0.00">
                  <c:v>1.0</c:v>
                </c:pt>
                <c:pt idx="37" formatCode="0.00">
                  <c:v>1.077302204928664</c:v>
                </c:pt>
                <c:pt idx="38" formatCode="0.00">
                  <c:v>1.133852140077821</c:v>
                </c:pt>
                <c:pt idx="39" formatCode="0.00">
                  <c:v>1.173281452658885</c:v>
                </c:pt>
                <c:pt idx="40" formatCode="0.00">
                  <c:v>1.232166018158236</c:v>
                </c:pt>
                <c:pt idx="41" formatCode="0.00">
                  <c:v>1.261738002594034</c:v>
                </c:pt>
                <c:pt idx="42" formatCode="0.00">
                  <c:v>1.352529182879377</c:v>
                </c:pt>
                <c:pt idx="43" formatCode="0.00">
                  <c:v>1.479118028534371</c:v>
                </c:pt>
                <c:pt idx="44" formatCode="0.00">
                  <c:v>1.563164721141375</c:v>
                </c:pt>
                <c:pt idx="45" formatCode="0.00">
                  <c:v>1.571984435797666</c:v>
                </c:pt>
                <c:pt idx="46" formatCode="0.00">
                  <c:v>1.718547341115435</c:v>
                </c:pt>
                <c:pt idx="47" formatCode="0.00">
                  <c:v>1.751750972762646</c:v>
                </c:pt>
                <c:pt idx="48" formatCode="0.00">
                  <c:v>1.776653696498055</c:v>
                </c:pt>
                <c:pt idx="49" formatCode="0.00">
                  <c:v>1.785214007782101</c:v>
                </c:pt>
                <c:pt idx="50" formatCode="0.00">
                  <c:v>1.747341115434501</c:v>
                </c:pt>
                <c:pt idx="51" formatCode="0.00">
                  <c:v>1.762905317769131</c:v>
                </c:pt>
                <c:pt idx="52" formatCode="0.00">
                  <c:v>1.789623865110246</c:v>
                </c:pt>
                <c:pt idx="53" formatCode="0.00">
                  <c:v>1.802594033722438</c:v>
                </c:pt>
                <c:pt idx="54" formatCode="0.00">
                  <c:v>1.815823605706874</c:v>
                </c:pt>
                <c:pt idx="55" formatCode="0.00">
                  <c:v>1.830869001297017</c:v>
                </c:pt>
                <c:pt idx="56" formatCode="0.00">
                  <c:v>1.83035019455253</c:v>
                </c:pt>
              </c:numCache>
            </c:numRef>
          </c:val>
          <c:smooth val="0"/>
          <c:extLst xmlns:c16r2="http://schemas.microsoft.com/office/drawing/2015/06/chart">
            <c:ext xmlns:c16="http://schemas.microsoft.com/office/drawing/2014/chart" uri="{C3380CC4-5D6E-409C-BE32-E72D297353CC}">
              <c16:uniqueId val="{00000003-4795-40D2-8153-E91D3E677E8C}"/>
            </c:ext>
          </c:extLst>
        </c:ser>
        <c:ser>
          <c:idx val="4"/>
          <c:order val="4"/>
          <c:tx>
            <c:strRef>
              <c:f>'2'!$H$8</c:f>
              <c:strCache>
                <c:ptCount val="1"/>
                <c:pt idx="0">
                  <c:v>Cotlook A Index</c:v>
                </c:pt>
              </c:strCache>
            </c:strRef>
          </c:tx>
          <c:spPr>
            <a:ln w="22225"/>
          </c:spPr>
          <c:marker>
            <c:symbol val="none"/>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'2'!$Q$9:$Q$65</c:f>
              <c:numCache>
                <c:formatCode>General</c:formatCode>
                <c:ptCount val="57"/>
                <c:pt idx="30" formatCode="0.00">
                  <c:v>1.153531815528313</c:v>
                </c:pt>
                <c:pt idx="31" formatCode="0.00">
                  <c:v>1.117483946293053</c:v>
                </c:pt>
                <c:pt idx="32" formatCode="0.00">
                  <c:v>0.987886748394629</c:v>
                </c:pt>
                <c:pt idx="33" formatCode="0.00">
                  <c:v>0.928488032691185</c:v>
                </c:pt>
                <c:pt idx="34" formatCode="0.00">
                  <c:v>0.957822533566842</c:v>
                </c:pt>
                <c:pt idx="35" formatCode="0.00">
                  <c:v>0.989492119089317</c:v>
                </c:pt>
                <c:pt idx="36" formatCode="0.00">
                  <c:v>1.0</c:v>
                </c:pt>
                <c:pt idx="37" formatCode="0.00">
                  <c:v>1.02159953298307</c:v>
                </c:pt>
                <c:pt idx="38" formatCode="0.00">
                  <c:v>1.033129013426737</c:v>
                </c:pt>
                <c:pt idx="39" formatCode="0.00">
                  <c:v>1.091943957968476</c:v>
                </c:pt>
                <c:pt idx="40" formatCode="0.00">
                  <c:v>1.134267367192061</c:v>
                </c:pt>
                <c:pt idx="41" formatCode="0.00">
                  <c:v>1.184471687098658</c:v>
                </c:pt>
                <c:pt idx="42" formatCode="0.00">
                  <c:v>1.270577933450088</c:v>
                </c:pt>
                <c:pt idx="43" formatCode="0.00">
                  <c:v>1.353765323992995</c:v>
                </c:pt>
                <c:pt idx="44" formatCode="0.00">
                  <c:v>1.334354932866317</c:v>
                </c:pt>
                <c:pt idx="45" formatCode="0.00">
                  <c:v>1.32092819614711</c:v>
                </c:pt>
                <c:pt idx="46" formatCode="0.00">
                  <c:v>1.324138937536486</c:v>
                </c:pt>
                <c:pt idx="47" formatCode="0.00">
                  <c:v>1.380764740221833</c:v>
                </c:pt>
                <c:pt idx="48" formatCode="0.00">
                  <c:v>1.426298890834793</c:v>
                </c:pt>
                <c:pt idx="49" formatCode="0.00">
                  <c:v>1.480005837711617</c:v>
                </c:pt>
                <c:pt idx="50" formatCode="0.00">
                  <c:v>1.50758902510216</c:v>
                </c:pt>
                <c:pt idx="51" formatCode="0.00">
                  <c:v>1.711908931698774</c:v>
                </c:pt>
                <c:pt idx="52" formatCode="0.00">
                  <c:v>1.845738470519556</c:v>
                </c:pt>
                <c:pt idx="53" formatCode="0.00">
                  <c:v>1.751605370694688</c:v>
                </c:pt>
                <c:pt idx="54" formatCode="0.00">
                  <c:v>1.927758318739054</c:v>
                </c:pt>
                <c:pt idx="55" formatCode="0.00">
                  <c:v>2.019994162288383</c:v>
                </c:pt>
                <c:pt idx="56" formatCode="0.00">
                  <c:v>2.020723876240514</c:v>
                </c:pt>
              </c:numCache>
            </c:numRef>
          </c:val>
          <c:smooth val="0"/>
          <c:extLst xmlns:c16r2="http://schemas.microsoft.com/office/drawing/2015/06/chart">
            <c:ext xmlns:c16="http://schemas.microsoft.com/office/drawing/2014/chart" uri="{C3380CC4-5D6E-409C-BE32-E72D297353CC}">
              <c16:uniqueId val="{00000004-4795-40D2-8153-E91D3E677E8C}"/>
            </c:ext>
          </c:extLst>
        </c:ser>
        <c:ser>
          <c:idx val="6"/>
          <c:order val="5"/>
          <c:tx>
            <c:strRef>
              <c:f>'2'!$J$8</c:f>
              <c:strCache>
                <c:ptCount val="1"/>
                <c:pt idx="0">
                  <c:v>Merino</c:v>
                </c:pt>
              </c:strCache>
            </c:strRef>
          </c:tx>
          <c:spPr>
            <a:ln w="31750">
              <a:solidFill>
                <a:srgbClr val="739B3F"/>
              </a:solidFill>
            </a:ln>
          </c:spPr>
          <c:marker>
            <c:symbol val="square"/>
            <c:size val="5"/>
          </c:marker>
          <c:cat>
            <c:numRef>
              <c:f>'2'!$C$9:$C$65</c:f>
              <c:numCache>
                <c:formatCode>General</c:formatCode>
                <c:ptCount val="57"/>
                <c:pt idx="30" formatCode="mmm\-yy">
                  <c:v>43831.0</c:v>
                </c:pt>
                <c:pt idx="31" formatCode="mmm\-yy">
                  <c:v>43862.0</c:v>
                </c:pt>
                <c:pt idx="32" formatCode="mmm\-yy">
                  <c:v>43891.0</c:v>
                </c:pt>
                <c:pt idx="33" formatCode="mmm\-yy">
                  <c:v>43922.0</c:v>
                </c:pt>
                <c:pt idx="34" formatCode="mmm\-yy">
                  <c:v>43952.0</c:v>
                </c:pt>
                <c:pt idx="35" formatCode="mmm\-yy">
                  <c:v>43983.0</c:v>
                </c:pt>
                <c:pt idx="36" formatCode="mmm\-yy">
                  <c:v>44013.0</c:v>
                </c:pt>
                <c:pt idx="37" formatCode="mmm\-yy">
                  <c:v>44044.0</c:v>
                </c:pt>
                <c:pt idx="38" formatCode="mmm\-yy">
                  <c:v>44075.0</c:v>
                </c:pt>
                <c:pt idx="39" formatCode="mmm\-yy">
                  <c:v>44105.0</c:v>
                </c:pt>
                <c:pt idx="40" formatCode="mmm\-yy">
                  <c:v>44136.0</c:v>
                </c:pt>
                <c:pt idx="41" formatCode="mmm\-yy">
                  <c:v>44166.0</c:v>
                </c:pt>
                <c:pt idx="42" formatCode="mmm\-yy">
                  <c:v>44197.0</c:v>
                </c:pt>
                <c:pt idx="43" formatCode="mmm\-yy">
                  <c:v>44228.0</c:v>
                </c:pt>
                <c:pt idx="44" formatCode="mmm\-yy">
                  <c:v>44256.0</c:v>
                </c:pt>
                <c:pt idx="45" formatCode="mmm\-yy">
                  <c:v>44287.0</c:v>
                </c:pt>
                <c:pt idx="46" formatCode="mmm\-yy">
                  <c:v>44317.0</c:v>
                </c:pt>
                <c:pt idx="47" formatCode="mmm\-yy">
                  <c:v>44348.0</c:v>
                </c:pt>
                <c:pt idx="48" formatCode="mmm\-yy">
                  <c:v>44378.0</c:v>
                </c:pt>
                <c:pt idx="49" formatCode="mmm\-yy">
                  <c:v>44409.0</c:v>
                </c:pt>
                <c:pt idx="50" formatCode="mmm\-yy">
                  <c:v>44440.0</c:v>
                </c:pt>
                <c:pt idx="51" formatCode="mmm\-yy">
                  <c:v>44470.0</c:v>
                </c:pt>
                <c:pt idx="52" formatCode="mmm\-yy">
                  <c:v>44501.0</c:v>
                </c:pt>
                <c:pt idx="53" formatCode="mmm\-yy">
                  <c:v>44531.0</c:v>
                </c:pt>
                <c:pt idx="54" formatCode="mmm\-yy">
                  <c:v>44562.0</c:v>
                </c:pt>
                <c:pt idx="55" formatCode="mmm\-yy">
                  <c:v>44593.0</c:v>
                </c:pt>
                <c:pt idx="56" formatCode="mmm\-yy">
                  <c:v>44621.0</c:v>
                </c:pt>
              </c:numCache>
            </c:numRef>
          </c:cat>
          <c:val>
            <c:numRef>
              <c:f>'2'!$S$9:$S$65</c:f>
              <c:numCache>
                <c:formatCode>General</c:formatCode>
                <c:ptCount val="57"/>
                <c:pt idx="30" formatCode="0.00">
                  <c:v>1.396118712251768</c:v>
                </c:pt>
                <c:pt idx="31" formatCode="0.00">
                  <c:v>1.351926255541355</c:v>
                </c:pt>
                <c:pt idx="32" formatCode="0.00">
                  <c:v>1.16467469202611</c:v>
                </c:pt>
                <c:pt idx="33" formatCode="0.00">
                  <c:v>1.030491190932905</c:v>
                </c:pt>
                <c:pt idx="34" formatCode="0.00">
                  <c:v>1.008004160963545</c:v>
                </c:pt>
                <c:pt idx="35" formatCode="0.00">
                  <c:v>1.040023511912277</c:v>
                </c:pt>
                <c:pt idx="36" formatCode="0.00">
                  <c:v>1.0</c:v>
                </c:pt>
                <c:pt idx="37" formatCode="0.00">
                  <c:v>0.882925250084784</c:v>
                </c:pt>
                <c:pt idx="38" formatCode="0.00">
                  <c:v>0.867183891455225</c:v>
                </c:pt>
                <c:pt idx="39" formatCode="0.00">
                  <c:v>1.027219331964247</c:v>
                </c:pt>
                <c:pt idx="40" formatCode="0.00">
                  <c:v>1.101382240536924</c:v>
                </c:pt>
                <c:pt idx="41" formatCode="0.00">
                  <c:v>1.152728435802481</c:v>
                </c:pt>
                <c:pt idx="42" formatCode="0.00">
                  <c:v>1.227575435716936</c:v>
                </c:pt>
                <c:pt idx="43" formatCode="0.00">
                  <c:v>1.371208576750936</c:v>
                </c:pt>
                <c:pt idx="44" formatCode="0.00">
                  <c:v>1.333164330426992</c:v>
                </c:pt>
                <c:pt idx="45" formatCode="0.00">
                  <c:v>1.336334173875321</c:v>
                </c:pt>
                <c:pt idx="46" formatCode="0.00">
                  <c:v>1.375691565324779</c:v>
                </c:pt>
                <c:pt idx="47" formatCode="0.00">
                  <c:v>1.490768643179071</c:v>
                </c:pt>
                <c:pt idx="48" formatCode="0.00">
                  <c:v>1.442317573088941</c:v>
                </c:pt>
                <c:pt idx="49" formatCode="0.00">
                  <c:v>1.341449713269088</c:v>
                </c:pt>
                <c:pt idx="50" formatCode="0.00">
                  <c:v>1.368076371407646</c:v>
                </c:pt>
                <c:pt idx="51" formatCode="0.00">
                  <c:v>1.390717943593076</c:v>
                </c:pt>
                <c:pt idx="52" formatCode="0.00">
                  <c:v>1.354970868616868</c:v>
                </c:pt>
                <c:pt idx="53" formatCode="0.00">
                  <c:v>1.353220398576896</c:v>
                </c:pt>
                <c:pt idx="54" formatCode="0.00">
                  <c:v>1.350612496449171</c:v>
                </c:pt>
                <c:pt idx="55" formatCode="0.00">
                  <c:v>1.39378348259202</c:v>
                </c:pt>
                <c:pt idx="56" formatCode="0.00">
                  <c:v>1.36494423940884</c:v>
                </c:pt>
              </c:numCache>
            </c:numRef>
          </c:val>
          <c:smooth val="0"/>
          <c:extLst xmlns:c16r2="http://schemas.microsoft.com/office/drawing/2015/06/chart">
            <c:ext xmlns:c16="http://schemas.microsoft.com/office/drawing/2014/chart" uri="{C3380CC4-5D6E-409C-BE32-E72D297353CC}">
              <c16:uniqueId val="{00000005-4795-40D2-8153-E91D3E677E8C}"/>
            </c:ext>
          </c:extLst>
        </c:ser>
        <c:dLbls>
          <c:showLegendKey val="0"/>
          <c:showVal val="0"/>
          <c:showCatName val="0"/>
          <c:showSerName val="0"/>
          <c:showPercent val="0"/>
          <c:showBubbleSize val="0"/>
        </c:dLbls>
        <c:marker val="1"/>
        <c:smooth val="0"/>
        <c:axId val="-2088165528"/>
        <c:axId val="-2085579928"/>
      </c:lineChart>
      <c:dateAx>
        <c:axId val="-2088165528"/>
        <c:scaling>
          <c:orientation val="minMax"/>
        </c:scaling>
        <c:delete val="0"/>
        <c:axPos val="b"/>
        <c:title>
          <c:tx>
            <c:rich>
              <a:bodyPr/>
              <a:lstStyle/>
              <a:p>
                <a:pPr>
                  <a:defRPr/>
                </a:pPr>
                <a:r>
                  <a:rPr lang="en-US"/>
                  <a:t>Month</a:t>
                </a:r>
              </a:p>
            </c:rich>
          </c:tx>
          <c:layout>
            <c:manualLayout>
              <c:xMode val="edge"/>
              <c:yMode val="edge"/>
              <c:x val="0.45995033128768"/>
              <c:y val="0.854918303753625"/>
            </c:manualLayout>
          </c:layout>
          <c:overlay val="0"/>
        </c:title>
        <c:numFmt formatCode="[$-409]mmm\-yy;@" sourceLinked="0"/>
        <c:majorTickMark val="out"/>
        <c:minorTickMark val="none"/>
        <c:tickLblPos val="low"/>
        <c:spPr>
          <a:noFill/>
          <a:ln w="9525" cap="flat" cmpd="sng" algn="ctr">
            <a:solidFill>
              <a:schemeClr val="bg1">
                <a:lumMod val="50000"/>
              </a:schemeClr>
            </a:solidFill>
            <a:round/>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085579928"/>
        <c:crosses val="autoZero"/>
        <c:auto val="1"/>
        <c:lblOffset val="100"/>
        <c:baseTimeUnit val="months"/>
      </c:dateAx>
      <c:valAx>
        <c:axId val="-2085579928"/>
        <c:scaling>
          <c:orientation val="minMax"/>
          <c:min val="0.8"/>
        </c:scaling>
        <c:delete val="0"/>
        <c:axPos val="l"/>
        <c:majorGridlines>
          <c:spPr>
            <a:ln w="9525" cap="flat" cmpd="sng" algn="ctr">
              <a:solidFill>
                <a:schemeClr val="bg1">
                  <a:lumMod val="75000"/>
                </a:schemeClr>
              </a:solidFill>
              <a:round/>
            </a:ln>
            <a:effectLst/>
          </c:spPr>
        </c:majorGridlines>
        <c:title>
          <c:tx>
            <c:rich>
              <a:bodyPr rot="0" spcFirstLastPara="1" vertOverflow="ellipsis" wrap="square" anchor="ctr" anchorCtr="1"/>
              <a:lstStyle/>
              <a:p>
                <a:pPr>
                  <a:defRPr sz="1200" b="1" i="0" u="none" strike="noStrike" kern="1200" baseline="0">
                    <a:solidFill>
                      <a:sysClr val="windowText" lastClr="000000"/>
                    </a:solidFill>
                    <a:latin typeface="+mn-lt"/>
                    <a:ea typeface="+mn-ea"/>
                    <a:cs typeface="+mn-cs"/>
                  </a:defRPr>
                </a:pPr>
                <a:r>
                  <a:rPr lang="en-AU" sz="1000" b="1"/>
                  <a:t>July 2020 = 1</a:t>
                </a:r>
                <a:endParaRPr lang="en-AU" b="1"/>
              </a:p>
            </c:rich>
          </c:tx>
          <c:layout>
            <c:manualLayout>
              <c:xMode val="edge"/>
              <c:yMode val="edge"/>
              <c:x val="0.114285504677495"/>
              <c:y val="0.14716411974218"/>
            </c:manualLayout>
          </c:layout>
          <c:overlay val="0"/>
          <c:spPr>
            <a:noFill/>
            <a:ln>
              <a:noFill/>
            </a:ln>
            <a:effectLst/>
          </c:spPr>
        </c:title>
        <c:numFmt formatCode="0.0" sourceLinked="0"/>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088165528"/>
        <c:crosses val="autoZero"/>
        <c:crossBetween val="between"/>
      </c:valAx>
      <c:spPr>
        <a:noFill/>
        <a:ln>
          <a:solidFill>
            <a:schemeClr val="bg1">
              <a:lumMod val="50000"/>
            </a:schemeClr>
          </a:solidFill>
        </a:ln>
        <a:effectLst/>
      </c:spPr>
    </c:plotArea>
    <c:legend>
      <c:legendPos val="r"/>
      <c:layout>
        <c:manualLayout>
          <c:xMode val="edge"/>
          <c:yMode val="edge"/>
          <c:x val="0.0660165183408183"/>
          <c:y val="0.903332245166509"/>
          <c:w val="0.898241415721232"/>
          <c:h val="0.0948992352167795"/>
        </c:manualLayout>
      </c:layout>
      <c:overlay val="0"/>
      <c:txPr>
        <a:bodyPr/>
        <a:lstStyle/>
        <a:p>
          <a:pPr>
            <a:defRPr sz="1400"/>
          </a:pPr>
          <a:endParaRPr lang="en-US"/>
        </a:p>
      </c:txPr>
    </c:legend>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1" i="0" u="none" strike="noStrike" kern="1200" spc="0" baseline="0">
                <a:solidFill>
                  <a:sysClr val="windowText" lastClr="000000"/>
                </a:solidFill>
                <a:latin typeface="+mn-lt"/>
                <a:ea typeface="+mn-ea"/>
                <a:cs typeface="+mn-cs"/>
              </a:defRPr>
            </a:pPr>
            <a:r>
              <a:rPr lang="en-AU" sz="1600" b="1" baseline="0" dirty="0"/>
              <a:t>Crop area correlated to sheep numbers until a decade ago </a:t>
            </a:r>
            <a:endParaRPr lang="en-AU" sz="1600" b="1" dirty="0"/>
          </a:p>
        </c:rich>
      </c:tx>
      <c:layout>
        <c:manualLayout>
          <c:xMode val="edge"/>
          <c:yMode val="edge"/>
          <c:x val="0.0117727038744158"/>
          <c:y val="0.00667242794208082"/>
        </c:manualLayout>
      </c:layout>
      <c:overlay val="0"/>
      <c:spPr>
        <a:noFill/>
        <a:ln>
          <a:noFill/>
        </a:ln>
        <a:effectLst/>
      </c:spPr>
    </c:title>
    <c:autoTitleDeleted val="0"/>
    <c:plotArea>
      <c:layout>
        <c:manualLayout>
          <c:layoutTarget val="inner"/>
          <c:xMode val="edge"/>
          <c:yMode val="edge"/>
          <c:x val="0.13510262855112"/>
          <c:y val="0.232651634879958"/>
          <c:w val="0.782462359749539"/>
          <c:h val="0.615046321074095"/>
        </c:manualLayout>
      </c:layout>
      <c:lineChart>
        <c:grouping val="standard"/>
        <c:varyColors val="0"/>
        <c:ser>
          <c:idx val="0"/>
          <c:order val="0"/>
          <c:tx>
            <c:strRef>
              <c:f>'4'!$E$9</c:f>
              <c:strCache>
                <c:ptCount val="1"/>
                <c:pt idx="0">
                  <c:v>CropArea ’000 ha</c:v>
                </c:pt>
              </c:strCache>
            </c:strRef>
          </c:tx>
          <c:spPr>
            <a:ln w="28575" cap="rnd">
              <a:solidFill>
                <a:schemeClr val="tx2"/>
              </a:solidFill>
              <a:round/>
            </a:ln>
            <a:effectLst/>
          </c:spPr>
          <c:marker>
            <c:symbol val="none"/>
          </c:marker>
          <c:cat>
            <c:numRef>
              <c:f>'4'!$D$11:$D$51</c:f>
              <c:numCache>
                <c:formatCode>General</c:formatCode>
                <c:ptCount val="41"/>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numCache>
            </c:numRef>
          </c:cat>
          <c:val>
            <c:numRef>
              <c:f>'4'!$E$11:$E$51</c:f>
              <c:numCache>
                <c:formatCode>0</c:formatCode>
                <c:ptCount val="41"/>
                <c:pt idx="0">
                  <c:v>14363.2</c:v>
                </c:pt>
                <c:pt idx="1">
                  <c:v>14619.2</c:v>
                </c:pt>
                <c:pt idx="2">
                  <c:v>15691.2</c:v>
                </c:pt>
                <c:pt idx="3">
                  <c:v>15536.0</c:v>
                </c:pt>
                <c:pt idx="4">
                  <c:v>17568.0</c:v>
                </c:pt>
                <c:pt idx="5">
                  <c:v>16908.8</c:v>
                </c:pt>
                <c:pt idx="6">
                  <c:v>16683.2</c:v>
                </c:pt>
                <c:pt idx="7">
                  <c:v>15812.0</c:v>
                </c:pt>
                <c:pt idx="8">
                  <c:v>14235.4</c:v>
                </c:pt>
                <c:pt idx="9">
                  <c:v>13755.4</c:v>
                </c:pt>
                <c:pt idx="10">
                  <c:v>13376.8</c:v>
                </c:pt>
                <c:pt idx="11">
                  <c:v>13932.2</c:v>
                </c:pt>
                <c:pt idx="12">
                  <c:v>12411.7</c:v>
                </c:pt>
                <c:pt idx="13">
                  <c:v>14383.1</c:v>
                </c:pt>
                <c:pt idx="14">
                  <c:v>15323.9</c:v>
                </c:pt>
                <c:pt idx="15">
                  <c:v>12955.3</c:v>
                </c:pt>
                <c:pt idx="16">
                  <c:v>15395.4</c:v>
                </c:pt>
                <c:pt idx="17">
                  <c:v>17358.2</c:v>
                </c:pt>
                <c:pt idx="18">
                  <c:v>17134.0</c:v>
                </c:pt>
                <c:pt idx="19">
                  <c:v>18747.2</c:v>
                </c:pt>
                <c:pt idx="20">
                  <c:v>19037.09999999999</c:v>
                </c:pt>
                <c:pt idx="21">
                  <c:v>19608.0</c:v>
                </c:pt>
                <c:pt idx="22">
                  <c:v>19249.79363</c:v>
                </c:pt>
                <c:pt idx="23">
                  <c:v>18697.065</c:v>
                </c:pt>
                <c:pt idx="24">
                  <c:v>21436.711</c:v>
                </c:pt>
                <c:pt idx="25">
                  <c:v>21994.4627307</c:v>
                </c:pt>
                <c:pt idx="26">
                  <c:v>20480.3792</c:v>
                </c:pt>
                <c:pt idx="27">
                  <c:v>19266.9923</c:v>
                </c:pt>
                <c:pt idx="28">
                  <c:v>21522.42754501456</c:v>
                </c:pt>
                <c:pt idx="29">
                  <c:v>22542.700000325</c:v>
                </c:pt>
                <c:pt idx="30">
                  <c:v>22069.03409425127</c:v>
                </c:pt>
                <c:pt idx="31">
                  <c:v>21631.59700218315</c:v>
                </c:pt>
                <c:pt idx="32">
                  <c:v>22367.33099999999</c:v>
                </c:pt>
                <c:pt idx="33">
                  <c:v>21849.30271001</c:v>
                </c:pt>
                <c:pt idx="34">
                  <c:v>20979.84164999999</c:v>
                </c:pt>
                <c:pt idx="35">
                  <c:v>20914.4001915</c:v>
                </c:pt>
                <c:pt idx="36">
                  <c:v>19275.7</c:v>
                </c:pt>
                <c:pt idx="37">
                  <c:v>21269.00654999999</c:v>
                </c:pt>
                <c:pt idx="38">
                  <c:v>19699.97776000001</c:v>
                </c:pt>
                <c:pt idx="39">
                  <c:v>18822.71167</c:v>
                </c:pt>
                <c:pt idx="40">
                  <c:v>17979.28746</c:v>
                </c:pt>
              </c:numCache>
            </c:numRef>
          </c:val>
          <c:smooth val="0"/>
          <c:extLst xmlns:c16r2="http://schemas.microsoft.com/office/drawing/2015/06/chart">
            <c:ext xmlns:c16="http://schemas.microsoft.com/office/drawing/2014/chart" uri="{C3380CC4-5D6E-409C-BE32-E72D297353CC}">
              <c16:uniqueId val="{00000000-D918-4B5E-AE12-207D5D1B4BF2}"/>
            </c:ext>
          </c:extLst>
        </c:ser>
        <c:dLbls>
          <c:showLegendKey val="0"/>
          <c:showVal val="0"/>
          <c:showCatName val="0"/>
          <c:showSerName val="0"/>
          <c:showPercent val="0"/>
          <c:showBubbleSize val="0"/>
        </c:dLbls>
        <c:marker val="1"/>
        <c:smooth val="0"/>
        <c:axId val="2145736488"/>
        <c:axId val="-2135381192"/>
      </c:lineChart>
      <c:lineChart>
        <c:grouping val="standard"/>
        <c:varyColors val="0"/>
        <c:ser>
          <c:idx val="4"/>
          <c:order val="1"/>
          <c:tx>
            <c:strRef>
              <c:f>'4'!$G$9</c:f>
              <c:strCache>
                <c:ptCount val="1"/>
                <c:pt idx="0">
                  <c:v>Sheep ml</c:v>
                </c:pt>
              </c:strCache>
            </c:strRef>
          </c:tx>
          <c:marker>
            <c:symbol val="none"/>
          </c:marker>
          <c:cat>
            <c:numRef>
              <c:f>'4'!$D$11:$D$51</c:f>
              <c:numCache>
                <c:formatCode>General</c:formatCode>
                <c:ptCount val="41"/>
                <c:pt idx="0">
                  <c:v>1980.0</c:v>
                </c:pt>
                <c:pt idx="1">
                  <c:v>1981.0</c:v>
                </c:pt>
                <c:pt idx="2">
                  <c:v>1982.0</c:v>
                </c:pt>
                <c:pt idx="3">
                  <c:v>1983.0</c:v>
                </c:pt>
                <c:pt idx="4">
                  <c:v>1984.0</c:v>
                </c:pt>
                <c:pt idx="5">
                  <c:v>1985.0</c:v>
                </c:pt>
                <c:pt idx="6">
                  <c:v>1986.0</c:v>
                </c:pt>
                <c:pt idx="7">
                  <c:v>1987.0</c:v>
                </c:pt>
                <c:pt idx="8">
                  <c:v>1988.0</c:v>
                </c:pt>
                <c:pt idx="9">
                  <c:v>1989.0</c:v>
                </c:pt>
                <c:pt idx="10">
                  <c:v>1990.0</c:v>
                </c:pt>
                <c:pt idx="11">
                  <c:v>1991.0</c:v>
                </c:pt>
                <c:pt idx="12">
                  <c:v>1992.0</c:v>
                </c:pt>
                <c:pt idx="13">
                  <c:v>1993.0</c:v>
                </c:pt>
                <c:pt idx="14">
                  <c:v>1994.0</c:v>
                </c:pt>
                <c:pt idx="15">
                  <c:v>1995.0</c:v>
                </c:pt>
                <c:pt idx="16">
                  <c:v>1996.0</c:v>
                </c:pt>
                <c:pt idx="17">
                  <c:v>1997.0</c:v>
                </c:pt>
                <c:pt idx="18">
                  <c:v>1998.0</c:v>
                </c:pt>
                <c:pt idx="19">
                  <c:v>1999.0</c:v>
                </c:pt>
                <c:pt idx="20">
                  <c:v>2000.0</c:v>
                </c:pt>
                <c:pt idx="21">
                  <c:v>2001.0</c:v>
                </c:pt>
                <c:pt idx="22">
                  <c:v>2002.0</c:v>
                </c:pt>
                <c:pt idx="23">
                  <c:v>2003.0</c:v>
                </c:pt>
                <c:pt idx="24">
                  <c:v>2004.0</c:v>
                </c:pt>
                <c:pt idx="25">
                  <c:v>2005.0</c:v>
                </c:pt>
                <c:pt idx="26">
                  <c:v>2006.0</c:v>
                </c:pt>
                <c:pt idx="27">
                  <c:v>2007.0</c:v>
                </c:pt>
                <c:pt idx="28">
                  <c:v>2008.0</c:v>
                </c:pt>
                <c:pt idx="29">
                  <c:v>2009.0</c:v>
                </c:pt>
                <c:pt idx="30">
                  <c:v>2010.0</c:v>
                </c:pt>
                <c:pt idx="31">
                  <c:v>2011.0</c:v>
                </c:pt>
                <c:pt idx="32">
                  <c:v>2012.0</c:v>
                </c:pt>
                <c:pt idx="33">
                  <c:v>2013.0</c:v>
                </c:pt>
                <c:pt idx="34">
                  <c:v>2014.0</c:v>
                </c:pt>
                <c:pt idx="35">
                  <c:v>2015.0</c:v>
                </c:pt>
                <c:pt idx="36">
                  <c:v>2016.0</c:v>
                </c:pt>
                <c:pt idx="37">
                  <c:v>2017.0</c:v>
                </c:pt>
                <c:pt idx="38">
                  <c:v>2018.0</c:v>
                </c:pt>
                <c:pt idx="39">
                  <c:v>2019.0</c:v>
                </c:pt>
                <c:pt idx="40">
                  <c:v>2020.0</c:v>
                </c:pt>
              </c:numCache>
            </c:numRef>
          </c:cat>
          <c:val>
            <c:numRef>
              <c:f>'4'!$G$11:$G$51</c:f>
              <c:numCache>
                <c:formatCode>0.0</c:formatCode>
                <c:ptCount val="41"/>
                <c:pt idx="0">
                  <c:v>132.7</c:v>
                </c:pt>
                <c:pt idx="1">
                  <c:v>131.4</c:v>
                </c:pt>
                <c:pt idx="2">
                  <c:v>135.0</c:v>
                </c:pt>
                <c:pt idx="3">
                  <c:v>130.5</c:v>
                </c:pt>
                <c:pt idx="4">
                  <c:v>135.1</c:v>
                </c:pt>
                <c:pt idx="5">
                  <c:v>145.7</c:v>
                </c:pt>
                <c:pt idx="6">
                  <c:v>150.4</c:v>
                </c:pt>
                <c:pt idx="7">
                  <c:v>153.1</c:v>
                </c:pt>
                <c:pt idx="8">
                  <c:v>156.534</c:v>
                </c:pt>
                <c:pt idx="9">
                  <c:v>164.907</c:v>
                </c:pt>
                <c:pt idx="10">
                  <c:v>173.7734600999999</c:v>
                </c:pt>
                <c:pt idx="11">
                  <c:v>166.5621265</c:v>
                </c:pt>
                <c:pt idx="12">
                  <c:v>150.995</c:v>
                </c:pt>
                <c:pt idx="13">
                  <c:v>140.543879</c:v>
                </c:pt>
                <c:pt idx="14">
                  <c:v>132.569</c:v>
                </c:pt>
                <c:pt idx="15">
                  <c:v>120.86</c:v>
                </c:pt>
                <c:pt idx="16">
                  <c:v>121.114599</c:v>
                </c:pt>
                <c:pt idx="17">
                  <c:v>120.229</c:v>
                </c:pt>
                <c:pt idx="18">
                  <c:v>117.492</c:v>
                </c:pt>
                <c:pt idx="19">
                  <c:v>115.695</c:v>
                </c:pt>
                <c:pt idx="20">
                  <c:v>116.858</c:v>
                </c:pt>
                <c:pt idx="21">
                  <c:v>110.9277</c:v>
                </c:pt>
                <c:pt idx="22">
                  <c:v>106.1656</c:v>
                </c:pt>
                <c:pt idx="23">
                  <c:v>99.2525</c:v>
                </c:pt>
                <c:pt idx="24">
                  <c:v>101.2873</c:v>
                </c:pt>
                <c:pt idx="25">
                  <c:v>102.482051368</c:v>
                </c:pt>
                <c:pt idx="26">
                  <c:v>91.027</c:v>
                </c:pt>
                <c:pt idx="27">
                  <c:v>85.711</c:v>
                </c:pt>
                <c:pt idx="28">
                  <c:v>76.938</c:v>
                </c:pt>
                <c:pt idx="29">
                  <c:v>72.74</c:v>
                </c:pt>
                <c:pt idx="30">
                  <c:v>68.08548199999997</c:v>
                </c:pt>
                <c:pt idx="31">
                  <c:v>73.096907</c:v>
                </c:pt>
                <c:pt idx="32">
                  <c:v>74.721551</c:v>
                </c:pt>
                <c:pt idx="33">
                  <c:v>75.54784646</c:v>
                </c:pt>
                <c:pt idx="34">
                  <c:v>72.69879828999997</c:v>
                </c:pt>
                <c:pt idx="35">
                  <c:v>70.94779829</c:v>
                </c:pt>
                <c:pt idx="36">
                  <c:v>70.56809541786714</c:v>
                </c:pt>
                <c:pt idx="37">
                  <c:v>72.12533388999994</c:v>
                </c:pt>
                <c:pt idx="38">
                  <c:v>70.60731632999997</c:v>
                </c:pt>
                <c:pt idx="39">
                  <c:v>68.72899044946624</c:v>
                </c:pt>
                <c:pt idx="40">
                  <c:v>66.40228225086085</c:v>
                </c:pt>
              </c:numCache>
            </c:numRef>
          </c:val>
          <c:smooth val="0"/>
          <c:extLst xmlns:c16r2="http://schemas.microsoft.com/office/drawing/2015/06/chart">
            <c:ext xmlns:c16="http://schemas.microsoft.com/office/drawing/2014/chart" uri="{C3380CC4-5D6E-409C-BE32-E72D297353CC}">
              <c16:uniqueId val="{00000001-D918-4B5E-AE12-207D5D1B4BF2}"/>
            </c:ext>
          </c:extLst>
        </c:ser>
        <c:dLbls>
          <c:showLegendKey val="0"/>
          <c:showVal val="0"/>
          <c:showCatName val="0"/>
          <c:showSerName val="0"/>
          <c:showPercent val="0"/>
          <c:showBubbleSize val="0"/>
        </c:dLbls>
        <c:marker val="1"/>
        <c:smooth val="0"/>
        <c:axId val="2146322648"/>
        <c:axId val="-2135168760"/>
      </c:lineChart>
      <c:catAx>
        <c:axId val="2145736488"/>
        <c:scaling>
          <c:orientation val="minMax"/>
        </c:scaling>
        <c:delete val="0"/>
        <c:axPos val="t"/>
        <c:title>
          <c:tx>
            <c:rich>
              <a:bodyPr/>
              <a:lstStyle/>
              <a:p>
                <a:pPr>
                  <a:defRPr/>
                </a:pPr>
                <a:r>
                  <a:rPr lang="en-US"/>
                  <a:t>Year</a:t>
                </a:r>
              </a:p>
            </c:rich>
          </c:tx>
          <c:layout>
            <c:manualLayout>
              <c:xMode val="edge"/>
              <c:yMode val="edge"/>
              <c:x val="0.450753742423755"/>
              <c:y val="0.92484237822091"/>
            </c:manualLayout>
          </c:layout>
          <c:overlay val="0"/>
        </c:title>
        <c:numFmt formatCode="0" sourceLinked="0"/>
        <c:majorTickMark val="none"/>
        <c:minorTickMark val="none"/>
        <c:tickLblPos val="high"/>
        <c:spPr>
          <a:noFill/>
          <a:ln w="9525" cap="flat" cmpd="sng" algn="ctr">
            <a:solidFill>
              <a:schemeClr val="bg1">
                <a:lumMod val="50000"/>
              </a:schemeClr>
            </a:solidFill>
            <a:round/>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135381192"/>
        <c:crosses val="autoZero"/>
        <c:auto val="1"/>
        <c:lblAlgn val="ctr"/>
        <c:lblOffset val="100"/>
        <c:noMultiLvlLbl val="0"/>
      </c:catAx>
      <c:valAx>
        <c:axId val="-2135381192"/>
        <c:scaling>
          <c:orientation val="maxMin"/>
          <c:min val="10000.0"/>
        </c:scaling>
        <c:delete val="0"/>
        <c:axPos val="l"/>
        <c:majorGridlines>
          <c:spPr>
            <a:ln w="9525" cap="flat" cmpd="sng" algn="ctr">
              <a:solidFill>
                <a:schemeClr val="bg1">
                  <a:lumMod val="75000"/>
                </a:schemeClr>
              </a:solidFill>
              <a:round/>
            </a:ln>
            <a:effectLst/>
          </c:spPr>
        </c:majorGridlines>
        <c:title>
          <c:tx>
            <c:rich>
              <a:bodyPr rot="0" spcFirstLastPara="1" vertOverflow="ellipsis" wrap="square" anchor="ctr" anchorCtr="1"/>
              <a:lstStyle/>
              <a:p>
                <a:pPr>
                  <a:defRPr sz="1200" b="1" i="0" u="none" strike="noStrike" kern="1200" baseline="0">
                    <a:solidFill>
                      <a:sysClr val="windowText" lastClr="000000"/>
                    </a:solidFill>
                    <a:latin typeface="+mn-lt"/>
                    <a:ea typeface="+mn-ea"/>
                    <a:cs typeface="+mn-cs"/>
                  </a:defRPr>
                </a:pPr>
                <a:r>
                  <a:rPr lang="en-AU" sz="1000" b="1"/>
                  <a:t>Crop area '000 ha</a:t>
                </a:r>
                <a:endParaRPr lang="en-AU" b="1"/>
              </a:p>
            </c:rich>
          </c:tx>
          <c:layout>
            <c:manualLayout>
              <c:xMode val="edge"/>
              <c:yMode val="edge"/>
              <c:x val="0.124222868993241"/>
              <c:y val="0.173312213966592"/>
            </c:manualLayout>
          </c:layout>
          <c:overlay val="0"/>
          <c:spPr>
            <a:noFill/>
            <a:ln>
              <a:noFill/>
            </a:ln>
            <a:effectLst/>
          </c:spPr>
        </c:title>
        <c:numFmt formatCode="0" sourceLinked="0"/>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145736488"/>
        <c:crosses val="autoZero"/>
        <c:crossBetween val="between"/>
      </c:valAx>
      <c:valAx>
        <c:axId val="-2135168760"/>
        <c:scaling>
          <c:orientation val="minMax"/>
        </c:scaling>
        <c:delete val="0"/>
        <c:axPos val="r"/>
        <c:title>
          <c:tx>
            <c:rich>
              <a:bodyPr rot="0" vert="horz"/>
              <a:lstStyle/>
              <a:p>
                <a:pPr>
                  <a:defRPr sz="1000"/>
                </a:pPr>
                <a:r>
                  <a:rPr lang="en-US" sz="1000"/>
                  <a:t>Sheep no.</a:t>
                </a:r>
              </a:p>
            </c:rich>
          </c:tx>
          <c:layout>
            <c:manualLayout>
              <c:xMode val="edge"/>
              <c:yMode val="edge"/>
              <c:x val="0.803008448550411"/>
              <c:y val="0.177323976770202"/>
            </c:manualLayout>
          </c:layout>
          <c:overlay val="0"/>
        </c:title>
        <c:numFmt formatCode="#,##0" sourceLinked="0"/>
        <c:majorTickMark val="out"/>
        <c:minorTickMark val="none"/>
        <c:tickLblPos val="nextTo"/>
        <c:crossAx val="2146322648"/>
        <c:crosses val="max"/>
        <c:crossBetween val="between"/>
      </c:valAx>
      <c:catAx>
        <c:axId val="2146322648"/>
        <c:scaling>
          <c:orientation val="minMax"/>
        </c:scaling>
        <c:delete val="1"/>
        <c:axPos val="b"/>
        <c:numFmt formatCode="General" sourceLinked="1"/>
        <c:majorTickMark val="out"/>
        <c:minorTickMark val="none"/>
        <c:tickLblPos val="nextTo"/>
        <c:crossAx val="-2135168760"/>
        <c:crosses val="autoZero"/>
        <c:auto val="1"/>
        <c:lblAlgn val="ctr"/>
        <c:lblOffset val="100"/>
        <c:noMultiLvlLbl val="0"/>
      </c:catAx>
      <c:spPr>
        <a:noFill/>
        <a:ln>
          <a:solidFill>
            <a:schemeClr val="bg1">
              <a:lumMod val="50000"/>
            </a:schemeClr>
          </a:solidFill>
        </a:ln>
        <a:effectLst/>
      </c:spPr>
    </c:plotArea>
    <c:legend>
      <c:legendPos val="r"/>
      <c:layout>
        <c:manualLayout>
          <c:xMode val="edge"/>
          <c:yMode val="edge"/>
          <c:x val="0.140394129828653"/>
          <c:y val="0.746770170235719"/>
          <c:w val="0.443235270262725"/>
          <c:h val="0.0968697070249781"/>
        </c:manualLayout>
      </c:layout>
      <c:overlay val="0"/>
      <c:txPr>
        <a:bodyPr/>
        <a:lstStyle/>
        <a:p>
          <a:pPr>
            <a:defRPr sz="900"/>
          </a:pPr>
          <a:endParaRPr lang="en-US"/>
        </a:p>
      </c:txPr>
    </c:legend>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374699702744"/>
          <c:y val="0.141918696940373"/>
          <c:w val="0.831636513033259"/>
          <c:h val="0.611668361962611"/>
        </c:manualLayout>
      </c:layout>
      <c:barChart>
        <c:barDir val="col"/>
        <c:grouping val="clustered"/>
        <c:varyColors val="0"/>
        <c:ser>
          <c:idx val="0"/>
          <c:order val="0"/>
          <c:tx>
            <c:v>&lt;19MPG</c:v>
          </c:tx>
          <c:spPr>
            <a:solidFill>
              <a:srgbClr val="597E38"/>
            </a:solidFill>
          </c:spPr>
          <c:invertIfNegative val="0"/>
          <c:dPt>
            <c:idx val="0"/>
            <c:invertIfNegative val="0"/>
            <c:bubble3D val="0"/>
            <c:extLst xmlns:c16r2="http://schemas.microsoft.com/office/drawing/2015/06/chart">
              <c:ext xmlns:c16="http://schemas.microsoft.com/office/drawing/2014/chart" uri="{C3380CC4-5D6E-409C-BE32-E72D297353CC}">
                <c16:uniqueId val="{00000000-CFF8-49C9-82B5-822A904C24D6}"/>
              </c:ext>
            </c:extLst>
          </c:dPt>
          <c:dPt>
            <c:idx val="1"/>
            <c:invertIfNegative val="0"/>
            <c:bubble3D val="0"/>
            <c:extLst xmlns:c16r2="http://schemas.microsoft.com/office/drawing/2015/06/chart">
              <c:ext xmlns:c16="http://schemas.microsoft.com/office/drawing/2014/chart" uri="{C3380CC4-5D6E-409C-BE32-E72D297353CC}">
                <c16:uniqueId val="{00000001-CFF8-49C9-82B5-822A904C24D6}"/>
              </c:ext>
            </c:extLst>
          </c:dPt>
          <c:dPt>
            <c:idx val="2"/>
            <c:invertIfNegative val="0"/>
            <c:bubble3D val="0"/>
            <c:extLst xmlns:c16r2="http://schemas.microsoft.com/office/drawing/2015/06/chart">
              <c:ext xmlns:c16="http://schemas.microsoft.com/office/drawing/2014/chart" uri="{C3380CC4-5D6E-409C-BE32-E72D297353CC}">
                <c16:uniqueId val="{00000002-CFF8-49C9-82B5-822A904C24D6}"/>
              </c:ext>
            </c:extLst>
          </c:dPt>
          <c:dPt>
            <c:idx val="3"/>
            <c:invertIfNegative val="0"/>
            <c:bubble3D val="0"/>
            <c:extLst xmlns:c16r2="http://schemas.microsoft.com/office/drawing/2015/06/chart">
              <c:ext xmlns:c16="http://schemas.microsoft.com/office/drawing/2014/chart" uri="{C3380CC4-5D6E-409C-BE32-E72D297353CC}">
                <c16:uniqueId val="{00000003-CFF8-49C9-82B5-822A904C24D6}"/>
              </c:ext>
            </c:extLst>
          </c:dPt>
          <c:dPt>
            <c:idx val="4"/>
            <c:invertIfNegative val="0"/>
            <c:bubble3D val="0"/>
            <c:extLst xmlns:c16r2="http://schemas.microsoft.com/office/drawing/2015/06/chart">
              <c:ext xmlns:c16="http://schemas.microsoft.com/office/drawing/2014/chart" uri="{C3380CC4-5D6E-409C-BE32-E72D297353CC}">
                <c16:uniqueId val="{00000004-CFF8-49C9-82B5-822A904C24D6}"/>
              </c:ext>
            </c:extLst>
          </c:dPt>
          <c:dPt>
            <c:idx val="5"/>
            <c:invertIfNegative val="0"/>
            <c:bubble3D val="0"/>
            <c:extLst xmlns:c16r2="http://schemas.microsoft.com/office/drawing/2015/06/chart">
              <c:ext xmlns:c16="http://schemas.microsoft.com/office/drawing/2014/chart" uri="{C3380CC4-5D6E-409C-BE32-E72D297353CC}">
                <c16:uniqueId val="{00000005-CFF8-49C9-82B5-822A904C24D6}"/>
              </c:ext>
            </c:extLst>
          </c:dPt>
          <c:dPt>
            <c:idx val="6"/>
            <c:invertIfNegative val="0"/>
            <c:bubble3D val="0"/>
            <c:extLst xmlns:c16r2="http://schemas.microsoft.com/office/drawing/2015/06/chart">
              <c:ext xmlns:c16="http://schemas.microsoft.com/office/drawing/2014/chart" uri="{C3380CC4-5D6E-409C-BE32-E72D297353CC}">
                <c16:uniqueId val="{00000006-CFF8-49C9-82B5-822A904C24D6}"/>
              </c:ext>
            </c:extLst>
          </c:dPt>
          <c:dPt>
            <c:idx val="7"/>
            <c:invertIfNegative val="0"/>
            <c:bubble3D val="0"/>
            <c:extLst xmlns:c16r2="http://schemas.microsoft.com/office/drawing/2015/06/chart">
              <c:ext xmlns:c16="http://schemas.microsoft.com/office/drawing/2014/chart" uri="{C3380CC4-5D6E-409C-BE32-E72D297353CC}">
                <c16:uniqueId val="{00000007-CFF8-49C9-82B5-822A904C24D6}"/>
              </c:ext>
            </c:extLst>
          </c:dPt>
          <c:dPt>
            <c:idx val="8"/>
            <c:invertIfNegative val="0"/>
            <c:bubble3D val="0"/>
            <c:extLst xmlns:c16r2="http://schemas.microsoft.com/office/drawing/2015/06/chart">
              <c:ext xmlns:c16="http://schemas.microsoft.com/office/drawing/2014/chart" uri="{C3380CC4-5D6E-409C-BE32-E72D297353CC}">
                <c16:uniqueId val="{00000008-CFF8-49C9-82B5-822A904C24D6}"/>
              </c:ext>
            </c:extLst>
          </c:dPt>
          <c:dPt>
            <c:idx val="9"/>
            <c:invertIfNegative val="0"/>
            <c:bubble3D val="0"/>
            <c:extLst xmlns:c16r2="http://schemas.microsoft.com/office/drawing/2015/06/chart">
              <c:ext xmlns:c16="http://schemas.microsoft.com/office/drawing/2014/chart" uri="{C3380CC4-5D6E-409C-BE32-E72D297353CC}">
                <c16:uniqueId val="{00000009-CFF8-49C9-82B5-822A904C24D6}"/>
              </c:ext>
            </c:extLst>
          </c:dPt>
          <c:dPt>
            <c:idx val="10"/>
            <c:invertIfNegative val="0"/>
            <c:bubble3D val="0"/>
            <c:extLst xmlns:c16r2="http://schemas.microsoft.com/office/drawing/2015/06/chart">
              <c:ext xmlns:c16="http://schemas.microsoft.com/office/drawing/2014/chart" uri="{C3380CC4-5D6E-409C-BE32-E72D297353CC}">
                <c16:uniqueId val="{0000000A-CFF8-49C9-82B5-822A904C24D6}"/>
              </c:ext>
            </c:extLst>
          </c:dPt>
          <c:dPt>
            <c:idx val="11"/>
            <c:invertIfNegative val="0"/>
            <c:bubble3D val="0"/>
            <c:extLst xmlns:c16r2="http://schemas.microsoft.com/office/drawing/2015/06/chart">
              <c:ext xmlns:c16="http://schemas.microsoft.com/office/drawing/2014/chart" uri="{C3380CC4-5D6E-409C-BE32-E72D297353CC}">
                <c16:uniqueId val="{0000000B-CFF8-49C9-82B5-822A904C24D6}"/>
              </c:ext>
            </c:extLst>
          </c:dPt>
          <c:cat>
            <c:strRef>
              <c:f>'Auction volumes'!$A$4:$A$28</c:f>
              <c:strCache>
                <c:ptCount val="25"/>
                <c:pt idx="0">
                  <c:v>1996/97</c:v>
                </c:pt>
                <c:pt idx="1">
                  <c:v>1997/98</c:v>
                </c:pt>
                <c:pt idx="2">
                  <c:v>1998/99</c:v>
                </c:pt>
                <c:pt idx="3">
                  <c:v>1999/00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pt idx="18">
                  <c:v>2014/15</c:v>
                </c:pt>
                <c:pt idx="19">
                  <c:v>2015/16</c:v>
                </c:pt>
                <c:pt idx="20">
                  <c:v>2016/17</c:v>
                </c:pt>
                <c:pt idx="21">
                  <c:v>2017/18</c:v>
                </c:pt>
                <c:pt idx="22">
                  <c:v>2018/19</c:v>
                </c:pt>
                <c:pt idx="23">
                  <c:v>2019/20</c:v>
                </c:pt>
                <c:pt idx="24">
                  <c:v>2020/21</c:v>
                </c:pt>
              </c:strCache>
            </c:strRef>
          </c:cat>
          <c:val>
            <c:numRef>
              <c:f>'Auction volumes'!$K$4:$K$28</c:f>
              <c:numCache>
                <c:formatCode>_-* #,##0_-;\-* #,##0_-;_-* "-"??_-;_-@_-</c:formatCode>
                <c:ptCount val="25"/>
                <c:pt idx="0">
                  <c:v>527982.0</c:v>
                </c:pt>
                <c:pt idx="1">
                  <c:v>506039.0</c:v>
                </c:pt>
                <c:pt idx="2">
                  <c:v>487343.0</c:v>
                </c:pt>
                <c:pt idx="3">
                  <c:v>519571.0</c:v>
                </c:pt>
                <c:pt idx="4">
                  <c:v>542465.0</c:v>
                </c:pt>
                <c:pt idx="5">
                  <c:v>645046.0</c:v>
                </c:pt>
                <c:pt idx="6">
                  <c:v>706840.0</c:v>
                </c:pt>
                <c:pt idx="7">
                  <c:v>719688.0</c:v>
                </c:pt>
                <c:pt idx="8">
                  <c:v>797620.0</c:v>
                </c:pt>
                <c:pt idx="9">
                  <c:v>771203.0</c:v>
                </c:pt>
                <c:pt idx="10">
                  <c:v>885874.0</c:v>
                </c:pt>
                <c:pt idx="11">
                  <c:v>750855.0</c:v>
                </c:pt>
                <c:pt idx="12">
                  <c:v>665095.0</c:v>
                </c:pt>
                <c:pt idx="13">
                  <c:v>698836.0</c:v>
                </c:pt>
                <c:pt idx="14">
                  <c:v>643059.0</c:v>
                </c:pt>
                <c:pt idx="15">
                  <c:v>717064.0</c:v>
                </c:pt>
                <c:pt idx="16">
                  <c:v>758969.0</c:v>
                </c:pt>
                <c:pt idx="17">
                  <c:v>756364.0</c:v>
                </c:pt>
                <c:pt idx="18">
                  <c:v>845988.0</c:v>
                </c:pt>
                <c:pt idx="19">
                  <c:v>785609.0</c:v>
                </c:pt>
                <c:pt idx="20">
                  <c:v>769580.0</c:v>
                </c:pt>
                <c:pt idx="21">
                  <c:v>836211.0</c:v>
                </c:pt>
                <c:pt idx="22">
                  <c:v>832313.0</c:v>
                </c:pt>
                <c:pt idx="23">
                  <c:v>693439.0</c:v>
                </c:pt>
                <c:pt idx="24">
                  <c:v>638498.0</c:v>
                </c:pt>
              </c:numCache>
            </c:numRef>
          </c:val>
          <c:extLst xmlns:c16r2="http://schemas.microsoft.com/office/drawing/2015/06/chart">
            <c:ext xmlns:c16="http://schemas.microsoft.com/office/drawing/2014/chart" uri="{C3380CC4-5D6E-409C-BE32-E72D297353CC}">
              <c16:uniqueId val="{0000000C-CFF8-49C9-82B5-822A904C24D6}"/>
            </c:ext>
          </c:extLst>
        </c:ser>
        <c:ser>
          <c:idx val="1"/>
          <c:order val="1"/>
          <c:tx>
            <c:v>21 MPG</c:v>
          </c:tx>
          <c:spPr>
            <a:solidFill>
              <a:srgbClr val="F79646">
                <a:lumMod val="75000"/>
              </a:srgbClr>
            </a:solidFill>
          </c:spPr>
          <c:invertIfNegative val="0"/>
          <c:cat>
            <c:strRef>
              <c:f>'Auction volumes'!$A$4:$A$28</c:f>
              <c:strCache>
                <c:ptCount val="25"/>
                <c:pt idx="0">
                  <c:v>1996/97</c:v>
                </c:pt>
                <c:pt idx="1">
                  <c:v>1997/98</c:v>
                </c:pt>
                <c:pt idx="2">
                  <c:v>1998/99</c:v>
                </c:pt>
                <c:pt idx="3">
                  <c:v>1999/00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pt idx="18">
                  <c:v>2014/15</c:v>
                </c:pt>
                <c:pt idx="19">
                  <c:v>2015/16</c:v>
                </c:pt>
                <c:pt idx="20">
                  <c:v>2016/17</c:v>
                </c:pt>
                <c:pt idx="21">
                  <c:v>2017/18</c:v>
                </c:pt>
                <c:pt idx="22">
                  <c:v>2018/19</c:v>
                </c:pt>
                <c:pt idx="23">
                  <c:v>2019/20</c:v>
                </c:pt>
                <c:pt idx="24">
                  <c:v>2020/21</c:v>
                </c:pt>
              </c:strCache>
            </c:strRef>
          </c:cat>
          <c:val>
            <c:numRef>
              <c:f>'Auction volumes'!$M$4:$M$28</c:f>
              <c:numCache>
                <c:formatCode>_-* #,##0_-;\-* #,##0_-;_-* "-"??_-;_-@_-</c:formatCode>
                <c:ptCount val="25"/>
                <c:pt idx="0">
                  <c:v>626226.0</c:v>
                </c:pt>
                <c:pt idx="1">
                  <c:v>533641.0</c:v>
                </c:pt>
                <c:pt idx="2">
                  <c:v>558545.0</c:v>
                </c:pt>
                <c:pt idx="3">
                  <c:v>593453.0</c:v>
                </c:pt>
                <c:pt idx="4">
                  <c:v>524962.0</c:v>
                </c:pt>
                <c:pt idx="5">
                  <c:v>492160.0</c:v>
                </c:pt>
                <c:pt idx="6">
                  <c:v>365796.0</c:v>
                </c:pt>
                <c:pt idx="7">
                  <c:v>334144.0</c:v>
                </c:pt>
                <c:pt idx="8">
                  <c:v>346725.0</c:v>
                </c:pt>
                <c:pt idx="9">
                  <c:v>370476.0</c:v>
                </c:pt>
                <c:pt idx="10">
                  <c:v>324697.0</c:v>
                </c:pt>
                <c:pt idx="11">
                  <c:v>284087.0</c:v>
                </c:pt>
                <c:pt idx="12">
                  <c:v>271690.0</c:v>
                </c:pt>
                <c:pt idx="13">
                  <c:v>237423.0</c:v>
                </c:pt>
                <c:pt idx="14">
                  <c:v>242140.0</c:v>
                </c:pt>
                <c:pt idx="15">
                  <c:v>246256.0</c:v>
                </c:pt>
                <c:pt idx="16">
                  <c:v>221987.0</c:v>
                </c:pt>
                <c:pt idx="17">
                  <c:v>175306.0</c:v>
                </c:pt>
                <c:pt idx="18">
                  <c:v>189252.0</c:v>
                </c:pt>
                <c:pt idx="19">
                  <c:v>174683.0</c:v>
                </c:pt>
                <c:pt idx="20">
                  <c:v>203035.0</c:v>
                </c:pt>
                <c:pt idx="21">
                  <c:v>181180.0</c:v>
                </c:pt>
                <c:pt idx="22">
                  <c:v>101733.0</c:v>
                </c:pt>
                <c:pt idx="23">
                  <c:v>79204.0</c:v>
                </c:pt>
                <c:pt idx="24" formatCode="General">
                  <c:v>104595.0</c:v>
                </c:pt>
              </c:numCache>
            </c:numRef>
          </c:val>
          <c:extLst xmlns:c16r2="http://schemas.microsoft.com/office/drawing/2015/06/chart">
            <c:ext xmlns:c16="http://schemas.microsoft.com/office/drawing/2014/chart" uri="{C3380CC4-5D6E-409C-BE32-E72D297353CC}">
              <c16:uniqueId val="{0000000D-CFF8-49C9-82B5-822A904C24D6}"/>
            </c:ext>
          </c:extLst>
        </c:ser>
        <c:dLbls>
          <c:showLegendKey val="0"/>
          <c:showVal val="0"/>
          <c:showCatName val="0"/>
          <c:showSerName val="0"/>
          <c:showPercent val="0"/>
          <c:showBubbleSize val="0"/>
        </c:dLbls>
        <c:gapWidth val="103"/>
        <c:overlap val="1"/>
        <c:axId val="-2102941064"/>
        <c:axId val="-2103120312"/>
      </c:barChart>
      <c:catAx>
        <c:axId val="-2102941064"/>
        <c:scaling>
          <c:orientation val="minMax"/>
        </c:scaling>
        <c:delete val="0"/>
        <c:axPos val="b"/>
        <c:numFmt formatCode="mmm\-yy" sourceLinked="0"/>
        <c:majorTickMark val="cross"/>
        <c:minorTickMark val="none"/>
        <c:tickLblPos val="low"/>
        <c:spPr>
          <a:ln w="6350">
            <a:solidFill>
              <a:sysClr val="windowText" lastClr="000000"/>
            </a:solidFill>
          </a:ln>
        </c:spPr>
        <c:txPr>
          <a:bodyPr rot="-5400000" vert="horz"/>
          <a:lstStyle/>
          <a:p>
            <a:pPr>
              <a:defRPr sz="1200"/>
            </a:pPr>
            <a:endParaRPr lang="en-US"/>
          </a:p>
        </c:txPr>
        <c:crossAx val="-2103120312"/>
        <c:crosses val="autoZero"/>
        <c:auto val="1"/>
        <c:lblAlgn val="ctr"/>
        <c:lblOffset val="100"/>
        <c:noMultiLvlLbl val="0"/>
      </c:catAx>
      <c:valAx>
        <c:axId val="-2103120312"/>
        <c:scaling>
          <c:orientation val="minMax"/>
        </c:scaling>
        <c:delete val="0"/>
        <c:axPos val="l"/>
        <c:majorGridlines>
          <c:spPr>
            <a:ln w="6350"/>
          </c:spPr>
        </c:majorGridlines>
        <c:title>
          <c:tx>
            <c:rich>
              <a:bodyPr rot="0" vert="horz"/>
              <a:lstStyle/>
              <a:p>
                <a:pPr>
                  <a:defRPr sz="1100"/>
                </a:pPr>
                <a:r>
                  <a:rPr lang="en-AU" sz="1100"/>
                  <a:t>Farm Bales</a:t>
                </a:r>
              </a:p>
            </c:rich>
          </c:tx>
          <c:layout>
            <c:manualLayout>
              <c:xMode val="edge"/>
              <c:yMode val="edge"/>
              <c:x val="0.111844727322923"/>
              <c:y val="0.0846873790071666"/>
            </c:manualLayout>
          </c:layout>
          <c:overlay val="0"/>
        </c:title>
        <c:numFmt formatCode="General" sourceLinked="0"/>
        <c:majorTickMark val="none"/>
        <c:minorTickMark val="none"/>
        <c:tickLblPos val="nextTo"/>
        <c:spPr>
          <a:ln w="6350">
            <a:solidFill>
              <a:sysClr val="windowText" lastClr="000000"/>
            </a:solidFill>
          </a:ln>
        </c:spPr>
        <c:txPr>
          <a:bodyPr/>
          <a:lstStyle/>
          <a:p>
            <a:pPr>
              <a:defRPr sz="1200"/>
            </a:pPr>
            <a:endParaRPr lang="en-US"/>
          </a:p>
        </c:txPr>
        <c:crossAx val="-2102941064"/>
        <c:crosses val="autoZero"/>
        <c:crossBetween val="between"/>
        <c:dispUnits>
          <c:builtInUnit val="thousands"/>
        </c:dispUnits>
      </c:valAx>
      <c:spPr>
        <a:ln w="6350">
          <a:solidFill>
            <a:sysClr val="windowText" lastClr="000000">
              <a:lumMod val="50000"/>
              <a:lumOff val="50000"/>
            </a:sysClr>
          </a:solidFill>
        </a:ln>
      </c:spPr>
    </c:plotArea>
    <c:legend>
      <c:legendPos val="r"/>
      <c:layout>
        <c:manualLayout>
          <c:xMode val="edge"/>
          <c:yMode val="edge"/>
          <c:x val="0.301778824747648"/>
          <c:y val="0.145533466585485"/>
          <c:w val="0.425111957370795"/>
          <c:h val="0.0640074321499257"/>
        </c:manualLayout>
      </c:layout>
      <c:overlay val="0"/>
    </c:legend>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0955848998006"/>
          <c:y val="0.220714427657728"/>
          <c:w val="0.857516658467686"/>
          <c:h val="0.553682061223554"/>
        </c:manualLayout>
      </c:layout>
      <c:barChart>
        <c:barDir val="col"/>
        <c:grouping val="stacked"/>
        <c:varyColors val="0"/>
        <c:ser>
          <c:idx val="1"/>
          <c:order val="0"/>
          <c:tx>
            <c:strRef>
              <c:f>'background data'!$K$8</c:f>
              <c:strCache>
                <c:ptCount val="1"/>
                <c:pt idx="0">
                  <c:v>Single accreditation</c:v>
                </c:pt>
              </c:strCache>
            </c:strRef>
          </c:tx>
          <c:invertIfNegative val="0"/>
          <c:cat>
            <c:strRef>
              <c:f>'background data'!$F$8:$I$8</c:f>
              <c:strCache>
                <c:ptCount val="4"/>
                <c:pt idx="0">
                  <c:v>RWS</c:v>
                </c:pt>
                <c:pt idx="1">
                  <c:v>SustainaWool-NM</c:v>
                </c:pt>
                <c:pt idx="2">
                  <c:v>SustainaWool-Other</c:v>
                </c:pt>
                <c:pt idx="3">
                  <c:v>Authentico</c:v>
                </c:pt>
              </c:strCache>
            </c:strRef>
          </c:cat>
          <c:val>
            <c:numRef>
              <c:f>'background data'!$J$11:$M$11</c:f>
              <c:numCache>
                <c:formatCode>0.0%</c:formatCode>
                <c:ptCount val="4"/>
                <c:pt idx="0">
                  <c:v>0.00940372000562122</c:v>
                </c:pt>
                <c:pt idx="1">
                  <c:v>0.0114253338283098</c:v>
                </c:pt>
                <c:pt idx="2">
                  <c:v>0.0517231228274328</c:v>
                </c:pt>
                <c:pt idx="3">
                  <c:v>0.0201016332587338</c:v>
                </c:pt>
              </c:numCache>
            </c:numRef>
          </c:val>
          <c:extLst xmlns:c16r2="http://schemas.microsoft.com/office/drawing/2015/06/chart">
            <c:ext xmlns:c16="http://schemas.microsoft.com/office/drawing/2014/chart" uri="{C3380CC4-5D6E-409C-BE32-E72D297353CC}">
              <c16:uniqueId val="{00000000-BCE6-48CD-BA68-4C979E87A2D5}"/>
            </c:ext>
          </c:extLst>
        </c:ser>
        <c:ser>
          <c:idx val="0"/>
          <c:order val="1"/>
          <c:tx>
            <c:strRef>
              <c:f>'background data'!$K$7</c:f>
              <c:strCache>
                <c:ptCount val="1"/>
                <c:pt idx="0">
                  <c:v>Multi-accreditation</c:v>
                </c:pt>
              </c:strCache>
            </c:strRef>
          </c:tx>
          <c:spPr>
            <a:solidFill>
              <a:srgbClr val="8AC63F"/>
            </a:solidFill>
            <a:ln w="28575" cap="rnd">
              <a:noFill/>
              <a:round/>
            </a:ln>
            <a:effectLst/>
          </c:spPr>
          <c:invertIfNegative val="0"/>
          <c:cat>
            <c:strRef>
              <c:f>'background data'!$F$8:$I$8</c:f>
              <c:strCache>
                <c:ptCount val="4"/>
                <c:pt idx="0">
                  <c:v>RWS</c:v>
                </c:pt>
                <c:pt idx="1">
                  <c:v>SustainaWool-NM</c:v>
                </c:pt>
                <c:pt idx="2">
                  <c:v>SustainaWool-Other</c:v>
                </c:pt>
                <c:pt idx="3">
                  <c:v>Authentico</c:v>
                </c:pt>
              </c:strCache>
            </c:strRef>
          </c:cat>
          <c:val>
            <c:numRef>
              <c:f>'background data'!$N$11:$Q$11</c:f>
              <c:numCache>
                <c:formatCode>0.0%</c:formatCode>
                <c:ptCount val="4"/>
                <c:pt idx="0">
                  <c:v>0.0210791140388749</c:v>
                </c:pt>
                <c:pt idx="1">
                  <c:v>0.0244399669463505</c:v>
                </c:pt>
                <c:pt idx="2">
                  <c:v>0.000831353887171309</c:v>
                </c:pt>
                <c:pt idx="3">
                  <c:v>0.0318327888494996</c:v>
                </c:pt>
              </c:numCache>
            </c:numRef>
          </c:val>
          <c:extLst xmlns:c16r2="http://schemas.microsoft.com/office/drawing/2015/06/chart">
            <c:ext xmlns:c16="http://schemas.microsoft.com/office/drawing/2014/chart" uri="{C3380CC4-5D6E-409C-BE32-E72D297353CC}">
              <c16:uniqueId val="{00000001-BCE6-48CD-BA68-4C979E87A2D5}"/>
            </c:ext>
          </c:extLst>
        </c:ser>
        <c:dLbls>
          <c:showLegendKey val="0"/>
          <c:showVal val="0"/>
          <c:showCatName val="0"/>
          <c:showSerName val="0"/>
          <c:showPercent val="0"/>
          <c:showBubbleSize val="0"/>
        </c:dLbls>
        <c:gapWidth val="22"/>
        <c:overlap val="100"/>
        <c:axId val="-2103124872"/>
        <c:axId val="-2102869352"/>
      </c:barChart>
      <c:catAx>
        <c:axId val="-2103124872"/>
        <c:scaling>
          <c:orientation val="minMax"/>
        </c:scaling>
        <c:delete val="0"/>
        <c:axPos val="b"/>
        <c:numFmt formatCode="0" sourceLinked="0"/>
        <c:majorTickMark val="out"/>
        <c:minorTickMark val="none"/>
        <c:tickLblPos val="low"/>
        <c:spPr>
          <a:noFill/>
          <a:ln w="9525" cap="flat" cmpd="sng" algn="ctr">
            <a:solidFill>
              <a:schemeClr val="bg1">
                <a:lumMod val="50000"/>
              </a:schemeClr>
            </a:solidFill>
            <a:round/>
          </a:ln>
          <a:effectLst/>
        </c:spPr>
        <c:txPr>
          <a:bodyPr rot="0" vert="horz"/>
          <a:lstStyle/>
          <a:p>
            <a:pPr>
              <a:defRPr/>
            </a:pPr>
            <a:endParaRPr lang="en-US"/>
          </a:p>
        </c:txPr>
        <c:crossAx val="-2102869352"/>
        <c:crosses val="autoZero"/>
        <c:auto val="1"/>
        <c:lblAlgn val="ctr"/>
        <c:lblOffset val="100"/>
        <c:tickLblSkip val="1"/>
        <c:noMultiLvlLbl val="1"/>
      </c:catAx>
      <c:valAx>
        <c:axId val="-2102869352"/>
        <c:scaling>
          <c:orientation val="minMax"/>
        </c:scaling>
        <c:delete val="0"/>
        <c:axPos val="l"/>
        <c:majorGridlines>
          <c:spPr>
            <a:ln w="9525" cap="flat" cmpd="sng" algn="ctr">
              <a:solidFill>
                <a:sysClr val="window" lastClr="FFFFFF">
                  <a:lumMod val="85000"/>
                </a:sysClr>
              </a:solidFill>
              <a:round/>
            </a:ln>
            <a:effectLst/>
          </c:spPr>
        </c:majorGridlines>
        <c:title>
          <c:tx>
            <c:rich>
              <a:bodyPr rot="0"/>
              <a:lstStyle/>
              <a:p>
                <a:pPr>
                  <a:defRPr/>
                </a:pPr>
                <a:r>
                  <a:rPr lang="en-AU"/>
                  <a:t>Proportion</a:t>
                </a:r>
              </a:p>
            </c:rich>
          </c:tx>
          <c:layout>
            <c:manualLayout>
              <c:xMode val="edge"/>
              <c:yMode val="edge"/>
              <c:x val="0.11682022227691"/>
              <c:y val="0.168247119487847"/>
            </c:manualLayout>
          </c:layout>
          <c:overlay val="0"/>
          <c:spPr>
            <a:noFill/>
            <a:ln>
              <a:noFill/>
            </a:ln>
            <a:effectLst/>
          </c:spPr>
        </c:title>
        <c:numFmt formatCode="0%" sourceLinked="0"/>
        <c:majorTickMark val="none"/>
        <c:minorTickMark val="none"/>
        <c:tickLblPos val="nextTo"/>
        <c:spPr>
          <a:noFill/>
          <a:ln>
            <a:solidFill>
              <a:schemeClr val="bg1">
                <a:lumMod val="50000"/>
              </a:schemeClr>
            </a:solidFill>
          </a:ln>
          <a:effectLst/>
        </c:spPr>
        <c:txPr>
          <a:bodyPr rot="-60000000" vert="horz"/>
          <a:lstStyle/>
          <a:p>
            <a:pPr>
              <a:defRPr/>
            </a:pPr>
            <a:endParaRPr lang="en-US"/>
          </a:p>
        </c:txPr>
        <c:crossAx val="-2103124872"/>
        <c:crosses val="autoZero"/>
        <c:crossBetween val="between"/>
      </c:valAx>
      <c:spPr>
        <a:noFill/>
        <a:ln>
          <a:solidFill>
            <a:sysClr val="window" lastClr="FFFFFF">
              <a:lumMod val="85000"/>
            </a:sysClr>
          </a:solidFill>
        </a:ln>
        <a:effectLst/>
      </c:spPr>
    </c:plotArea>
    <c:legend>
      <c:legendPos val="r"/>
      <c:layout>
        <c:manualLayout>
          <c:xMode val="edge"/>
          <c:yMode val="edge"/>
          <c:x val="0.136286966065677"/>
          <c:y val="0.921468940286774"/>
          <c:w val="0.781711723417475"/>
          <c:h val="0.0647995262776333"/>
        </c:manualLayout>
      </c:layout>
      <c:overlay val="0"/>
    </c:legend>
    <c:plotVisOnly val="1"/>
    <c:dispBlanksAs val="gap"/>
    <c:showDLblsOverMax val="0"/>
  </c:chart>
  <c:spPr>
    <a:solidFill>
      <a:schemeClr val="bg1"/>
    </a:solidFill>
    <a:ln w="9525" cap="flat" cmpd="sng" algn="ctr">
      <a:noFill/>
      <a:round/>
    </a:ln>
    <a:effectLst/>
  </c:spPr>
  <c:txPr>
    <a:bodyPr/>
    <a:lstStyle/>
    <a:p>
      <a:pPr>
        <a:defRPr sz="1200">
          <a:solidFill>
            <a:sysClr val="windowText" lastClr="000000"/>
          </a:solidFill>
        </a:defRPr>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0415176822874"/>
          <c:y val="0.26682689324525"/>
          <c:w val="0.823871628007827"/>
          <c:h val="0.506003900409483"/>
        </c:manualLayout>
      </c:layout>
      <c:lineChart>
        <c:grouping val="standard"/>
        <c:varyColors val="0"/>
        <c:ser>
          <c:idx val="0"/>
          <c:order val="0"/>
          <c:tx>
            <c:strRef>
              <c:f>'background data'!$E$32</c:f>
              <c:strCache>
                <c:ptCount val="1"/>
                <c:pt idx="0">
                  <c:v>AUTHENTICO</c:v>
                </c:pt>
              </c:strCache>
            </c:strRef>
          </c:tx>
          <c:spPr>
            <a:ln w="28575">
              <a:solidFill>
                <a:srgbClr val="72993F"/>
              </a:solidFill>
            </a:ln>
            <a:effectLst/>
          </c:spPr>
          <c:marker>
            <c:symbol val="none"/>
          </c:marker>
          <c:cat>
            <c:strRef>
              <c:f>'background data'!$D$11:$D$22</c:f>
              <c:strCache>
                <c:ptCount val="12"/>
                <c:pt idx="0">
                  <c:v>&lt;14.6</c:v>
                </c:pt>
                <c:pt idx="1">
                  <c:v>15</c:v>
                </c:pt>
                <c:pt idx="2">
                  <c:v>16</c:v>
                </c:pt>
                <c:pt idx="3">
                  <c:v>17</c:v>
                </c:pt>
                <c:pt idx="4">
                  <c:v>18</c:v>
                </c:pt>
                <c:pt idx="5">
                  <c:v>19</c:v>
                </c:pt>
                <c:pt idx="6">
                  <c:v>20</c:v>
                </c:pt>
                <c:pt idx="7">
                  <c:v>21</c:v>
                </c:pt>
                <c:pt idx="8">
                  <c:v>22</c:v>
                </c:pt>
                <c:pt idx="9">
                  <c:v>23</c:v>
                </c:pt>
                <c:pt idx="10">
                  <c:v>24</c:v>
                </c:pt>
                <c:pt idx="11">
                  <c:v>25</c:v>
                </c:pt>
              </c:strCache>
            </c:strRef>
          </c:cat>
          <c:val>
            <c:numRef>
              <c:f>'background data'!$J$11:$J$22</c:f>
              <c:numCache>
                <c:formatCode>0.0%</c:formatCode>
                <c:ptCount val="12"/>
                <c:pt idx="0">
                  <c:v>0.297462144577665</c:v>
                </c:pt>
                <c:pt idx="1">
                  <c:v>0.230826192318804</c:v>
                </c:pt>
                <c:pt idx="2">
                  <c:v>0.140621897511728</c:v>
                </c:pt>
                <c:pt idx="3">
                  <c:v>0.06947451867133</c:v>
                </c:pt>
                <c:pt idx="4">
                  <c:v>0.0340409521246308</c:v>
                </c:pt>
                <c:pt idx="5">
                  <c:v>0.0251875471798122</c:v>
                </c:pt>
                <c:pt idx="6">
                  <c:v>0.0245076218981741</c:v>
                </c:pt>
                <c:pt idx="7">
                  <c:v>0.0136142107885489</c:v>
                </c:pt>
                <c:pt idx="8">
                  <c:v>0.0069271516190895</c:v>
                </c:pt>
                <c:pt idx="9">
                  <c:v>0.00814143100265894</c:v>
                </c:pt>
                <c:pt idx="10">
                  <c:v>0.00921285819116012</c:v>
                </c:pt>
                <c:pt idx="11">
                  <c:v>0.0</c:v>
                </c:pt>
              </c:numCache>
            </c:numRef>
          </c:val>
          <c:smooth val="0"/>
          <c:extLst xmlns:c16r2="http://schemas.microsoft.com/office/drawing/2015/06/chart">
            <c:ext xmlns:c16="http://schemas.microsoft.com/office/drawing/2014/chart" uri="{C3380CC4-5D6E-409C-BE32-E72D297353CC}">
              <c16:uniqueId val="{00000000-AA01-4A82-9530-5A73EAE5C4AA}"/>
            </c:ext>
          </c:extLst>
        </c:ser>
        <c:ser>
          <c:idx val="1"/>
          <c:order val="1"/>
          <c:tx>
            <c:strRef>
              <c:f>'background data'!$F$32</c:f>
              <c:strCache>
                <c:ptCount val="1"/>
                <c:pt idx="0">
                  <c:v>RWS</c:v>
                </c:pt>
              </c:strCache>
            </c:strRef>
          </c:tx>
          <c:spPr>
            <a:ln w="28575">
              <a:solidFill>
                <a:srgbClr val="EF7D22"/>
              </a:solidFill>
            </a:ln>
          </c:spPr>
          <c:marker>
            <c:symbol val="none"/>
          </c:marker>
          <c:cat>
            <c:strRef>
              <c:f>'background data'!$D$11:$D$22</c:f>
              <c:strCache>
                <c:ptCount val="12"/>
                <c:pt idx="0">
                  <c:v>&lt;14.6</c:v>
                </c:pt>
                <c:pt idx="1">
                  <c:v>15</c:v>
                </c:pt>
                <c:pt idx="2">
                  <c:v>16</c:v>
                </c:pt>
                <c:pt idx="3">
                  <c:v>17</c:v>
                </c:pt>
                <c:pt idx="4">
                  <c:v>18</c:v>
                </c:pt>
                <c:pt idx="5">
                  <c:v>19</c:v>
                </c:pt>
                <c:pt idx="6">
                  <c:v>20</c:v>
                </c:pt>
                <c:pt idx="7">
                  <c:v>21</c:v>
                </c:pt>
                <c:pt idx="8">
                  <c:v>22</c:v>
                </c:pt>
                <c:pt idx="9">
                  <c:v>23</c:v>
                </c:pt>
                <c:pt idx="10">
                  <c:v>24</c:v>
                </c:pt>
                <c:pt idx="11">
                  <c:v>25</c:v>
                </c:pt>
              </c:strCache>
            </c:strRef>
          </c:cat>
          <c:val>
            <c:numRef>
              <c:f>'background data'!$K$11:$K$22</c:f>
              <c:numCache>
                <c:formatCode>0.0%</c:formatCode>
                <c:ptCount val="12"/>
                <c:pt idx="0">
                  <c:v>0.0274424934745944</c:v>
                </c:pt>
                <c:pt idx="1">
                  <c:v>0.0838965865478489</c:v>
                </c:pt>
                <c:pt idx="2">
                  <c:v>0.0500284657184951</c:v>
                </c:pt>
                <c:pt idx="3">
                  <c:v>0.0264409905147545</c:v>
                </c:pt>
                <c:pt idx="4">
                  <c:v>0.0142697324045011</c:v>
                </c:pt>
                <c:pt idx="5">
                  <c:v>0.00806061046476225</c:v>
                </c:pt>
                <c:pt idx="6">
                  <c:v>0.00943898693804738</c:v>
                </c:pt>
                <c:pt idx="7">
                  <c:v>0.007608693406367</c:v>
                </c:pt>
                <c:pt idx="8">
                  <c:v>0.00254536522367215</c:v>
                </c:pt>
                <c:pt idx="9">
                  <c:v>0.00242284287600152</c:v>
                </c:pt>
                <c:pt idx="10">
                  <c:v>0.00839814624597698</c:v>
                </c:pt>
                <c:pt idx="11">
                  <c:v>0.0</c:v>
                </c:pt>
              </c:numCache>
            </c:numRef>
          </c:val>
          <c:smooth val="0"/>
          <c:extLst xmlns:c16r2="http://schemas.microsoft.com/office/drawing/2015/06/chart">
            <c:ext xmlns:c16="http://schemas.microsoft.com/office/drawing/2014/chart" uri="{C3380CC4-5D6E-409C-BE32-E72D297353CC}">
              <c16:uniqueId val="{00000001-AA01-4A82-9530-5A73EAE5C4AA}"/>
            </c:ext>
          </c:extLst>
        </c:ser>
        <c:ser>
          <c:idx val="2"/>
          <c:order val="2"/>
          <c:tx>
            <c:strRef>
              <c:f>'background data'!$G$32</c:f>
              <c:strCache>
                <c:ptCount val="1"/>
                <c:pt idx="0">
                  <c:v>SUSTAINAWOOL</c:v>
                </c:pt>
              </c:strCache>
            </c:strRef>
          </c:tx>
          <c:spPr>
            <a:ln w="28575"/>
          </c:spPr>
          <c:marker>
            <c:symbol val="none"/>
          </c:marker>
          <c:cat>
            <c:strRef>
              <c:f>'background data'!$D$11:$D$22</c:f>
              <c:strCache>
                <c:ptCount val="12"/>
                <c:pt idx="0">
                  <c:v>&lt;14.6</c:v>
                </c:pt>
                <c:pt idx="1">
                  <c:v>15</c:v>
                </c:pt>
                <c:pt idx="2">
                  <c:v>16</c:v>
                </c:pt>
                <c:pt idx="3">
                  <c:v>17</c:v>
                </c:pt>
                <c:pt idx="4">
                  <c:v>18</c:v>
                </c:pt>
                <c:pt idx="5">
                  <c:v>19</c:v>
                </c:pt>
                <c:pt idx="6">
                  <c:v>20</c:v>
                </c:pt>
                <c:pt idx="7">
                  <c:v>21</c:v>
                </c:pt>
                <c:pt idx="8">
                  <c:v>22</c:v>
                </c:pt>
                <c:pt idx="9">
                  <c:v>23</c:v>
                </c:pt>
                <c:pt idx="10">
                  <c:v>24</c:v>
                </c:pt>
                <c:pt idx="11">
                  <c:v>25</c:v>
                </c:pt>
              </c:strCache>
            </c:strRef>
          </c:cat>
          <c:val>
            <c:numRef>
              <c:f>'background data'!$L$11:$L$22</c:f>
              <c:numCache>
                <c:formatCode>0.0%</c:formatCode>
                <c:ptCount val="12"/>
                <c:pt idx="0">
                  <c:v>0.422720359772586</c:v>
                </c:pt>
                <c:pt idx="1">
                  <c:v>0.356725516804798</c:v>
                </c:pt>
                <c:pt idx="2">
                  <c:v>0.245364579562618</c:v>
                </c:pt>
                <c:pt idx="3">
                  <c:v>0.153612958771261</c:v>
                </c:pt>
                <c:pt idx="4">
                  <c:v>0.0954041255797658</c:v>
                </c:pt>
                <c:pt idx="5">
                  <c:v>0.0515537935621295</c:v>
                </c:pt>
                <c:pt idx="6">
                  <c:v>0.031781521320892</c:v>
                </c:pt>
                <c:pt idx="7">
                  <c:v>0.0186642289358577</c:v>
                </c:pt>
                <c:pt idx="8">
                  <c:v>0.00895386029558291</c:v>
                </c:pt>
                <c:pt idx="9">
                  <c:v>0.00523531951439725</c:v>
                </c:pt>
                <c:pt idx="10">
                  <c:v>0.0090403849562381</c:v>
                </c:pt>
                <c:pt idx="11">
                  <c:v>0.0</c:v>
                </c:pt>
              </c:numCache>
            </c:numRef>
          </c:val>
          <c:smooth val="0"/>
          <c:extLst xmlns:c16r2="http://schemas.microsoft.com/office/drawing/2015/06/chart">
            <c:ext xmlns:c16="http://schemas.microsoft.com/office/drawing/2014/chart" uri="{C3380CC4-5D6E-409C-BE32-E72D297353CC}">
              <c16:uniqueId val="{00000002-AA01-4A82-9530-5A73EAE5C4AA}"/>
            </c:ext>
          </c:extLst>
        </c:ser>
        <c:dLbls>
          <c:showLegendKey val="0"/>
          <c:showVal val="0"/>
          <c:showCatName val="0"/>
          <c:showSerName val="0"/>
          <c:showPercent val="0"/>
          <c:showBubbleSize val="0"/>
        </c:dLbls>
        <c:marker val="1"/>
        <c:smooth val="0"/>
        <c:axId val="-2102860328"/>
        <c:axId val="-2083893608"/>
      </c:lineChart>
      <c:catAx>
        <c:axId val="-2102860328"/>
        <c:scaling>
          <c:orientation val="minMax"/>
        </c:scaling>
        <c:delete val="0"/>
        <c:axPos val="b"/>
        <c:title>
          <c:tx>
            <c:rich>
              <a:bodyPr/>
              <a:lstStyle/>
              <a:p>
                <a:pPr>
                  <a:defRPr/>
                </a:pPr>
                <a:r>
                  <a:rPr lang="en-US"/>
                  <a:t>Fibre diameter</a:t>
                </a:r>
              </a:p>
            </c:rich>
          </c:tx>
          <c:layout>
            <c:manualLayout>
              <c:xMode val="edge"/>
              <c:yMode val="edge"/>
              <c:x val="0.437884739115782"/>
              <c:y val="0.871693112093707"/>
            </c:manualLayout>
          </c:layout>
          <c:overlay val="0"/>
        </c:title>
        <c:numFmt formatCode="0" sourceLinked="0"/>
        <c:majorTickMark val="out"/>
        <c:minorTickMark val="none"/>
        <c:tickLblPos val="low"/>
        <c:spPr>
          <a:noFill/>
          <a:ln w="9525" cap="flat" cmpd="sng" algn="ctr">
            <a:solidFill>
              <a:schemeClr val="bg1">
                <a:lumMod val="50000"/>
              </a:schemeClr>
            </a:solidFill>
            <a:round/>
          </a:ln>
          <a:effectLst/>
        </c:spPr>
        <c:txPr>
          <a:bodyPr rot="0" vert="horz"/>
          <a:lstStyle/>
          <a:p>
            <a:pPr>
              <a:defRPr/>
            </a:pPr>
            <a:endParaRPr lang="en-US"/>
          </a:p>
        </c:txPr>
        <c:crossAx val="-2083893608"/>
        <c:crosses val="autoZero"/>
        <c:auto val="1"/>
        <c:lblAlgn val="ctr"/>
        <c:lblOffset val="100"/>
        <c:tickLblSkip val="1"/>
        <c:noMultiLvlLbl val="1"/>
      </c:catAx>
      <c:valAx>
        <c:axId val="-2083893608"/>
        <c:scaling>
          <c:orientation val="minMax"/>
        </c:scaling>
        <c:delete val="0"/>
        <c:axPos val="l"/>
        <c:majorGridlines>
          <c:spPr>
            <a:ln w="9525" cap="flat" cmpd="sng" algn="ctr">
              <a:solidFill>
                <a:schemeClr val="bg1">
                  <a:lumMod val="85000"/>
                </a:schemeClr>
              </a:solidFill>
              <a:round/>
            </a:ln>
            <a:effectLst/>
          </c:spPr>
        </c:majorGridlines>
        <c:title>
          <c:tx>
            <c:rich>
              <a:bodyPr rot="0"/>
              <a:lstStyle/>
              <a:p>
                <a:pPr>
                  <a:defRPr/>
                </a:pPr>
                <a:r>
                  <a:rPr lang="en-AU" dirty="0"/>
                  <a:t>Proportion</a:t>
                </a:r>
              </a:p>
            </c:rich>
          </c:tx>
          <c:layout>
            <c:manualLayout>
              <c:xMode val="edge"/>
              <c:yMode val="edge"/>
              <c:x val="0.120454106839586"/>
              <c:y val="0.203375145759764"/>
            </c:manualLayout>
          </c:layout>
          <c:overlay val="0"/>
          <c:spPr>
            <a:noFill/>
            <a:ln>
              <a:noFill/>
            </a:ln>
            <a:effectLst/>
          </c:spPr>
        </c:title>
        <c:numFmt formatCode="0%" sourceLinked="0"/>
        <c:majorTickMark val="none"/>
        <c:minorTickMark val="none"/>
        <c:tickLblPos val="nextTo"/>
        <c:spPr>
          <a:noFill/>
          <a:ln>
            <a:solidFill>
              <a:schemeClr val="bg1">
                <a:lumMod val="50000"/>
              </a:schemeClr>
            </a:solidFill>
          </a:ln>
          <a:effectLst/>
        </c:spPr>
        <c:txPr>
          <a:bodyPr rot="-60000000" vert="horz"/>
          <a:lstStyle/>
          <a:p>
            <a:pPr>
              <a:defRPr/>
            </a:pPr>
            <a:endParaRPr lang="en-US"/>
          </a:p>
        </c:txPr>
        <c:crossAx val="-2102860328"/>
        <c:crosses val="autoZero"/>
        <c:crossBetween val="between"/>
      </c:valAx>
      <c:spPr>
        <a:noFill/>
        <a:ln>
          <a:solidFill>
            <a:schemeClr val="bg1">
              <a:lumMod val="50000"/>
            </a:schemeClr>
          </a:solidFill>
        </a:ln>
        <a:effectLst/>
      </c:spPr>
    </c:plotArea>
    <c:legend>
      <c:legendPos val="r"/>
      <c:layout>
        <c:manualLayout>
          <c:xMode val="edge"/>
          <c:yMode val="edge"/>
          <c:x val="0.089809132314343"/>
          <c:y val="0.93170744263029"/>
          <c:w val="0.906746757758221"/>
          <c:h val="0.0608971309514453"/>
        </c:manualLayout>
      </c:layout>
      <c:overlay val="0"/>
      <c:spPr>
        <a:solidFill>
          <a:schemeClr val="bg1"/>
        </a:solidFill>
      </c:sp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defRPr>
      </a:pPr>
      <a:endParaRPr lang="en-US"/>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lgn="l">
              <a:defRPr/>
            </a:pPr>
            <a:r>
              <a:rPr lang="en-AU" sz="1600" dirty="0"/>
              <a:t>Supply of merino RWS wool this season from South Africa and Australian auction sales (starting in late September)</a:t>
            </a:r>
          </a:p>
        </c:rich>
      </c:tx>
      <c:layout>
        <c:manualLayout>
          <c:xMode val="edge"/>
          <c:yMode val="edge"/>
          <c:x val="0.0143608218107577"/>
          <c:y val="0.02"/>
        </c:manualLayout>
      </c:layout>
      <c:overlay val="0"/>
      <c:spPr>
        <a:noFill/>
        <a:ln>
          <a:noFill/>
        </a:ln>
        <a:effectLst/>
      </c:spPr>
    </c:title>
    <c:autoTitleDeleted val="0"/>
    <c:plotArea>
      <c:layout>
        <c:manualLayout>
          <c:layoutTarget val="inner"/>
          <c:xMode val="edge"/>
          <c:yMode val="edge"/>
          <c:x val="0.120415176822874"/>
          <c:y val="0.20979363129226"/>
          <c:w val="0.823871628007827"/>
          <c:h val="0.602493302060194"/>
        </c:manualLayout>
      </c:layout>
      <c:barChart>
        <c:barDir val="col"/>
        <c:grouping val="stacked"/>
        <c:varyColors val="0"/>
        <c:ser>
          <c:idx val="0"/>
          <c:order val="0"/>
          <c:tx>
            <c:strRef>
              <c:f>'background data'!$E$8</c:f>
              <c:strCache>
                <c:ptCount val="1"/>
                <c:pt idx="0">
                  <c:v>Australian Merino RWS</c:v>
                </c:pt>
              </c:strCache>
            </c:strRef>
          </c:tx>
          <c:spPr>
            <a:solidFill>
              <a:srgbClr val="8AC63F"/>
            </a:solidFill>
            <a:ln w="28575" cap="rnd">
              <a:solidFill>
                <a:schemeClr val="tx2"/>
              </a:solidFill>
              <a:round/>
            </a:ln>
            <a:effectLst/>
          </c:spPr>
          <c:invertIfNegative val="0"/>
          <c:cat>
            <c:numRef>
              <c:f>'background data'!$D$18:$D$35</c:f>
              <c:numCache>
                <c:formatCode>General</c:formatCode>
                <c:ptCount val="18"/>
                <c:pt idx="0">
                  <c:v>13.0</c:v>
                </c:pt>
                <c:pt idx="1">
                  <c:v>14.0</c:v>
                </c:pt>
                <c:pt idx="2">
                  <c:v>15.0</c:v>
                </c:pt>
                <c:pt idx="3">
                  <c:v>16.0</c:v>
                </c:pt>
                <c:pt idx="4">
                  <c:v>17.0</c:v>
                </c:pt>
                <c:pt idx="5">
                  <c:v>18.0</c:v>
                </c:pt>
                <c:pt idx="6">
                  <c:v>19.0</c:v>
                </c:pt>
                <c:pt idx="7">
                  <c:v>20.0</c:v>
                </c:pt>
                <c:pt idx="8">
                  <c:v>21.0</c:v>
                </c:pt>
                <c:pt idx="9">
                  <c:v>22.0</c:v>
                </c:pt>
                <c:pt idx="10">
                  <c:v>23.0</c:v>
                </c:pt>
                <c:pt idx="11">
                  <c:v>24.0</c:v>
                </c:pt>
                <c:pt idx="12">
                  <c:v>28.0</c:v>
                </c:pt>
                <c:pt idx="13">
                  <c:v>29.0</c:v>
                </c:pt>
                <c:pt idx="14">
                  <c:v>30.0</c:v>
                </c:pt>
                <c:pt idx="15">
                  <c:v>31.0</c:v>
                </c:pt>
                <c:pt idx="16">
                  <c:v>32.0</c:v>
                </c:pt>
                <c:pt idx="17">
                  <c:v>33.0</c:v>
                </c:pt>
              </c:numCache>
            </c:numRef>
          </c:cat>
          <c:val>
            <c:numRef>
              <c:f>'background data'!$E$18:$E$35</c:f>
              <c:numCache>
                <c:formatCode>0</c:formatCode>
                <c:ptCount val="18"/>
                <c:pt idx="0">
                  <c:v>1123.174713043478</c:v>
                </c:pt>
                <c:pt idx="1">
                  <c:v>1902.326736910328</c:v>
                </c:pt>
                <c:pt idx="2">
                  <c:v>1229.121093382315</c:v>
                </c:pt>
                <c:pt idx="3">
                  <c:v>1796.010550705394</c:v>
                </c:pt>
                <c:pt idx="4">
                  <c:v>1029.8274684347</c:v>
                </c:pt>
                <c:pt idx="5">
                  <c:v>951.7865319526665</c:v>
                </c:pt>
                <c:pt idx="6">
                  <c:v>441.4780294233687</c:v>
                </c:pt>
                <c:pt idx="7">
                  <c:v>1612.234401055929</c:v>
                </c:pt>
                <c:pt idx="8">
                  <c:v>862.8588949716455</c:v>
                </c:pt>
                <c:pt idx="9">
                  <c:v>1007.715302829651</c:v>
                </c:pt>
                <c:pt idx="10">
                  <c:v>1412.553319546391</c:v>
                </c:pt>
                <c:pt idx="11">
                  <c:v>896.426574994657</c:v>
                </c:pt>
                <c:pt idx="12">
                  <c:v>330.2285304347824</c:v>
                </c:pt>
                <c:pt idx="13">
                  <c:v>1158.418033079884</c:v>
                </c:pt>
                <c:pt idx="14">
                  <c:v>1005.969043478261</c:v>
                </c:pt>
                <c:pt idx="15">
                  <c:v>1238.139976808022</c:v>
                </c:pt>
                <c:pt idx="16">
                  <c:v>1969.461014204627</c:v>
                </c:pt>
                <c:pt idx="17">
                  <c:v>2073.167263868984</c:v>
                </c:pt>
              </c:numCache>
            </c:numRef>
          </c:val>
          <c:extLst xmlns:c16r2="http://schemas.microsoft.com/office/drawing/2015/06/chart">
            <c:ext xmlns:c16="http://schemas.microsoft.com/office/drawing/2014/chart" uri="{C3380CC4-5D6E-409C-BE32-E72D297353CC}">
              <c16:uniqueId val="{00000000-CF45-4F6E-B0A5-5CE65F624F18}"/>
            </c:ext>
          </c:extLst>
        </c:ser>
        <c:ser>
          <c:idx val="1"/>
          <c:order val="1"/>
          <c:tx>
            <c:strRef>
              <c:f>'background data'!$H$7</c:f>
              <c:strCache>
                <c:ptCount val="1"/>
                <c:pt idx="0">
                  <c:v>South African Merino RWS</c:v>
                </c:pt>
              </c:strCache>
            </c:strRef>
          </c:tx>
          <c:spPr>
            <a:solidFill>
              <a:srgbClr val="E45B32">
                <a:alpha val="91000"/>
              </a:srgbClr>
            </a:solidFill>
            <a:ln w="28575">
              <a:solidFill>
                <a:srgbClr val="E45B32"/>
              </a:solidFill>
            </a:ln>
          </c:spPr>
          <c:invertIfNegative val="0"/>
          <c:cat>
            <c:numRef>
              <c:f>'background data'!$D$18:$D$35</c:f>
              <c:numCache>
                <c:formatCode>General</c:formatCode>
                <c:ptCount val="18"/>
                <c:pt idx="0">
                  <c:v>13.0</c:v>
                </c:pt>
                <c:pt idx="1">
                  <c:v>14.0</c:v>
                </c:pt>
                <c:pt idx="2">
                  <c:v>15.0</c:v>
                </c:pt>
                <c:pt idx="3">
                  <c:v>16.0</c:v>
                </c:pt>
                <c:pt idx="4">
                  <c:v>17.0</c:v>
                </c:pt>
                <c:pt idx="5">
                  <c:v>18.0</c:v>
                </c:pt>
                <c:pt idx="6">
                  <c:v>19.0</c:v>
                </c:pt>
                <c:pt idx="7">
                  <c:v>20.0</c:v>
                </c:pt>
                <c:pt idx="8">
                  <c:v>21.0</c:v>
                </c:pt>
                <c:pt idx="9">
                  <c:v>22.0</c:v>
                </c:pt>
                <c:pt idx="10">
                  <c:v>23.0</c:v>
                </c:pt>
                <c:pt idx="11">
                  <c:v>24.0</c:v>
                </c:pt>
                <c:pt idx="12">
                  <c:v>28.0</c:v>
                </c:pt>
                <c:pt idx="13">
                  <c:v>29.0</c:v>
                </c:pt>
                <c:pt idx="14">
                  <c:v>30.0</c:v>
                </c:pt>
                <c:pt idx="15">
                  <c:v>31.0</c:v>
                </c:pt>
                <c:pt idx="16">
                  <c:v>32.0</c:v>
                </c:pt>
                <c:pt idx="17">
                  <c:v>33.0</c:v>
                </c:pt>
              </c:numCache>
            </c:numRef>
          </c:cat>
          <c:val>
            <c:numRef>
              <c:f>'background data'!$H$18:$H$35</c:f>
              <c:numCache>
                <c:formatCode>0</c:formatCode>
                <c:ptCount val="18"/>
                <c:pt idx="0">
                  <c:v>1038.0</c:v>
                </c:pt>
                <c:pt idx="1">
                  <c:v>2299.0</c:v>
                </c:pt>
                <c:pt idx="2">
                  <c:v>2158.0</c:v>
                </c:pt>
                <c:pt idx="3">
                  <c:v>2577.0</c:v>
                </c:pt>
                <c:pt idx="4">
                  <c:v>2321.0</c:v>
                </c:pt>
                <c:pt idx="5">
                  <c:v>2008.0</c:v>
                </c:pt>
                <c:pt idx="6">
                  <c:v>1726.0</c:v>
                </c:pt>
                <c:pt idx="7">
                  <c:v>2822.0</c:v>
                </c:pt>
                <c:pt idx="8">
                  <c:v>3528.0</c:v>
                </c:pt>
                <c:pt idx="9">
                  <c:v>3816.0</c:v>
                </c:pt>
                <c:pt idx="12">
                  <c:v>852.0</c:v>
                </c:pt>
                <c:pt idx="13">
                  <c:v>4304.0</c:v>
                </c:pt>
                <c:pt idx="14">
                  <c:v>4444.0</c:v>
                </c:pt>
                <c:pt idx="15">
                  <c:v>1239.0</c:v>
                </c:pt>
                <c:pt idx="16">
                  <c:v>1357.0</c:v>
                </c:pt>
              </c:numCache>
            </c:numRef>
          </c:val>
          <c:extLst xmlns:c16r2="http://schemas.microsoft.com/office/drawing/2015/06/chart">
            <c:ext xmlns:c16="http://schemas.microsoft.com/office/drawing/2014/chart" uri="{C3380CC4-5D6E-409C-BE32-E72D297353CC}">
              <c16:uniqueId val="{00000001-CF45-4F6E-B0A5-5CE65F624F18}"/>
            </c:ext>
          </c:extLst>
        </c:ser>
        <c:dLbls>
          <c:showLegendKey val="0"/>
          <c:showVal val="0"/>
          <c:showCatName val="0"/>
          <c:showSerName val="0"/>
          <c:showPercent val="0"/>
          <c:showBubbleSize val="0"/>
        </c:dLbls>
        <c:gapWidth val="0"/>
        <c:overlap val="100"/>
        <c:axId val="-2083815832"/>
        <c:axId val="-2083809976"/>
      </c:barChart>
      <c:catAx>
        <c:axId val="-2083815832"/>
        <c:scaling>
          <c:orientation val="minMax"/>
        </c:scaling>
        <c:delete val="0"/>
        <c:axPos val="b"/>
        <c:title>
          <c:tx>
            <c:rich>
              <a:bodyPr/>
              <a:lstStyle/>
              <a:p>
                <a:pPr>
                  <a:defRPr/>
                </a:pPr>
                <a:r>
                  <a:rPr lang="en-US"/>
                  <a:t>Sale week</a:t>
                </a:r>
              </a:p>
            </c:rich>
          </c:tx>
          <c:layout>
            <c:manualLayout>
              <c:xMode val="edge"/>
              <c:yMode val="edge"/>
              <c:x val="0.468870274552468"/>
              <c:y val="0.867347928384327"/>
            </c:manualLayout>
          </c:layout>
          <c:overlay val="0"/>
        </c:title>
        <c:numFmt formatCode="0" sourceLinked="0"/>
        <c:majorTickMark val="out"/>
        <c:minorTickMark val="none"/>
        <c:tickLblPos val="low"/>
        <c:spPr>
          <a:noFill/>
          <a:ln w="9525" cap="flat" cmpd="sng" algn="ctr">
            <a:solidFill>
              <a:schemeClr val="bg1">
                <a:lumMod val="50000"/>
              </a:schemeClr>
            </a:solidFill>
            <a:round/>
          </a:ln>
          <a:effectLst/>
        </c:spPr>
        <c:txPr>
          <a:bodyPr rot="0" vert="horz"/>
          <a:lstStyle/>
          <a:p>
            <a:pPr>
              <a:defRPr/>
            </a:pPr>
            <a:endParaRPr lang="en-US"/>
          </a:p>
        </c:txPr>
        <c:crossAx val="-2083809976"/>
        <c:crosses val="autoZero"/>
        <c:auto val="1"/>
        <c:lblAlgn val="ctr"/>
        <c:lblOffset val="100"/>
        <c:noMultiLvlLbl val="1"/>
      </c:catAx>
      <c:valAx>
        <c:axId val="-2083809976"/>
        <c:scaling>
          <c:orientation val="minMax"/>
        </c:scaling>
        <c:delete val="0"/>
        <c:axPos val="l"/>
        <c:majorGridlines>
          <c:spPr>
            <a:ln w="9525" cap="flat" cmpd="sng" algn="ctr">
              <a:solidFill>
                <a:sysClr val="window" lastClr="FFFFFF">
                  <a:lumMod val="85000"/>
                </a:sysClr>
              </a:solidFill>
              <a:round/>
            </a:ln>
            <a:effectLst/>
          </c:spPr>
        </c:majorGridlines>
        <c:title>
          <c:tx>
            <c:rich>
              <a:bodyPr rot="0"/>
              <a:lstStyle/>
              <a:p>
                <a:pPr>
                  <a:defRPr/>
                </a:pPr>
                <a:r>
                  <a:rPr lang="en-AU"/>
                  <a:t>Farm bales</a:t>
                </a:r>
              </a:p>
            </c:rich>
          </c:tx>
          <c:layout>
            <c:manualLayout>
              <c:xMode val="edge"/>
              <c:yMode val="edge"/>
              <c:x val="0.12007498980061"/>
              <c:y val="0.14636348635753"/>
            </c:manualLayout>
          </c:layout>
          <c:overlay val="0"/>
          <c:spPr>
            <a:noFill/>
            <a:ln>
              <a:noFill/>
            </a:ln>
            <a:effectLst/>
          </c:spPr>
        </c:title>
        <c:numFmt formatCode="0" sourceLinked="0"/>
        <c:majorTickMark val="none"/>
        <c:minorTickMark val="none"/>
        <c:tickLblPos val="nextTo"/>
        <c:spPr>
          <a:noFill/>
          <a:ln>
            <a:solidFill>
              <a:schemeClr val="bg1">
                <a:lumMod val="50000"/>
              </a:schemeClr>
            </a:solidFill>
          </a:ln>
          <a:effectLst/>
        </c:spPr>
        <c:txPr>
          <a:bodyPr rot="-60000000" vert="horz"/>
          <a:lstStyle/>
          <a:p>
            <a:pPr>
              <a:defRPr/>
            </a:pPr>
            <a:endParaRPr lang="en-US"/>
          </a:p>
        </c:txPr>
        <c:crossAx val="-2083815832"/>
        <c:crosses val="autoZero"/>
        <c:crossBetween val="between"/>
      </c:valAx>
      <c:spPr>
        <a:noFill/>
        <a:ln>
          <a:solidFill>
            <a:schemeClr val="bg1">
              <a:lumMod val="50000"/>
            </a:schemeClr>
          </a:solidFill>
        </a:ln>
        <a:effectLst/>
      </c:spPr>
    </c:plotArea>
    <c:legend>
      <c:legendPos val="r"/>
      <c:layout>
        <c:manualLayout>
          <c:xMode val="edge"/>
          <c:yMode val="edge"/>
          <c:x val="0.257623423411755"/>
          <c:y val="0.920099289000303"/>
          <c:w val="0.499297346668531"/>
          <c:h val="0.0779073452588586"/>
        </c:manualLayout>
      </c:layout>
      <c:overlay val="0"/>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lgn="l">
              <a:defRPr/>
            </a:pPr>
            <a:r>
              <a:rPr lang="en-AU"/>
              <a:t>Median premiums for good quality eastern Australian merino fleece wool for the season to date</a:t>
            </a:r>
          </a:p>
        </c:rich>
      </c:tx>
      <c:layout>
        <c:manualLayout>
          <c:xMode val="edge"/>
          <c:yMode val="edge"/>
          <c:x val="0.0143608218107577"/>
          <c:y val="0.02"/>
        </c:manualLayout>
      </c:layout>
      <c:overlay val="0"/>
      <c:spPr>
        <a:noFill/>
        <a:ln>
          <a:noFill/>
        </a:ln>
        <a:effectLst/>
      </c:spPr>
    </c:title>
    <c:autoTitleDeleted val="0"/>
    <c:plotArea>
      <c:layout>
        <c:manualLayout>
          <c:layoutTarget val="inner"/>
          <c:xMode val="edge"/>
          <c:yMode val="edge"/>
          <c:x val="0.110955848998006"/>
          <c:y val="0.224647876644352"/>
          <c:w val="0.857516658467686"/>
          <c:h val="0.509697549308583"/>
        </c:manualLayout>
      </c:layout>
      <c:lineChart>
        <c:grouping val="standard"/>
        <c:varyColors val="0"/>
        <c:ser>
          <c:idx val="1"/>
          <c:order val="0"/>
          <c:tx>
            <c:strRef>
              <c:f>'background data'!$G$21</c:f>
              <c:strCache>
                <c:ptCount val="1"/>
                <c:pt idx="0">
                  <c:v>CM-NM non-QS</c:v>
                </c:pt>
              </c:strCache>
            </c:strRef>
          </c:tx>
          <c:spPr>
            <a:ln w="25400"/>
          </c:spPr>
          <c:marker>
            <c:symbol val="none"/>
          </c:marker>
          <c:cat>
            <c:numRef>
              <c:f>'background data'!$H$20:$S$20</c:f>
              <c:numCache>
                <c:formatCode>General</c:formatCode>
                <c:ptCount val="12"/>
                <c:pt idx="0">
                  <c:v>16.0</c:v>
                </c:pt>
                <c:pt idx="1">
                  <c:v>16.5</c:v>
                </c:pt>
                <c:pt idx="2">
                  <c:v>17.0</c:v>
                </c:pt>
                <c:pt idx="3">
                  <c:v>17.5</c:v>
                </c:pt>
                <c:pt idx="4">
                  <c:v>18.0</c:v>
                </c:pt>
                <c:pt idx="5">
                  <c:v>18.5</c:v>
                </c:pt>
                <c:pt idx="6">
                  <c:v>19.0</c:v>
                </c:pt>
                <c:pt idx="7">
                  <c:v>19.5</c:v>
                </c:pt>
                <c:pt idx="8">
                  <c:v>20.0</c:v>
                </c:pt>
                <c:pt idx="9">
                  <c:v>20.5</c:v>
                </c:pt>
                <c:pt idx="10">
                  <c:v>21.0</c:v>
                </c:pt>
                <c:pt idx="11">
                  <c:v>21.5</c:v>
                </c:pt>
              </c:numCache>
            </c:numRef>
          </c:cat>
          <c:val>
            <c:numRef>
              <c:f>'background data'!$H$21:$S$21</c:f>
              <c:numCache>
                <c:formatCode>0</c:formatCode>
                <c:ptCount val="12"/>
                <c:pt idx="0">
                  <c:v>30.25152363733012</c:v>
                </c:pt>
                <c:pt idx="1">
                  <c:v>7.549067099974991</c:v>
                </c:pt>
                <c:pt idx="2">
                  <c:v>40.11254221190893</c:v>
                </c:pt>
                <c:pt idx="3">
                  <c:v>40.37910057526413</c:v>
                </c:pt>
                <c:pt idx="4">
                  <c:v>48.59819222381316</c:v>
                </c:pt>
                <c:pt idx="5">
                  <c:v>25.65655805638744</c:v>
                </c:pt>
                <c:pt idx="6">
                  <c:v>16.88460311650737</c:v>
                </c:pt>
                <c:pt idx="7">
                  <c:v>11.39421242538924</c:v>
                </c:pt>
                <c:pt idx="8">
                  <c:v>6.337472262813662</c:v>
                </c:pt>
                <c:pt idx="9">
                  <c:v>13.89041905892055</c:v>
                </c:pt>
                <c:pt idx="10">
                  <c:v>14.78394875444087</c:v>
                </c:pt>
                <c:pt idx="11">
                  <c:v>16.3711777319802</c:v>
                </c:pt>
              </c:numCache>
            </c:numRef>
          </c:val>
          <c:smooth val="0"/>
          <c:extLst xmlns:c16r2="http://schemas.microsoft.com/office/drawing/2015/06/chart">
            <c:ext xmlns:c16="http://schemas.microsoft.com/office/drawing/2014/chart" uri="{C3380CC4-5D6E-409C-BE32-E72D297353CC}">
              <c16:uniqueId val="{00000000-0C3C-4455-9254-4A6328C0651B}"/>
            </c:ext>
          </c:extLst>
        </c:ser>
        <c:ser>
          <c:idx val="0"/>
          <c:order val="1"/>
          <c:tx>
            <c:strRef>
              <c:f>'background data'!$G$22</c:f>
              <c:strCache>
                <c:ptCount val="1"/>
                <c:pt idx="0">
                  <c:v>RWS Only </c:v>
                </c:pt>
              </c:strCache>
            </c:strRef>
          </c:tx>
          <c:spPr>
            <a:ln w="25400"/>
            <a:effectLst/>
          </c:spPr>
          <c:marker>
            <c:symbol val="none"/>
          </c:marker>
          <c:cat>
            <c:numRef>
              <c:f>'background data'!$H$20:$S$20</c:f>
              <c:numCache>
                <c:formatCode>General</c:formatCode>
                <c:ptCount val="12"/>
                <c:pt idx="0">
                  <c:v>16.0</c:v>
                </c:pt>
                <c:pt idx="1">
                  <c:v>16.5</c:v>
                </c:pt>
                <c:pt idx="2">
                  <c:v>17.0</c:v>
                </c:pt>
                <c:pt idx="3">
                  <c:v>17.5</c:v>
                </c:pt>
                <c:pt idx="4">
                  <c:v>18.0</c:v>
                </c:pt>
                <c:pt idx="5">
                  <c:v>18.5</c:v>
                </c:pt>
                <c:pt idx="6">
                  <c:v>19.0</c:v>
                </c:pt>
                <c:pt idx="7">
                  <c:v>19.5</c:v>
                </c:pt>
                <c:pt idx="8">
                  <c:v>20.0</c:v>
                </c:pt>
                <c:pt idx="9">
                  <c:v>20.5</c:v>
                </c:pt>
                <c:pt idx="10">
                  <c:v>21.0</c:v>
                </c:pt>
                <c:pt idx="11">
                  <c:v>21.5</c:v>
                </c:pt>
              </c:numCache>
            </c:numRef>
          </c:cat>
          <c:val>
            <c:numRef>
              <c:f>'background data'!$H$22:$S$22</c:f>
              <c:numCache>
                <c:formatCode>0</c:formatCode>
                <c:ptCount val="12"/>
                <c:pt idx="0">
                  <c:v>274.2096618514466</c:v>
                </c:pt>
                <c:pt idx="1">
                  <c:v>211.2617946442437</c:v>
                </c:pt>
                <c:pt idx="2">
                  <c:v>188.2389471470947</c:v>
                </c:pt>
                <c:pt idx="3">
                  <c:v>183.6876859824688</c:v>
                </c:pt>
                <c:pt idx="4">
                  <c:v>144.7571364475737</c:v>
                </c:pt>
                <c:pt idx="5">
                  <c:v>270.9368120025056</c:v>
                </c:pt>
                <c:pt idx="6">
                  <c:v>237.7836919133483</c:v>
                </c:pt>
                <c:pt idx="7">
                  <c:v>286.1250196660146</c:v>
                </c:pt>
                <c:pt idx="8">
                  <c:v>233.1666703485914</c:v>
                </c:pt>
                <c:pt idx="9">
                  <c:v>283.6927867697975</c:v>
                </c:pt>
                <c:pt idx="10">
                  <c:v>99.92398493391556</c:v>
                </c:pt>
                <c:pt idx="11">
                  <c:v>88.52874230090706</c:v>
                </c:pt>
              </c:numCache>
            </c:numRef>
          </c:val>
          <c:smooth val="0"/>
          <c:extLst xmlns:c16r2="http://schemas.microsoft.com/office/drawing/2015/06/chart">
            <c:ext xmlns:c16="http://schemas.microsoft.com/office/drawing/2014/chart" uri="{C3380CC4-5D6E-409C-BE32-E72D297353CC}">
              <c16:uniqueId val="{00000001-0C3C-4455-9254-4A6328C0651B}"/>
            </c:ext>
          </c:extLst>
        </c:ser>
        <c:ser>
          <c:idx val="2"/>
          <c:order val="2"/>
          <c:tx>
            <c:strRef>
              <c:f>'background data'!$G$23</c:f>
              <c:strCache>
                <c:ptCount val="1"/>
                <c:pt idx="0">
                  <c:v>SW NM only</c:v>
                </c:pt>
              </c:strCache>
            </c:strRef>
          </c:tx>
          <c:spPr>
            <a:ln w="25400"/>
          </c:spPr>
          <c:marker>
            <c:symbol val="none"/>
          </c:marker>
          <c:cat>
            <c:numRef>
              <c:f>'background data'!$H$20:$S$20</c:f>
              <c:numCache>
                <c:formatCode>General</c:formatCode>
                <c:ptCount val="12"/>
                <c:pt idx="0">
                  <c:v>16.0</c:v>
                </c:pt>
                <c:pt idx="1">
                  <c:v>16.5</c:v>
                </c:pt>
                <c:pt idx="2">
                  <c:v>17.0</c:v>
                </c:pt>
                <c:pt idx="3">
                  <c:v>17.5</c:v>
                </c:pt>
                <c:pt idx="4">
                  <c:v>18.0</c:v>
                </c:pt>
                <c:pt idx="5">
                  <c:v>18.5</c:v>
                </c:pt>
                <c:pt idx="6">
                  <c:v>19.0</c:v>
                </c:pt>
                <c:pt idx="7">
                  <c:v>19.5</c:v>
                </c:pt>
                <c:pt idx="8">
                  <c:v>20.0</c:v>
                </c:pt>
                <c:pt idx="9">
                  <c:v>20.5</c:v>
                </c:pt>
                <c:pt idx="10">
                  <c:v>21.0</c:v>
                </c:pt>
                <c:pt idx="11">
                  <c:v>21.5</c:v>
                </c:pt>
              </c:numCache>
            </c:numRef>
          </c:cat>
          <c:val>
            <c:numRef>
              <c:f>'background data'!$H$23:$S$23</c:f>
              <c:numCache>
                <c:formatCode>0</c:formatCode>
                <c:ptCount val="12"/>
                <c:pt idx="0">
                  <c:v>73.42496869679371</c:v>
                </c:pt>
                <c:pt idx="1">
                  <c:v>81.19630190785615</c:v>
                </c:pt>
                <c:pt idx="2">
                  <c:v>124.962716841312</c:v>
                </c:pt>
                <c:pt idx="3">
                  <c:v>77.69029762976562</c:v>
                </c:pt>
                <c:pt idx="4">
                  <c:v>127.4767759331112</c:v>
                </c:pt>
                <c:pt idx="5">
                  <c:v>87.06115593314882</c:v>
                </c:pt>
                <c:pt idx="6">
                  <c:v>20.35237025277206</c:v>
                </c:pt>
                <c:pt idx="7">
                  <c:v>51.63428149354943</c:v>
                </c:pt>
                <c:pt idx="9">
                  <c:v>87.39733491583615</c:v>
                </c:pt>
                <c:pt idx="10">
                  <c:v>18.44372668998106</c:v>
                </c:pt>
              </c:numCache>
            </c:numRef>
          </c:val>
          <c:smooth val="0"/>
          <c:extLst xmlns:c16r2="http://schemas.microsoft.com/office/drawing/2015/06/chart">
            <c:ext xmlns:c16="http://schemas.microsoft.com/office/drawing/2014/chart" uri="{C3380CC4-5D6E-409C-BE32-E72D297353CC}">
              <c16:uniqueId val="{00000002-0C3C-4455-9254-4A6328C0651B}"/>
            </c:ext>
          </c:extLst>
        </c:ser>
        <c:ser>
          <c:idx val="3"/>
          <c:order val="3"/>
          <c:tx>
            <c:strRef>
              <c:f>'background data'!$G$25</c:f>
              <c:strCache>
                <c:ptCount val="1"/>
                <c:pt idx="0">
                  <c:v>AUTH  only</c:v>
                </c:pt>
              </c:strCache>
            </c:strRef>
          </c:tx>
          <c:spPr>
            <a:ln w="25400"/>
          </c:spPr>
          <c:marker>
            <c:symbol val="none"/>
          </c:marker>
          <c:cat>
            <c:numRef>
              <c:f>'background data'!$H$20:$S$20</c:f>
              <c:numCache>
                <c:formatCode>General</c:formatCode>
                <c:ptCount val="12"/>
                <c:pt idx="0">
                  <c:v>16.0</c:v>
                </c:pt>
                <c:pt idx="1">
                  <c:v>16.5</c:v>
                </c:pt>
                <c:pt idx="2">
                  <c:v>17.0</c:v>
                </c:pt>
                <c:pt idx="3">
                  <c:v>17.5</c:v>
                </c:pt>
                <c:pt idx="4">
                  <c:v>18.0</c:v>
                </c:pt>
                <c:pt idx="5">
                  <c:v>18.5</c:v>
                </c:pt>
                <c:pt idx="6">
                  <c:v>19.0</c:v>
                </c:pt>
                <c:pt idx="7">
                  <c:v>19.5</c:v>
                </c:pt>
                <c:pt idx="8">
                  <c:v>20.0</c:v>
                </c:pt>
                <c:pt idx="9">
                  <c:v>20.5</c:v>
                </c:pt>
                <c:pt idx="10">
                  <c:v>21.0</c:v>
                </c:pt>
                <c:pt idx="11">
                  <c:v>21.5</c:v>
                </c:pt>
              </c:numCache>
            </c:numRef>
          </c:cat>
          <c:val>
            <c:numRef>
              <c:f>'background data'!$H$25:$S$25</c:f>
              <c:numCache>
                <c:formatCode>0</c:formatCode>
                <c:ptCount val="12"/>
                <c:pt idx="0">
                  <c:v>71.61545704511377</c:v>
                </c:pt>
                <c:pt idx="1">
                  <c:v>51.33607836732016</c:v>
                </c:pt>
                <c:pt idx="2">
                  <c:v>114.0965614791114</c:v>
                </c:pt>
                <c:pt idx="3">
                  <c:v>17.32797241171284</c:v>
                </c:pt>
                <c:pt idx="4">
                  <c:v>85.33024750796891</c:v>
                </c:pt>
                <c:pt idx="5">
                  <c:v>60.6548783153314</c:v>
                </c:pt>
                <c:pt idx="6">
                  <c:v>37.53000719989598</c:v>
                </c:pt>
                <c:pt idx="7">
                  <c:v>31.09806399229706</c:v>
                </c:pt>
                <c:pt idx="8">
                  <c:v>25.07175889353778</c:v>
                </c:pt>
                <c:pt idx="9">
                  <c:v>23.88114985687696</c:v>
                </c:pt>
                <c:pt idx="10">
                  <c:v>23.1648785470427</c:v>
                </c:pt>
                <c:pt idx="11">
                  <c:v>31.89501961969268</c:v>
                </c:pt>
              </c:numCache>
            </c:numRef>
          </c:val>
          <c:smooth val="0"/>
          <c:extLst xmlns:c16r2="http://schemas.microsoft.com/office/drawing/2015/06/chart">
            <c:ext xmlns:c16="http://schemas.microsoft.com/office/drawing/2014/chart" uri="{C3380CC4-5D6E-409C-BE32-E72D297353CC}">
              <c16:uniqueId val="{00000003-0C3C-4455-9254-4A6328C0651B}"/>
            </c:ext>
          </c:extLst>
        </c:ser>
        <c:ser>
          <c:idx val="4"/>
          <c:order val="4"/>
          <c:tx>
            <c:strRef>
              <c:f>'background data'!$G$24</c:f>
              <c:strCache>
                <c:ptCount val="1"/>
                <c:pt idx="0">
                  <c:v>SW M only</c:v>
                </c:pt>
              </c:strCache>
            </c:strRef>
          </c:tx>
          <c:spPr>
            <a:ln w="25400"/>
          </c:spPr>
          <c:marker>
            <c:symbol val="none"/>
          </c:marker>
          <c:cat>
            <c:numRef>
              <c:f>'background data'!$H$20:$S$20</c:f>
              <c:numCache>
                <c:formatCode>General</c:formatCode>
                <c:ptCount val="12"/>
                <c:pt idx="0">
                  <c:v>16.0</c:v>
                </c:pt>
                <c:pt idx="1">
                  <c:v>16.5</c:v>
                </c:pt>
                <c:pt idx="2">
                  <c:v>17.0</c:v>
                </c:pt>
                <c:pt idx="3">
                  <c:v>17.5</c:v>
                </c:pt>
                <c:pt idx="4">
                  <c:v>18.0</c:v>
                </c:pt>
                <c:pt idx="5">
                  <c:v>18.5</c:v>
                </c:pt>
                <c:pt idx="6">
                  <c:v>19.0</c:v>
                </c:pt>
                <c:pt idx="7">
                  <c:v>19.5</c:v>
                </c:pt>
                <c:pt idx="8">
                  <c:v>20.0</c:v>
                </c:pt>
                <c:pt idx="9">
                  <c:v>20.5</c:v>
                </c:pt>
                <c:pt idx="10">
                  <c:v>21.0</c:v>
                </c:pt>
                <c:pt idx="11">
                  <c:v>21.5</c:v>
                </c:pt>
              </c:numCache>
            </c:numRef>
          </c:cat>
          <c:val>
            <c:numRef>
              <c:f>'background data'!$H$24:$S$24</c:f>
              <c:numCache>
                <c:formatCode>General</c:formatCode>
                <c:ptCount val="12"/>
                <c:pt idx="2" formatCode="0">
                  <c:v>33.1250660300798</c:v>
                </c:pt>
                <c:pt idx="3" formatCode="0">
                  <c:v>29.06969386811988</c:v>
                </c:pt>
                <c:pt idx="4" formatCode="0">
                  <c:v>19.6688625140887</c:v>
                </c:pt>
                <c:pt idx="5" formatCode="0">
                  <c:v>31.9379906894667</c:v>
                </c:pt>
                <c:pt idx="6" formatCode="0">
                  <c:v>20.62162490734408</c:v>
                </c:pt>
                <c:pt idx="7" formatCode="0">
                  <c:v>16.83921715478493</c:v>
                </c:pt>
                <c:pt idx="8" formatCode="0">
                  <c:v>5.255596861183676</c:v>
                </c:pt>
                <c:pt idx="9" formatCode="0">
                  <c:v>3.758607936746784</c:v>
                </c:pt>
                <c:pt idx="10" formatCode="0">
                  <c:v>5.193125999125639</c:v>
                </c:pt>
                <c:pt idx="11" formatCode="0">
                  <c:v>31.28848178798853</c:v>
                </c:pt>
              </c:numCache>
            </c:numRef>
          </c:val>
          <c:smooth val="0"/>
          <c:extLst xmlns:c16r2="http://schemas.microsoft.com/office/drawing/2015/06/chart">
            <c:ext xmlns:c16="http://schemas.microsoft.com/office/drawing/2014/chart" uri="{C3380CC4-5D6E-409C-BE32-E72D297353CC}">
              <c16:uniqueId val="{00000004-0C3C-4455-9254-4A6328C0651B}"/>
            </c:ext>
          </c:extLst>
        </c:ser>
        <c:dLbls>
          <c:showLegendKey val="0"/>
          <c:showVal val="0"/>
          <c:showCatName val="0"/>
          <c:showSerName val="0"/>
          <c:showPercent val="0"/>
          <c:showBubbleSize val="0"/>
        </c:dLbls>
        <c:marker val="1"/>
        <c:smooth val="0"/>
        <c:axId val="-2135063640"/>
        <c:axId val="-2134968712"/>
      </c:lineChart>
      <c:catAx>
        <c:axId val="-2135063640"/>
        <c:scaling>
          <c:orientation val="minMax"/>
        </c:scaling>
        <c:delete val="0"/>
        <c:axPos val="b"/>
        <c:title>
          <c:tx>
            <c:rich>
              <a:bodyPr/>
              <a:lstStyle/>
              <a:p>
                <a:pPr>
                  <a:defRPr/>
                </a:pPr>
                <a:r>
                  <a:rPr lang="en-US"/>
                  <a:t>Micron</a:t>
                </a:r>
              </a:p>
            </c:rich>
          </c:tx>
          <c:layout>
            <c:manualLayout>
              <c:xMode val="edge"/>
              <c:yMode val="edge"/>
              <c:x val="0.491212930315558"/>
              <c:y val="0.811489886255123"/>
            </c:manualLayout>
          </c:layout>
          <c:overlay val="0"/>
        </c:title>
        <c:numFmt formatCode="0.0" sourceLinked="0"/>
        <c:majorTickMark val="out"/>
        <c:minorTickMark val="none"/>
        <c:tickLblPos val="low"/>
        <c:spPr>
          <a:noFill/>
          <a:ln w="9525" cap="flat" cmpd="sng" algn="ctr">
            <a:solidFill>
              <a:schemeClr val="bg1">
                <a:lumMod val="50000"/>
              </a:schemeClr>
            </a:solidFill>
            <a:round/>
          </a:ln>
          <a:effectLst/>
        </c:spPr>
        <c:txPr>
          <a:bodyPr rot="0" vert="horz"/>
          <a:lstStyle/>
          <a:p>
            <a:pPr>
              <a:defRPr/>
            </a:pPr>
            <a:endParaRPr lang="en-US"/>
          </a:p>
        </c:txPr>
        <c:crossAx val="-2134968712"/>
        <c:crosses val="autoZero"/>
        <c:auto val="1"/>
        <c:lblAlgn val="ctr"/>
        <c:lblOffset val="100"/>
        <c:noMultiLvlLbl val="1"/>
      </c:catAx>
      <c:valAx>
        <c:axId val="-2134968712"/>
        <c:scaling>
          <c:orientation val="minMax"/>
        </c:scaling>
        <c:delete val="0"/>
        <c:axPos val="l"/>
        <c:majorGridlines>
          <c:spPr>
            <a:ln w="9525" cap="flat" cmpd="sng" algn="ctr">
              <a:solidFill>
                <a:sysClr val="window" lastClr="FFFFFF">
                  <a:lumMod val="75000"/>
                </a:sysClr>
              </a:solidFill>
              <a:round/>
            </a:ln>
            <a:effectLst/>
          </c:spPr>
        </c:majorGridlines>
        <c:title>
          <c:tx>
            <c:rich>
              <a:bodyPr rot="0"/>
              <a:lstStyle/>
              <a:p>
                <a:pPr>
                  <a:defRPr/>
                </a:pPr>
                <a:r>
                  <a:rPr lang="en-AU"/>
                  <a:t>c/kg clean</a:t>
                </a:r>
              </a:p>
            </c:rich>
          </c:tx>
          <c:layout>
            <c:manualLayout>
              <c:xMode val="edge"/>
              <c:yMode val="edge"/>
              <c:x val="0.114285559515663"/>
              <c:y val="0.148572429944224"/>
            </c:manualLayout>
          </c:layout>
          <c:overlay val="0"/>
          <c:spPr>
            <a:noFill/>
            <a:ln>
              <a:noFill/>
            </a:ln>
            <a:effectLst/>
          </c:spPr>
        </c:title>
        <c:numFmt formatCode="#,##0" sourceLinked="0"/>
        <c:majorTickMark val="none"/>
        <c:minorTickMark val="none"/>
        <c:tickLblPos val="nextTo"/>
        <c:spPr>
          <a:noFill/>
          <a:ln>
            <a:solidFill>
              <a:schemeClr val="bg1">
                <a:lumMod val="50000"/>
              </a:schemeClr>
            </a:solidFill>
          </a:ln>
          <a:effectLst/>
        </c:spPr>
        <c:txPr>
          <a:bodyPr rot="-60000000" vert="horz"/>
          <a:lstStyle/>
          <a:p>
            <a:pPr>
              <a:defRPr/>
            </a:pPr>
            <a:endParaRPr lang="en-US"/>
          </a:p>
        </c:txPr>
        <c:crossAx val="-2135063640"/>
        <c:crosses val="autoZero"/>
        <c:crossBetween val="between"/>
      </c:valAx>
      <c:spPr>
        <a:noFill/>
        <a:ln>
          <a:solidFill>
            <a:schemeClr val="bg1">
              <a:lumMod val="50000"/>
            </a:schemeClr>
          </a:solidFill>
        </a:ln>
        <a:effectLst/>
      </c:spPr>
    </c:plotArea>
    <c:legend>
      <c:legendPos val="r"/>
      <c:layout>
        <c:manualLayout>
          <c:xMode val="edge"/>
          <c:yMode val="edge"/>
          <c:x val="0.0929311616343614"/>
          <c:y val="0.867528248461773"/>
          <c:w val="0.836424048273811"/>
          <c:h val="0.128352643058501"/>
        </c:manualLayout>
      </c:layout>
      <c:overlay val="0"/>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9.x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emf"/><Relationship Id="rId2" Type="http://schemas.openxmlformats.org/officeDocument/2006/relationships/image" Target="../media/image4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 Id="rId2" Type="http://schemas.openxmlformats.org/officeDocument/2006/relationships/image" Target="../media/image5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emf"/></Relationships>
</file>

<file path=ppt/drawings/drawing1.xml><?xml version="1.0" encoding="utf-8"?>
<c:userShapes xmlns:c="http://schemas.openxmlformats.org/drawingml/2006/chart">
  <cdr:relSizeAnchor xmlns:cdr="http://schemas.openxmlformats.org/drawingml/2006/chartDrawing">
    <cdr:from>
      <cdr:x>0.01204</cdr:x>
      <cdr:y>0</cdr:y>
    </cdr:from>
    <cdr:to>
      <cdr:x>0.96225</cdr:x>
      <cdr:y>0.067</cdr:y>
    </cdr:to>
    <cdr:sp macro="" textlink="">
      <cdr:nvSpPr>
        <cdr:cNvPr id="3" name="TextBox 1"/>
        <cdr:cNvSpPr txBox="1"/>
      </cdr:nvSpPr>
      <cdr:spPr>
        <a:xfrm xmlns:a="http://schemas.openxmlformats.org/drawingml/2006/main">
          <a:off x="103124" y="-1652531"/>
          <a:ext cx="8141493" cy="29156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	</a:t>
          </a:r>
          <a:endParaRPr lang="en-AU" sz="1400" dirty="0">
            <a:effectLst/>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0.93713</cdr:y>
    </cdr:from>
    <cdr:to>
      <cdr:x>0.31952</cdr:x>
      <cdr:y>0.9947</cdr:y>
    </cdr:to>
    <cdr:sp macro="" textlink="">
      <cdr:nvSpPr>
        <cdr:cNvPr id="2" name="TextBox 1"/>
        <cdr:cNvSpPr txBox="1"/>
      </cdr:nvSpPr>
      <cdr:spPr>
        <a:xfrm xmlns:a="http://schemas.openxmlformats.org/drawingml/2006/main">
          <a:off x="0" y="3234956"/>
          <a:ext cx="1462827" cy="2360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endParaRPr lang="en-AU" sz="11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cdr:y>
    </cdr:from>
    <cdr:to>
      <cdr:x>0</cdr:x>
      <cdr:y>0</cdr:y>
    </cdr:to>
    <cdr:sp macro="" textlink="">
      <cdr:nvSpPr>
        <cdr:cNvPr id="11" name="TextBox 10"/>
        <cdr:cNvSpPr txBox="1"/>
      </cdr:nvSpPr>
      <cdr:spPr>
        <a:xfrm xmlns:a="http://schemas.openxmlformats.org/drawingml/2006/main">
          <a:off x="0" y="0"/>
          <a:ext cx="4448145" cy="5143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a:effectLst/>
              <a:latin typeface="Arial" panose="020B0604020202020204" pitchFamily="34" charset="0"/>
              <a:ea typeface="+mn-ea"/>
              <a:cs typeface="Arial" panose="020B0604020202020204" pitchFamily="34" charset="0"/>
            </a:rPr>
            <a:t>Figure 2. Australian grainfed marketings and grassfed slaughter</a:t>
          </a:r>
          <a:endParaRPr lang="en-AU" sz="1400">
            <a:effectLst/>
            <a:latin typeface="Arial" panose="020B0604020202020204" pitchFamily="34" charset="0"/>
            <a:cs typeface="Arial" panose="020B0604020202020204" pitchFamily="34" charset="0"/>
          </a:endParaRPr>
        </a:p>
        <a:p xmlns:a="http://schemas.openxmlformats.org/drawingml/2006/main">
          <a:endParaRPr lang="en-AU" sz="1200"/>
        </a:p>
      </cdr:txBody>
    </cdr:sp>
  </cdr:relSizeAnchor>
  <cdr:relSizeAnchor xmlns:cdr="http://schemas.openxmlformats.org/drawingml/2006/chartDrawing">
    <cdr:from>
      <cdr:x>0</cdr:x>
      <cdr:y>0.01458</cdr:y>
    </cdr:from>
    <cdr:to>
      <cdr:x>1</cdr:x>
      <cdr:y>0.08777</cdr:y>
    </cdr:to>
    <cdr:sp macro="" textlink="">
      <cdr:nvSpPr>
        <cdr:cNvPr id="4" name="TextBox 1"/>
        <cdr:cNvSpPr txBox="1"/>
      </cdr:nvSpPr>
      <cdr:spPr>
        <a:xfrm xmlns:a="http://schemas.openxmlformats.org/drawingml/2006/main">
          <a:off x="50800" y="50800"/>
          <a:ext cx="4693256" cy="2872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a:effectLst/>
              <a:latin typeface="Arial" panose="020B0604020202020204" pitchFamily="34" charset="0"/>
              <a:ea typeface="+mn-ea"/>
              <a:cs typeface="Arial" panose="020B0604020202020204" pitchFamily="34" charset="0"/>
            </a:rPr>
            <a:t>Grainfed cattle turnoff and total slaughter</a:t>
          </a:r>
          <a:endParaRPr lang="en-AU" sz="1400">
            <a:effectLst/>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0.95303</cdr:x>
      <cdr:y>0.08193</cdr:y>
    </cdr:to>
    <cdr:sp macro="" textlink="">
      <cdr:nvSpPr>
        <cdr:cNvPr id="3" name="TextBox 1"/>
        <cdr:cNvSpPr txBox="1"/>
      </cdr:nvSpPr>
      <cdr:spPr>
        <a:xfrm xmlns:a="http://schemas.openxmlformats.org/drawingml/2006/main">
          <a:off x="0" y="0"/>
          <a:ext cx="4656814" cy="3144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US cattle</a:t>
          </a:r>
          <a:r>
            <a:rPr lang="en-AU" sz="1400" b="1" i="0" dirty="0">
              <a:effectLst/>
              <a:latin typeface="Arial" panose="020B0604020202020204" pitchFamily="34" charset="0"/>
              <a:ea typeface="+mn-ea"/>
              <a:cs typeface="Arial" panose="020B0604020202020204" pitchFamily="34" charset="0"/>
            </a:rPr>
            <a:t> herd</a:t>
          </a:r>
          <a:endParaRPr lang="en-AU" sz="14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0.09357</cdr:x>
      <cdr:y>0.08697</cdr:y>
    </cdr:from>
    <cdr:to>
      <cdr:x>0.44639</cdr:x>
      <cdr:y>0.15353</cdr:y>
    </cdr:to>
    <cdr:sp macro="" textlink="">
      <cdr:nvSpPr>
        <cdr:cNvPr id="4" name="TextBox 3"/>
        <cdr:cNvSpPr txBox="1"/>
      </cdr:nvSpPr>
      <cdr:spPr>
        <a:xfrm xmlns:a="http://schemas.openxmlformats.org/drawingml/2006/main">
          <a:off x="457220" y="333830"/>
          <a:ext cx="1723993" cy="2554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200" b="1">
              <a:latin typeface="Arial" panose="020B0604020202020204" pitchFamily="34" charset="0"/>
              <a:cs typeface="Arial" panose="020B0604020202020204" pitchFamily="34" charset="0"/>
            </a:rPr>
            <a:t>million head</a:t>
          </a:r>
        </a:p>
      </cdr:txBody>
    </cdr:sp>
  </cdr:relSizeAnchor>
  <cdr:relSizeAnchor xmlns:cdr="http://schemas.openxmlformats.org/drawingml/2006/chartDrawing">
    <cdr:from>
      <cdr:x>0.40156</cdr:x>
      <cdr:y>0.14889</cdr:y>
    </cdr:from>
    <cdr:to>
      <cdr:x>0.40156</cdr:x>
      <cdr:y>0.80645</cdr:y>
    </cdr:to>
    <cdr:cxnSp macro="">
      <cdr:nvCxnSpPr>
        <cdr:cNvPr id="6" name="Straight Connector 5">
          <a:extLst xmlns:a="http://schemas.openxmlformats.org/drawingml/2006/main">
            <a:ext uri="{FF2B5EF4-FFF2-40B4-BE49-F238E27FC236}">
              <a16:creationId xmlns="" xmlns:a16="http://schemas.microsoft.com/office/drawing/2014/main" id="{A397863E-9AD5-4AF3-8100-86C4B6BC6530}"/>
            </a:ext>
          </a:extLst>
        </cdr:cNvPr>
        <cdr:cNvCxnSpPr/>
      </cdr:nvCxnSpPr>
      <cdr:spPr>
        <a:xfrm xmlns:a="http://schemas.openxmlformats.org/drawingml/2006/main" flipH="1">
          <a:off x="1962150" y="571520"/>
          <a:ext cx="17" cy="2524105"/>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0.22027</cdr:x>
      <cdr:y>0.4665</cdr:y>
    </cdr:from>
    <cdr:to>
      <cdr:x>0.24756</cdr:x>
      <cdr:y>0.49628</cdr:y>
    </cdr:to>
    <cdr:cxnSp macro="">
      <cdr:nvCxnSpPr>
        <cdr:cNvPr id="19" name="Straight Arrow Connector 18">
          <a:extLst xmlns:a="http://schemas.openxmlformats.org/drawingml/2006/main">
            <a:ext uri="{FF2B5EF4-FFF2-40B4-BE49-F238E27FC236}">
              <a16:creationId xmlns="" xmlns:a16="http://schemas.microsoft.com/office/drawing/2014/main" id="{6747D1EB-FF33-4393-B6F9-8C9956F8E555}"/>
            </a:ext>
          </a:extLst>
        </cdr:cNvPr>
        <cdr:cNvCxnSpPr/>
      </cdr:nvCxnSpPr>
      <cdr:spPr>
        <a:xfrm xmlns:a="http://schemas.openxmlformats.org/drawingml/2006/main">
          <a:off x="1076325" y="1790700"/>
          <a:ext cx="133347" cy="114310"/>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0.16634</cdr:x>
      <cdr:y>0.47643</cdr:y>
    </cdr:from>
    <cdr:to>
      <cdr:x>0.22027</cdr:x>
      <cdr:y>0.63358</cdr:y>
    </cdr:to>
    <cdr:cxnSp macro="">
      <cdr:nvCxnSpPr>
        <cdr:cNvPr id="20" name="Straight Arrow Connector 19">
          <a:extLst xmlns:a="http://schemas.openxmlformats.org/drawingml/2006/main">
            <a:ext uri="{FF2B5EF4-FFF2-40B4-BE49-F238E27FC236}">
              <a16:creationId xmlns="" xmlns:a16="http://schemas.microsoft.com/office/drawing/2014/main" id="{3B15DB05-B5A8-4A92-B9D1-E7095EFD57A7}"/>
            </a:ext>
          </a:extLst>
        </cdr:cNvPr>
        <cdr:cNvCxnSpPr/>
      </cdr:nvCxnSpPr>
      <cdr:spPr>
        <a:xfrm xmlns:a="http://schemas.openxmlformats.org/drawingml/2006/main" flipV="1">
          <a:off x="812796" y="1828800"/>
          <a:ext cx="263529" cy="603238"/>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0.11177</cdr:x>
      <cdr:y>0.5765</cdr:y>
    </cdr:from>
    <cdr:to>
      <cdr:x>0.154</cdr:x>
      <cdr:y>0.64019</cdr:y>
    </cdr:to>
    <cdr:cxnSp macro="">
      <cdr:nvCxnSpPr>
        <cdr:cNvPr id="24" name="Straight Arrow Connector 23">
          <a:extLst xmlns:a="http://schemas.openxmlformats.org/drawingml/2006/main">
            <a:ext uri="{FF2B5EF4-FFF2-40B4-BE49-F238E27FC236}">
              <a16:creationId xmlns="" xmlns:a16="http://schemas.microsoft.com/office/drawing/2014/main" id="{0E6FCBE4-950B-42AC-960E-80023FB59560}"/>
            </a:ext>
          </a:extLst>
        </cdr:cNvPr>
        <cdr:cNvCxnSpPr/>
      </cdr:nvCxnSpPr>
      <cdr:spPr>
        <a:xfrm xmlns:a="http://schemas.openxmlformats.org/drawingml/2006/main">
          <a:off x="546122" y="2212955"/>
          <a:ext cx="206350" cy="244479"/>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0.84041</cdr:x>
      <cdr:y>0.6253</cdr:y>
    </cdr:from>
    <cdr:to>
      <cdr:x>0.93398</cdr:x>
      <cdr:y>0.65756</cdr:y>
    </cdr:to>
    <cdr:cxnSp macro="">
      <cdr:nvCxnSpPr>
        <cdr:cNvPr id="26" name="Straight Arrow Connector 25">
          <a:extLst xmlns:a="http://schemas.openxmlformats.org/drawingml/2006/main">
            <a:ext uri="{FF2B5EF4-FFF2-40B4-BE49-F238E27FC236}">
              <a16:creationId xmlns="" xmlns:a16="http://schemas.microsoft.com/office/drawing/2014/main" id="{AB9D706B-8B99-4CEE-83E9-0FD09A6B66D2}"/>
            </a:ext>
          </a:extLst>
        </cdr:cNvPr>
        <cdr:cNvCxnSpPr/>
      </cdr:nvCxnSpPr>
      <cdr:spPr>
        <a:xfrm xmlns:a="http://schemas.openxmlformats.org/drawingml/2006/main" flipV="1">
          <a:off x="4123332" y="2451299"/>
          <a:ext cx="459087" cy="126466"/>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0.63509</cdr:x>
      <cdr:y>0.58314</cdr:y>
    </cdr:from>
    <cdr:to>
      <cdr:x>0.65198</cdr:x>
      <cdr:y>0.62615</cdr:y>
    </cdr:to>
    <cdr:cxnSp macro="">
      <cdr:nvCxnSpPr>
        <cdr:cNvPr id="27" name="Straight Arrow Connector 26">
          <a:extLst xmlns:a="http://schemas.openxmlformats.org/drawingml/2006/main">
            <a:ext uri="{FF2B5EF4-FFF2-40B4-BE49-F238E27FC236}">
              <a16:creationId xmlns="" xmlns:a16="http://schemas.microsoft.com/office/drawing/2014/main" id="{468F3B16-E3C1-4100-997F-2A9582047D82}"/>
            </a:ext>
          </a:extLst>
        </cdr:cNvPr>
        <cdr:cNvCxnSpPr/>
      </cdr:nvCxnSpPr>
      <cdr:spPr>
        <a:xfrm xmlns:a="http://schemas.openxmlformats.org/drawingml/2006/main" flipV="1">
          <a:off x="3115960" y="2286044"/>
          <a:ext cx="82868" cy="168609"/>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0.48453</cdr:x>
      <cdr:y>0.52109</cdr:y>
    </cdr:from>
    <cdr:to>
      <cdr:x>0.53715</cdr:x>
      <cdr:y>0.61538</cdr:y>
    </cdr:to>
    <cdr:cxnSp macro="">
      <cdr:nvCxnSpPr>
        <cdr:cNvPr id="28" name="Straight Arrow Connector 27">
          <a:extLst xmlns:a="http://schemas.openxmlformats.org/drawingml/2006/main">
            <a:ext uri="{FF2B5EF4-FFF2-40B4-BE49-F238E27FC236}">
              <a16:creationId xmlns="" xmlns:a16="http://schemas.microsoft.com/office/drawing/2014/main" id="{7E439942-D33F-4FD3-930E-919803F7CB8A}"/>
            </a:ext>
          </a:extLst>
        </cdr:cNvPr>
        <cdr:cNvCxnSpPr/>
      </cdr:nvCxnSpPr>
      <cdr:spPr>
        <a:xfrm xmlns:a="http://schemas.openxmlformats.org/drawingml/2006/main" flipV="1">
          <a:off x="2377289" y="2042793"/>
          <a:ext cx="258172" cy="369637"/>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0.25978</cdr:x>
      <cdr:y>0.21163</cdr:y>
    </cdr:from>
    <cdr:to>
      <cdr:x>0.32674</cdr:x>
      <cdr:y>0.46733</cdr:y>
    </cdr:to>
    <cdr:cxnSp macro="">
      <cdr:nvCxnSpPr>
        <cdr:cNvPr id="29" name="Straight Arrow Connector 28">
          <a:extLst xmlns:a="http://schemas.openxmlformats.org/drawingml/2006/main">
            <a:ext uri="{FF2B5EF4-FFF2-40B4-BE49-F238E27FC236}">
              <a16:creationId xmlns="" xmlns:a16="http://schemas.microsoft.com/office/drawing/2014/main" id="{BE0200C7-09FE-483A-A552-695A1D4F8885}"/>
            </a:ext>
          </a:extLst>
        </cdr:cNvPr>
        <cdr:cNvCxnSpPr/>
      </cdr:nvCxnSpPr>
      <cdr:spPr>
        <a:xfrm xmlns:a="http://schemas.openxmlformats.org/drawingml/2006/main" flipV="1">
          <a:off x="1274551" y="829647"/>
          <a:ext cx="328565" cy="1002396"/>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0.37369</cdr:x>
      <cdr:y>0.38214</cdr:y>
    </cdr:from>
    <cdr:to>
      <cdr:x>0.39904</cdr:x>
      <cdr:y>0.45411</cdr:y>
    </cdr:to>
    <cdr:cxnSp macro="">
      <cdr:nvCxnSpPr>
        <cdr:cNvPr id="30" name="Straight Arrow Connector 29">
          <a:extLst xmlns:a="http://schemas.openxmlformats.org/drawingml/2006/main">
            <a:ext uri="{FF2B5EF4-FFF2-40B4-BE49-F238E27FC236}">
              <a16:creationId xmlns="" xmlns:a16="http://schemas.microsoft.com/office/drawing/2014/main" id="{C10A77DF-39B8-47C3-A6FE-4D4C6F33C14B}"/>
            </a:ext>
          </a:extLst>
        </cdr:cNvPr>
        <cdr:cNvCxnSpPr/>
      </cdr:nvCxnSpPr>
      <cdr:spPr>
        <a:xfrm xmlns:a="http://schemas.openxmlformats.org/drawingml/2006/main" flipV="1">
          <a:off x="1833464" y="1498080"/>
          <a:ext cx="124376" cy="282138"/>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0.66179</cdr:x>
      <cdr:y>0.60049</cdr:y>
    </cdr:from>
    <cdr:to>
      <cdr:x>0.74561</cdr:x>
      <cdr:y>0.67494</cdr:y>
    </cdr:to>
    <cdr:cxnSp macro="">
      <cdr:nvCxnSpPr>
        <cdr:cNvPr id="31" name="Straight Arrow Connector 30">
          <a:extLst xmlns:a="http://schemas.openxmlformats.org/drawingml/2006/main">
            <a:ext uri="{FF2B5EF4-FFF2-40B4-BE49-F238E27FC236}">
              <a16:creationId xmlns="" xmlns:a16="http://schemas.microsoft.com/office/drawing/2014/main" id="{B1D57B0E-3B23-468E-948A-43095EE0529A}"/>
            </a:ext>
          </a:extLst>
        </cdr:cNvPr>
        <cdr:cNvCxnSpPr/>
      </cdr:nvCxnSpPr>
      <cdr:spPr>
        <a:xfrm xmlns:a="http://schemas.openxmlformats.org/drawingml/2006/main">
          <a:off x="3246981" y="2354046"/>
          <a:ext cx="411250" cy="291861"/>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0.55466</cdr:x>
      <cdr:y>0.53349</cdr:y>
    </cdr:from>
    <cdr:to>
      <cdr:x>0.63069</cdr:x>
      <cdr:y>0.61539</cdr:y>
    </cdr:to>
    <cdr:cxnSp macro="">
      <cdr:nvCxnSpPr>
        <cdr:cNvPr id="32" name="Straight Arrow Connector 31">
          <a:extLst xmlns:a="http://schemas.openxmlformats.org/drawingml/2006/main">
            <a:ext uri="{FF2B5EF4-FFF2-40B4-BE49-F238E27FC236}">
              <a16:creationId xmlns="" xmlns:a16="http://schemas.microsoft.com/office/drawing/2014/main" id="{B797D156-E23B-4839-9CB5-239807388589}"/>
            </a:ext>
          </a:extLst>
        </cdr:cNvPr>
        <cdr:cNvCxnSpPr/>
      </cdr:nvCxnSpPr>
      <cdr:spPr>
        <a:xfrm xmlns:a="http://schemas.openxmlformats.org/drawingml/2006/main">
          <a:off x="2721367" y="2091400"/>
          <a:ext cx="373030" cy="321066"/>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0.42059</cdr:x>
      <cdr:y>0.39703</cdr:y>
    </cdr:from>
    <cdr:to>
      <cdr:x>0.49271</cdr:x>
      <cdr:y>0.5856</cdr:y>
    </cdr:to>
    <cdr:cxnSp macro="">
      <cdr:nvCxnSpPr>
        <cdr:cNvPr id="33" name="Straight Arrow Connector 32">
          <a:extLst xmlns:a="http://schemas.openxmlformats.org/drawingml/2006/main">
            <a:ext uri="{FF2B5EF4-FFF2-40B4-BE49-F238E27FC236}">
              <a16:creationId xmlns="" xmlns:a16="http://schemas.microsoft.com/office/drawing/2014/main" id="{D22A2328-CAD8-4B38-9292-C330BAEEB128}"/>
            </a:ext>
          </a:extLst>
        </cdr:cNvPr>
        <cdr:cNvCxnSpPr/>
      </cdr:nvCxnSpPr>
      <cdr:spPr>
        <a:xfrm xmlns:a="http://schemas.openxmlformats.org/drawingml/2006/main">
          <a:off x="2063537" y="1556436"/>
          <a:ext cx="353846" cy="739235"/>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0.34733</cdr:x>
      <cdr:y>0.22663</cdr:y>
    </cdr:from>
    <cdr:to>
      <cdr:x>0.38373</cdr:x>
      <cdr:y>0.38957</cdr:y>
    </cdr:to>
    <cdr:cxnSp macro="">
      <cdr:nvCxnSpPr>
        <cdr:cNvPr id="34" name="Straight Arrow Connector 33">
          <a:extLst xmlns:a="http://schemas.openxmlformats.org/drawingml/2006/main">
            <a:ext uri="{FF2B5EF4-FFF2-40B4-BE49-F238E27FC236}">
              <a16:creationId xmlns="" xmlns:a16="http://schemas.microsoft.com/office/drawing/2014/main" id="{F9E33ACE-394E-4597-A46C-74558F3FF278}"/>
            </a:ext>
          </a:extLst>
        </cdr:cNvPr>
        <cdr:cNvCxnSpPr/>
      </cdr:nvCxnSpPr>
      <cdr:spPr>
        <a:xfrm xmlns:a="http://schemas.openxmlformats.org/drawingml/2006/main">
          <a:off x="1704127" y="888431"/>
          <a:ext cx="178591" cy="638760"/>
        </a:xfrm>
        <a:prstGeom xmlns:a="http://schemas.openxmlformats.org/drawingml/2006/main" prst="straightConnector1">
          <a:avLst/>
        </a:prstGeom>
        <a:ln xmlns:a="http://schemas.openxmlformats.org/drawingml/2006/main" w="19050">
          <a:solidFill>
            <a:schemeClr val="accent3">
              <a:lumMod val="50000"/>
            </a:schemeClr>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0.6711</cdr:x>
      <cdr:y>0.14475</cdr:y>
    </cdr:from>
    <cdr:to>
      <cdr:x>0.6711</cdr:x>
      <cdr:y>0.80231</cdr:y>
    </cdr:to>
    <cdr:cxnSp macro="">
      <cdr:nvCxnSpPr>
        <cdr:cNvPr id="35" name="Straight Connector 34">
          <a:extLst xmlns:a="http://schemas.openxmlformats.org/drawingml/2006/main">
            <a:ext uri="{FF2B5EF4-FFF2-40B4-BE49-F238E27FC236}">
              <a16:creationId xmlns="" xmlns:a16="http://schemas.microsoft.com/office/drawing/2014/main" id="{9ABF3865-BA3F-40BE-87E8-BF94D64F18A8}"/>
            </a:ext>
          </a:extLst>
        </cdr:cNvPr>
        <cdr:cNvCxnSpPr/>
      </cdr:nvCxnSpPr>
      <cdr:spPr>
        <a:xfrm xmlns:a="http://schemas.openxmlformats.org/drawingml/2006/main" flipH="1">
          <a:off x="3292631" y="567457"/>
          <a:ext cx="0" cy="2577778"/>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0.54689</cdr:x>
      <cdr:y>0.14971</cdr:y>
    </cdr:from>
    <cdr:to>
      <cdr:x>0.5469</cdr:x>
      <cdr:y>0.80727</cdr:y>
    </cdr:to>
    <cdr:cxnSp macro="">
      <cdr:nvCxnSpPr>
        <cdr:cNvPr id="36" name="Straight Connector 35">
          <a:extLst xmlns:a="http://schemas.openxmlformats.org/drawingml/2006/main">
            <a:ext uri="{FF2B5EF4-FFF2-40B4-BE49-F238E27FC236}">
              <a16:creationId xmlns="" xmlns:a16="http://schemas.microsoft.com/office/drawing/2014/main" id="{F41AB1A4-5D08-4F9D-BB7A-E47D939BDD2F}"/>
            </a:ext>
          </a:extLst>
        </cdr:cNvPr>
        <cdr:cNvCxnSpPr/>
      </cdr:nvCxnSpPr>
      <cdr:spPr>
        <a:xfrm xmlns:a="http://schemas.openxmlformats.org/drawingml/2006/main" flipH="1">
          <a:off x="2683250" y="586898"/>
          <a:ext cx="49" cy="2577779"/>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0.25406</cdr:x>
      <cdr:y>0.14971</cdr:y>
    </cdr:from>
    <cdr:to>
      <cdr:x>0.25406</cdr:x>
      <cdr:y>0.80727</cdr:y>
    </cdr:to>
    <cdr:cxnSp macro="">
      <cdr:nvCxnSpPr>
        <cdr:cNvPr id="37" name="Straight Connector 36">
          <a:extLst xmlns:a="http://schemas.openxmlformats.org/drawingml/2006/main">
            <a:ext uri="{FF2B5EF4-FFF2-40B4-BE49-F238E27FC236}">
              <a16:creationId xmlns="" xmlns:a16="http://schemas.microsoft.com/office/drawing/2014/main" id="{AC6AEC13-1A58-4104-8F0D-8DE9ED580468}"/>
            </a:ext>
          </a:extLst>
        </cdr:cNvPr>
        <cdr:cNvCxnSpPr/>
      </cdr:nvCxnSpPr>
      <cdr:spPr>
        <a:xfrm xmlns:a="http://schemas.openxmlformats.org/drawingml/2006/main" flipH="1">
          <a:off x="1241425" y="574675"/>
          <a:ext cx="17" cy="2524105"/>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0.15659</cdr:x>
      <cdr:y>0.14971</cdr:y>
    </cdr:from>
    <cdr:to>
      <cdr:x>0.1566</cdr:x>
      <cdr:y>0.80727</cdr:y>
    </cdr:to>
    <cdr:cxnSp macro="">
      <cdr:nvCxnSpPr>
        <cdr:cNvPr id="38" name="Straight Connector 37">
          <a:extLst xmlns:a="http://schemas.openxmlformats.org/drawingml/2006/main">
            <a:ext uri="{FF2B5EF4-FFF2-40B4-BE49-F238E27FC236}">
              <a16:creationId xmlns="" xmlns:a16="http://schemas.microsoft.com/office/drawing/2014/main" id="{3EF38D5F-98AC-448D-9265-7A05F09D9FE2}"/>
            </a:ext>
          </a:extLst>
        </cdr:cNvPr>
        <cdr:cNvCxnSpPr/>
      </cdr:nvCxnSpPr>
      <cdr:spPr>
        <a:xfrm xmlns:a="http://schemas.openxmlformats.org/drawingml/2006/main" flipH="1">
          <a:off x="765153" y="574668"/>
          <a:ext cx="49" cy="2524093"/>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0.79402</cdr:x>
      <cdr:y>0.15219</cdr:y>
    </cdr:from>
    <cdr:to>
      <cdr:x>0.79402</cdr:x>
      <cdr:y>0.80975</cdr:y>
    </cdr:to>
    <cdr:cxnSp macro="">
      <cdr:nvCxnSpPr>
        <cdr:cNvPr id="39" name="Straight Connector 38">
          <a:extLst xmlns:a="http://schemas.openxmlformats.org/drawingml/2006/main">
            <a:ext uri="{FF2B5EF4-FFF2-40B4-BE49-F238E27FC236}">
              <a16:creationId xmlns="" xmlns:a16="http://schemas.microsoft.com/office/drawing/2014/main" id="{877476A4-2095-4774-82FD-1A9A7FBCAD66}"/>
            </a:ext>
          </a:extLst>
        </cdr:cNvPr>
        <cdr:cNvCxnSpPr/>
      </cdr:nvCxnSpPr>
      <cdr:spPr>
        <a:xfrm xmlns:a="http://schemas.openxmlformats.org/drawingml/2006/main" flipH="1">
          <a:off x="3879824" y="584193"/>
          <a:ext cx="0" cy="2524093"/>
        </a:xfrm>
        <a:prstGeom xmlns:a="http://schemas.openxmlformats.org/drawingml/2006/main" prst="line">
          <a:avLst/>
        </a:prstGeom>
        <a:ln xmlns:a="http://schemas.openxmlformats.org/drawingml/2006/main" w="22225">
          <a:solidFill>
            <a:schemeClr val="accent3">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0.84045</cdr:x>
      <cdr:y>0.14392</cdr:y>
    </cdr:from>
    <cdr:to>
      <cdr:x>0.93463</cdr:x>
      <cdr:y>0.81142</cdr:y>
    </cdr:to>
    <cdr:sp macro="" textlink="">
      <cdr:nvSpPr>
        <cdr:cNvPr id="52" name="Rectangle 51"/>
        <cdr:cNvSpPr/>
      </cdr:nvSpPr>
      <cdr:spPr>
        <a:xfrm xmlns:a="http://schemas.openxmlformats.org/drawingml/2006/main">
          <a:off x="4123527" y="564195"/>
          <a:ext cx="462080" cy="2616745"/>
        </a:xfrm>
        <a:prstGeom xmlns:a="http://schemas.openxmlformats.org/drawingml/2006/main" prst="rect">
          <a:avLst/>
        </a:prstGeom>
        <a:solidFill xmlns:a="http://schemas.openxmlformats.org/drawingml/2006/main">
          <a:schemeClr val="accent3">
            <a:lumMod val="75000"/>
            <a:alpha val="49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AU"/>
        </a:p>
      </cdr:txBody>
    </cdr:sp>
  </cdr:relSizeAnchor>
</c:userShapes>
</file>

<file path=ppt/drawings/drawing4.xml><?xml version="1.0" encoding="utf-8"?>
<c:userShapes xmlns:c="http://schemas.openxmlformats.org/drawingml/2006/chart">
  <cdr:relSizeAnchor xmlns:cdr="http://schemas.openxmlformats.org/drawingml/2006/chartDrawing">
    <cdr:from>
      <cdr:x>0.33676</cdr:x>
      <cdr:y>0.07853</cdr:y>
    </cdr:from>
    <cdr:to>
      <cdr:x>0.74949</cdr:x>
      <cdr:y>0.14904</cdr:y>
    </cdr:to>
    <cdr:sp macro="" textlink="">
      <cdr:nvSpPr>
        <cdr:cNvPr id="2" name="TextBox 1">
          <a:extLst xmlns:a="http://schemas.openxmlformats.org/drawingml/2006/main">
            <a:ext uri="{FF2B5EF4-FFF2-40B4-BE49-F238E27FC236}">
              <a16:creationId xmlns="" xmlns:a16="http://schemas.microsoft.com/office/drawing/2014/main" id="{93B78595-C302-4AF4-8342-3C5217BFB3FC}"/>
            </a:ext>
          </a:extLst>
        </cdr:cNvPr>
        <cdr:cNvSpPr txBox="1"/>
      </cdr:nvSpPr>
      <cdr:spPr>
        <a:xfrm xmlns:a="http://schemas.openxmlformats.org/drawingml/2006/main">
          <a:off x="3124200" y="466725"/>
          <a:ext cx="3829050" cy="4191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0.00084</cdr:x>
      <cdr:y>0.01376</cdr:y>
    </cdr:from>
    <cdr:to>
      <cdr:x>1</cdr:x>
      <cdr:y>0.08758</cdr:y>
    </cdr:to>
    <cdr:sp macro="" textlink="">
      <cdr:nvSpPr>
        <cdr:cNvPr id="3" name="TextBox 2">
          <a:extLst xmlns:a="http://schemas.openxmlformats.org/drawingml/2006/main">
            <a:ext uri="{FF2B5EF4-FFF2-40B4-BE49-F238E27FC236}">
              <a16:creationId xmlns="" xmlns:a16="http://schemas.microsoft.com/office/drawing/2014/main" id="{C936BD11-2782-4629-B3AE-536A8E6AAEB1}"/>
            </a:ext>
          </a:extLst>
        </cdr:cNvPr>
        <cdr:cNvSpPr txBox="1"/>
      </cdr:nvSpPr>
      <cdr:spPr>
        <a:xfrm xmlns:a="http://schemas.openxmlformats.org/drawingml/2006/main">
          <a:off x="4106" y="53090"/>
          <a:ext cx="4883900" cy="28486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400" b="1" u="none" dirty="0">
              <a:latin typeface="Arial" panose="020B0604020202020204" pitchFamily="34" charset="0"/>
              <a:cs typeface="Arial" panose="020B0604020202020204" pitchFamily="34" charset="0"/>
            </a:rPr>
            <a:t>Eastern States Trade Lamb &amp;</a:t>
          </a:r>
          <a:r>
            <a:rPr lang="en-US" sz="1400" b="1" u="none" baseline="0" dirty="0">
              <a:latin typeface="Arial" panose="020B0604020202020204" pitchFamily="34" charset="0"/>
              <a:cs typeface="Arial" panose="020B0604020202020204" pitchFamily="34" charset="0"/>
            </a:rPr>
            <a:t> National Mutton Indicator </a:t>
          </a:r>
          <a:endParaRPr lang="en-US" sz="1400" b="1" u="none"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0.01788</cdr:x>
      <cdr:y>0.92891</cdr:y>
    </cdr:from>
    <cdr:to>
      <cdr:x>0.58689</cdr:x>
      <cdr:y>0.9921</cdr:y>
    </cdr:to>
    <cdr:sp macro="" textlink="">
      <cdr:nvSpPr>
        <cdr:cNvPr id="4" name="TextBox 3">
          <a:extLst xmlns:a="http://schemas.openxmlformats.org/drawingml/2006/main">
            <a:ext uri="{FF2B5EF4-FFF2-40B4-BE49-F238E27FC236}">
              <a16:creationId xmlns="" xmlns:a16="http://schemas.microsoft.com/office/drawing/2014/main" id="{69BC3905-BFA5-4116-82F0-962D3151E5FE}"/>
            </a:ext>
          </a:extLst>
        </cdr:cNvPr>
        <cdr:cNvSpPr txBox="1"/>
      </cdr:nvSpPr>
      <cdr:spPr>
        <a:xfrm xmlns:a="http://schemas.openxmlformats.org/drawingml/2006/main">
          <a:off x="87405" y="3584538"/>
          <a:ext cx="2781300" cy="2438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0.01944</cdr:x>
      <cdr:y>0.93484</cdr:y>
    </cdr:from>
    <cdr:to>
      <cdr:x>0.6773</cdr:x>
      <cdr:y>0.9842</cdr:y>
    </cdr:to>
    <cdr:sp macro="" textlink="">
      <cdr:nvSpPr>
        <cdr:cNvPr id="5" name="TextBox 4">
          <a:extLst xmlns:a="http://schemas.openxmlformats.org/drawingml/2006/main">
            <a:ext uri="{FF2B5EF4-FFF2-40B4-BE49-F238E27FC236}">
              <a16:creationId xmlns="" xmlns:a16="http://schemas.microsoft.com/office/drawing/2014/main" id="{7E75B703-0FE9-4F1D-910D-2E39A14AB716}"/>
            </a:ext>
          </a:extLst>
        </cdr:cNvPr>
        <cdr:cNvSpPr txBox="1"/>
      </cdr:nvSpPr>
      <cdr:spPr>
        <a:xfrm xmlns:a="http://schemas.openxmlformats.org/drawingml/2006/main">
          <a:off x="95025" y="3607398"/>
          <a:ext cx="321564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AU" sz="1100" dirty="0">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0.00582</cdr:x>
      <cdr:y>0</cdr:y>
    </cdr:from>
    <cdr:to>
      <cdr:x>0.95885</cdr:x>
      <cdr:y>0.08193</cdr:y>
    </cdr:to>
    <cdr:sp macro="" textlink="">
      <cdr:nvSpPr>
        <cdr:cNvPr id="3" name="TextBox 1">
          <a:extLst xmlns:a="http://schemas.openxmlformats.org/drawingml/2006/main">
            <a:ext uri="{FF2B5EF4-FFF2-40B4-BE49-F238E27FC236}">
              <a16:creationId xmlns="" xmlns:a16="http://schemas.microsoft.com/office/drawing/2014/main" id="{8A7E016E-1FEB-445C-A3DD-31FF4556B9F0}"/>
            </a:ext>
          </a:extLst>
        </cdr:cNvPr>
        <cdr:cNvSpPr txBox="1"/>
      </cdr:nvSpPr>
      <cdr:spPr>
        <a:xfrm xmlns:a="http://schemas.openxmlformats.org/drawingml/2006/main">
          <a:off x="28438" y="0"/>
          <a:ext cx="4656815" cy="3146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Australian Lamb exports to USA </a:t>
          </a:r>
          <a:endParaRPr lang="en-AU" sz="14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0.10527</cdr:x>
      <cdr:y>0.08449</cdr:y>
    </cdr:from>
    <cdr:to>
      <cdr:x>0.40936</cdr:x>
      <cdr:y>0.15105</cdr:y>
    </cdr:to>
    <cdr:sp macro="" textlink="">
      <cdr:nvSpPr>
        <cdr:cNvPr id="4" name="TextBox 3">
          <a:extLst xmlns:a="http://schemas.openxmlformats.org/drawingml/2006/main">
            <a:ext uri="{FF2B5EF4-FFF2-40B4-BE49-F238E27FC236}">
              <a16:creationId xmlns="" xmlns:a16="http://schemas.microsoft.com/office/drawing/2014/main" id="{4C4BA99E-A138-4637-86AC-BC0AB828F7E5}"/>
            </a:ext>
          </a:extLst>
        </cdr:cNvPr>
        <cdr:cNvSpPr txBox="1"/>
      </cdr:nvSpPr>
      <cdr:spPr>
        <a:xfrm xmlns:a="http://schemas.openxmlformats.org/drawingml/2006/main">
          <a:off x="514382" y="324482"/>
          <a:ext cx="1485867" cy="2556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200" b="1">
              <a:latin typeface="Arial" panose="020B0604020202020204" pitchFamily="34" charset="0"/>
              <a:cs typeface="Arial" panose="020B0604020202020204" pitchFamily="34" charset="0"/>
            </a:rPr>
            <a:t>'000 tonnes</a:t>
          </a:r>
          <a:r>
            <a:rPr lang="en-AU" sz="1200" b="1" baseline="0">
              <a:latin typeface="Arial" panose="020B0604020202020204" pitchFamily="34" charset="0"/>
              <a:cs typeface="Arial" panose="020B0604020202020204" pitchFamily="34" charset="0"/>
            </a:rPr>
            <a:t> swt</a:t>
          </a:r>
          <a:endParaRPr lang="en-AU" sz="1200" b="1">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0.95303</cdr:x>
      <cdr:y>0.08193</cdr:y>
    </cdr:to>
    <cdr:sp macro="" textlink="">
      <cdr:nvSpPr>
        <cdr:cNvPr id="3" name="TextBox 1">
          <a:extLst xmlns:a="http://schemas.openxmlformats.org/drawingml/2006/main">
            <a:ext uri="{FF2B5EF4-FFF2-40B4-BE49-F238E27FC236}">
              <a16:creationId xmlns="" xmlns:a16="http://schemas.microsoft.com/office/drawing/2014/main" id="{7F697886-4234-4669-8A54-A6E89689B029}"/>
            </a:ext>
          </a:extLst>
        </cdr:cNvPr>
        <cdr:cNvSpPr txBox="1"/>
      </cdr:nvSpPr>
      <cdr:spPr>
        <a:xfrm xmlns:a="http://schemas.openxmlformats.org/drawingml/2006/main">
          <a:off x="0" y="0"/>
          <a:ext cx="3834814" cy="25907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Australian Lamb export volumes - Total </a:t>
          </a:r>
          <a:endParaRPr lang="en-AU" sz="14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0.10527</cdr:x>
      <cdr:y>0.09459</cdr:y>
    </cdr:from>
    <cdr:to>
      <cdr:x>0.5202</cdr:x>
      <cdr:y>0.15105</cdr:y>
    </cdr:to>
    <cdr:sp macro="" textlink="">
      <cdr:nvSpPr>
        <cdr:cNvPr id="4" name="TextBox 3">
          <a:extLst xmlns:a="http://schemas.openxmlformats.org/drawingml/2006/main">
            <a:ext uri="{FF2B5EF4-FFF2-40B4-BE49-F238E27FC236}">
              <a16:creationId xmlns="" xmlns:a16="http://schemas.microsoft.com/office/drawing/2014/main" id="{7D1C13F5-E37A-4D78-BCC3-6F662C1A12FE}"/>
            </a:ext>
          </a:extLst>
        </cdr:cNvPr>
        <cdr:cNvSpPr txBox="1"/>
      </cdr:nvSpPr>
      <cdr:spPr>
        <a:xfrm xmlns:a="http://schemas.openxmlformats.org/drawingml/2006/main">
          <a:off x="423587" y="318456"/>
          <a:ext cx="1669618" cy="1900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200" b="1" dirty="0">
              <a:latin typeface="Arial" panose="020B0604020202020204" pitchFamily="34" charset="0"/>
              <a:cs typeface="Arial" panose="020B0604020202020204" pitchFamily="34" charset="0"/>
            </a:rPr>
            <a:t>'000 tonnes</a:t>
          </a:r>
          <a:r>
            <a:rPr lang="en-AU" sz="1200" b="1" baseline="0" dirty="0">
              <a:latin typeface="Arial" panose="020B0604020202020204" pitchFamily="34" charset="0"/>
              <a:cs typeface="Arial" panose="020B0604020202020204" pitchFamily="34" charset="0"/>
            </a:rPr>
            <a:t> </a:t>
          </a:r>
          <a:r>
            <a:rPr lang="en-AU" sz="1200" b="1" baseline="0" dirty="0" err="1">
              <a:latin typeface="Arial" panose="020B0604020202020204" pitchFamily="34" charset="0"/>
              <a:cs typeface="Arial" panose="020B0604020202020204" pitchFamily="34" charset="0"/>
            </a:rPr>
            <a:t>swt</a:t>
          </a:r>
          <a:endParaRPr lang="en-AU" sz="1200" b="1" dirty="0">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0.00582</cdr:x>
      <cdr:y>0</cdr:y>
    </cdr:from>
    <cdr:to>
      <cdr:x>0.95885</cdr:x>
      <cdr:y>0.08193</cdr:y>
    </cdr:to>
    <cdr:sp macro="" textlink="">
      <cdr:nvSpPr>
        <cdr:cNvPr id="3" name="TextBox 1">
          <a:extLst xmlns:a="http://schemas.openxmlformats.org/drawingml/2006/main">
            <a:ext uri="{FF2B5EF4-FFF2-40B4-BE49-F238E27FC236}">
              <a16:creationId xmlns="" xmlns:a16="http://schemas.microsoft.com/office/drawing/2014/main" id="{CEE8DB4F-DA5D-425F-814E-0862BC4B137D}"/>
            </a:ext>
          </a:extLst>
        </cdr:cNvPr>
        <cdr:cNvSpPr txBox="1"/>
      </cdr:nvSpPr>
      <cdr:spPr>
        <a:xfrm xmlns:a="http://schemas.openxmlformats.org/drawingml/2006/main">
          <a:off x="28575" y="0"/>
          <a:ext cx="4676775"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ESTLI discount to export value</a:t>
          </a:r>
          <a:endParaRPr lang="en-AU" sz="14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0.10987</cdr:x>
      <cdr:y>0.08222</cdr:y>
    </cdr:from>
    <cdr:to>
      <cdr:x>0.26432</cdr:x>
      <cdr:y>0.17052</cdr:y>
    </cdr:to>
    <cdr:sp macro="" textlink="">
      <cdr:nvSpPr>
        <cdr:cNvPr id="4" name="TextBox 3">
          <a:extLst xmlns:a="http://schemas.openxmlformats.org/drawingml/2006/main">
            <a:ext uri="{FF2B5EF4-FFF2-40B4-BE49-F238E27FC236}">
              <a16:creationId xmlns="" xmlns:a16="http://schemas.microsoft.com/office/drawing/2014/main" id="{9DBFFD96-3279-4DA5-ACB6-84D1F1DC3791}"/>
            </a:ext>
          </a:extLst>
        </cdr:cNvPr>
        <cdr:cNvSpPr txBox="1"/>
      </cdr:nvSpPr>
      <cdr:spPr>
        <a:xfrm xmlns:a="http://schemas.openxmlformats.org/drawingml/2006/main">
          <a:off x="405158" y="270106"/>
          <a:ext cx="569554" cy="2900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200" b="1" dirty="0">
              <a:latin typeface="Arial" panose="020B0604020202020204" pitchFamily="34" charset="0"/>
              <a:cs typeface="Arial" panose="020B0604020202020204" pitchFamily="34" charset="0"/>
            </a:rPr>
            <a:t>¢/kg</a:t>
          </a:r>
        </a:p>
      </cdr:txBody>
    </cdr:sp>
  </cdr:relSizeAnchor>
</c:userShapes>
</file>

<file path=ppt/drawings/drawing8.xml><?xml version="1.0" encoding="utf-8"?>
<c:userShapes xmlns:c="http://schemas.openxmlformats.org/drawingml/2006/chart">
  <cdr:relSizeAnchor xmlns:cdr="http://schemas.openxmlformats.org/drawingml/2006/chartDrawing">
    <cdr:from>
      <cdr:x>0.00582</cdr:x>
      <cdr:y>0</cdr:y>
    </cdr:from>
    <cdr:to>
      <cdr:x>0.95885</cdr:x>
      <cdr:y>0.08193</cdr:y>
    </cdr:to>
    <cdr:sp macro="" textlink="">
      <cdr:nvSpPr>
        <cdr:cNvPr id="3" name="TextBox 1">
          <a:extLst xmlns:a="http://schemas.openxmlformats.org/drawingml/2006/main">
            <a:ext uri="{FF2B5EF4-FFF2-40B4-BE49-F238E27FC236}">
              <a16:creationId xmlns="" xmlns:a16="http://schemas.microsoft.com/office/drawing/2014/main" id="{428B032D-860F-4041-94A5-970C26D2A010}"/>
            </a:ext>
          </a:extLst>
        </cdr:cNvPr>
        <cdr:cNvSpPr txBox="1"/>
      </cdr:nvSpPr>
      <cdr:spPr>
        <a:xfrm xmlns:a="http://schemas.openxmlformats.org/drawingml/2006/main">
          <a:off x="28575" y="0"/>
          <a:ext cx="4676775" cy="3048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rtl="0" eaLnBrk="1" fontAlgn="auto" latinLnBrk="0" hangingPunct="1">
            <a:lnSpc>
              <a:spcPct val="100000"/>
            </a:lnSpc>
            <a:spcBef>
              <a:spcPts val="0"/>
            </a:spcBef>
            <a:spcAft>
              <a:spcPts val="0"/>
            </a:spcAft>
            <a:buClrTx/>
            <a:buSzTx/>
            <a:buFontTx/>
            <a:buNone/>
            <a:tabLst/>
            <a:defRPr/>
          </a:pPr>
          <a:r>
            <a:rPr lang="en-AU" sz="1400" b="1" i="0" baseline="0" dirty="0">
              <a:effectLst/>
              <a:latin typeface="Arial" panose="020B0604020202020204" pitchFamily="34" charset="0"/>
              <a:ea typeface="+mn-ea"/>
              <a:cs typeface="Arial" panose="020B0604020202020204" pitchFamily="34" charset="0"/>
            </a:rPr>
            <a:t>Australian Lamb exports value and ESTLI</a:t>
          </a:r>
          <a:endParaRPr lang="en-AU" sz="1400" dirty="0">
            <a:effectLst/>
            <a:latin typeface="Arial" panose="020B0604020202020204" pitchFamily="34" charset="0"/>
            <a:cs typeface="Arial" panose="020B0604020202020204" pitchFamily="34" charset="0"/>
          </a:endParaRPr>
        </a:p>
        <a:p xmlns:a="http://schemas.openxmlformats.org/drawingml/2006/main">
          <a:endParaRPr lang="en-AU" sz="14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0.11696</cdr:x>
      <cdr:y>0.07705</cdr:y>
    </cdr:from>
    <cdr:to>
      <cdr:x>0.46978</cdr:x>
      <cdr:y>0.14361</cdr:y>
    </cdr:to>
    <cdr:sp macro="" textlink="">
      <cdr:nvSpPr>
        <cdr:cNvPr id="4" name="TextBox 3">
          <a:extLst xmlns:a="http://schemas.openxmlformats.org/drawingml/2006/main">
            <a:ext uri="{FF2B5EF4-FFF2-40B4-BE49-F238E27FC236}">
              <a16:creationId xmlns="" xmlns:a16="http://schemas.microsoft.com/office/drawing/2014/main" id="{0E075458-767C-4B1F-9379-0CC8CC26D578}"/>
            </a:ext>
          </a:extLst>
        </cdr:cNvPr>
        <cdr:cNvSpPr txBox="1"/>
      </cdr:nvSpPr>
      <cdr:spPr>
        <a:xfrm xmlns:a="http://schemas.openxmlformats.org/drawingml/2006/main">
          <a:off x="571505" y="295907"/>
          <a:ext cx="1723993" cy="2556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200" b="1">
              <a:latin typeface="Arial" panose="020B0604020202020204" pitchFamily="34" charset="0"/>
              <a:cs typeface="Arial" panose="020B0604020202020204" pitchFamily="34" charset="0"/>
            </a:rPr>
            <a:t>¢/kg</a:t>
          </a:r>
        </a:p>
      </cdr:txBody>
    </cdr:sp>
  </cdr:relSizeAnchor>
</c:userShapes>
</file>

<file path=ppt/drawings/drawing9.xml><?xml version="1.0" encoding="utf-8"?>
<c:userShapes xmlns:c="http://schemas.openxmlformats.org/drawingml/2006/chart">
  <cdr:relSizeAnchor xmlns:cdr="http://schemas.openxmlformats.org/drawingml/2006/chartDrawing">
    <cdr:from>
      <cdr:x>0.35506</cdr:x>
      <cdr:y>0.11651</cdr:y>
    </cdr:from>
    <cdr:to>
      <cdr:x>0.81831</cdr:x>
      <cdr:y>0.23301</cdr:y>
    </cdr:to>
    <cdr:sp macro="" textlink="">
      <cdr:nvSpPr>
        <cdr:cNvPr id="9" name="TextBox 8">
          <a:extLst xmlns:a="http://schemas.openxmlformats.org/drawingml/2006/main">
            <a:ext uri="{FF2B5EF4-FFF2-40B4-BE49-F238E27FC236}">
              <a16:creationId xmlns="" xmlns:a16="http://schemas.microsoft.com/office/drawing/2014/main" id="{D9F1D4A3-E028-4C50-8DD8-387E007E82D9}"/>
            </a:ext>
          </a:extLst>
        </cdr:cNvPr>
        <cdr:cNvSpPr txBox="1"/>
      </cdr:nvSpPr>
      <cdr:spPr>
        <a:xfrm xmlns:a="http://schemas.openxmlformats.org/drawingml/2006/main">
          <a:off x="2438400" y="457201"/>
          <a:ext cx="318135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cdr:x>
      <cdr:y>0</cdr:y>
    </cdr:from>
    <cdr:to>
      <cdr:x>1</cdr:x>
      <cdr:y>0.07375</cdr:y>
    </cdr:to>
    <cdr:sp macro="" textlink="">
      <cdr:nvSpPr>
        <cdr:cNvPr id="10" name="TextBox 9">
          <a:extLst xmlns:a="http://schemas.openxmlformats.org/drawingml/2006/main">
            <a:ext uri="{FF2B5EF4-FFF2-40B4-BE49-F238E27FC236}">
              <a16:creationId xmlns="" xmlns:a16="http://schemas.microsoft.com/office/drawing/2014/main" id="{365DE13B-7B7F-4B28-BB83-5856AD513F89}"/>
            </a:ext>
          </a:extLst>
        </cdr:cNvPr>
        <cdr:cNvSpPr txBox="1"/>
      </cdr:nvSpPr>
      <cdr:spPr>
        <a:xfrm xmlns:a="http://schemas.openxmlformats.org/drawingml/2006/main">
          <a:off x="0" y="0"/>
          <a:ext cx="5037820" cy="282406"/>
        </a:xfrm>
        <a:prstGeom xmlns:a="http://schemas.openxmlformats.org/drawingml/2006/main" prst="rect">
          <a:avLst/>
        </a:prstGeom>
        <a:noFill xmlns:a="http://schemas.openxmlformats.org/drawingml/2006/main"/>
      </cdr:spPr>
      <cdr:txBody>
        <a:bodyPr xmlns:a="http://schemas.openxmlformats.org/drawingml/2006/main" vertOverflow="clip" wrap="square" rtlCol="0"/>
        <a:lstStyle xmlns:a="http://schemas.openxmlformats.org/drawingml/2006/main"/>
        <a:p xmlns:a="http://schemas.openxmlformats.org/drawingml/2006/main">
          <a:pPr algn="l" rtl="0">
            <a:defRPr sz="1440" b="1" i="0" u="none" strike="noStrike" kern="1200" baseline="0">
              <a:solidFill>
                <a:srgbClr val="414042"/>
              </a:solidFill>
              <a:latin typeface="Arial" pitchFamily="34" charset="0"/>
              <a:ea typeface="+mn-ea"/>
              <a:cs typeface="Arial" pitchFamily="34" charset="0"/>
            </a:defRPr>
          </a:pPr>
          <a:r>
            <a:rPr lang="en-AU" sz="1400" b="1" i="0" u="none" strike="noStrike" kern="1200" baseline="0">
              <a:solidFill>
                <a:sysClr val="windowText" lastClr="000000"/>
              </a:solidFill>
              <a:latin typeface="Arial" panose="020B0604020202020204" pitchFamily="34" charset="0"/>
              <a:ea typeface="+mn-ea"/>
              <a:cs typeface="Arial" panose="020B0604020202020204" pitchFamily="34" charset="0"/>
            </a:rPr>
            <a:t>Wool production - Medium vs fine wools</a:t>
          </a:r>
          <a:endParaRPr lang="en-AU" sz="14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cdr:y>
    </cdr:from>
    <cdr:to>
      <cdr:x>0.92077</cdr:x>
      <cdr:y>0.1335</cdr:y>
    </cdr:to>
    <cdr:sp macro="" textlink="">
      <cdr:nvSpPr>
        <cdr:cNvPr id="27" name="TextBox 9">
          <a:extLst xmlns:a="http://schemas.openxmlformats.org/drawingml/2006/main">
            <a:ext uri="{FF2B5EF4-FFF2-40B4-BE49-F238E27FC236}">
              <a16:creationId xmlns="" xmlns:a16="http://schemas.microsoft.com/office/drawing/2014/main" id="{E8130888-3FF1-495D-A15E-F1C77A6158A0}"/>
            </a:ext>
          </a:extLst>
        </cdr:cNvPr>
        <cdr:cNvSpPr txBox="1"/>
      </cdr:nvSpPr>
      <cdr:spPr>
        <a:xfrm xmlns:a="http://schemas.openxmlformats.org/drawingml/2006/main">
          <a:off x="0" y="0"/>
          <a:ext cx="4495800" cy="5178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AU" sz="1100"/>
        </a:p>
      </cdr:txBody>
    </cdr:sp>
  </cdr:relSizeAnchor>
  <cdr:relSizeAnchor xmlns:cdr="http://schemas.openxmlformats.org/drawingml/2006/chartDrawing">
    <cdr:from>
      <cdr:x>0.00763</cdr:x>
      <cdr:y>0.92627</cdr:y>
    </cdr:from>
    <cdr:to>
      <cdr:x>0.42953</cdr:x>
      <cdr:y>0.99013</cdr:y>
    </cdr:to>
    <cdr:sp macro="" textlink="">
      <cdr:nvSpPr>
        <cdr:cNvPr id="29" name="TextBox 28">
          <a:extLst xmlns:a="http://schemas.openxmlformats.org/drawingml/2006/main">
            <a:ext uri="{FF2B5EF4-FFF2-40B4-BE49-F238E27FC236}">
              <a16:creationId xmlns="" xmlns:a16="http://schemas.microsoft.com/office/drawing/2014/main" id="{B1C8BA45-D6DB-44E5-9900-DA5E83554F68}"/>
            </a:ext>
          </a:extLst>
        </cdr:cNvPr>
        <cdr:cNvSpPr txBox="1"/>
      </cdr:nvSpPr>
      <cdr:spPr>
        <a:xfrm xmlns:a="http://schemas.openxmlformats.org/drawingml/2006/main">
          <a:off x="37145" y="3439493"/>
          <a:ext cx="2055049" cy="2371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indent="0" algn="l" defTabSz="914400" eaLnBrk="1" fontAlgn="auto" latinLnBrk="0" hangingPunct="1">
            <a:lnSpc>
              <a:spcPct val="100000"/>
            </a:lnSpc>
            <a:spcBef>
              <a:spcPts val="0"/>
            </a:spcBef>
            <a:spcAft>
              <a:spcPts val="0"/>
            </a:spcAft>
            <a:buClrTx/>
            <a:buSzTx/>
            <a:buFontTx/>
            <a:buNone/>
            <a:tabLst/>
            <a:defRPr/>
          </a:pPr>
          <a:r>
            <a:rPr lang="en-AU" sz="1200" b="0">
              <a:effectLst/>
              <a:latin typeface="Arial" panose="020B0604020202020204" pitchFamily="34" charset="0"/>
              <a:ea typeface="+mn-ea"/>
              <a:cs typeface="Arial" panose="020B0604020202020204" pitchFamily="34" charset="0"/>
            </a:rPr>
            <a:t>Source: AWTA</a:t>
          </a:r>
          <a:endParaRPr lang="en-AU" sz="1200">
            <a:effectLst/>
            <a:latin typeface="Arial" panose="020B0604020202020204" pitchFamily="34" charset="0"/>
            <a:cs typeface="Arial" panose="020B0604020202020204" pitchFamily="34" charset="0"/>
          </a:endParaRPr>
        </a:p>
        <a:p xmlns:a="http://schemas.openxmlformats.org/drawingml/2006/main">
          <a:pPr algn="l"/>
          <a:endParaRPr lang="en-AU" sz="12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0.67793</cdr:x>
      <cdr:y>0.06382</cdr:y>
    </cdr:from>
    <cdr:to>
      <cdr:x>0.93648</cdr:x>
      <cdr:y>0.13868</cdr:y>
    </cdr:to>
    <cdr:pic>
      <cdr:nvPicPr>
        <cdr:cNvPr id="7" name="Picture 6">
          <a:extLst xmlns:a="http://schemas.openxmlformats.org/drawingml/2006/main">
            <a:ext uri="{FF2B5EF4-FFF2-40B4-BE49-F238E27FC236}">
              <a16:creationId xmlns="" xmlns:a16="http://schemas.microsoft.com/office/drawing/2014/main" id="{9AF80942-A95B-47FB-A58D-12A6C4EB005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3415297" y="244384"/>
          <a:ext cx="1302527" cy="286671"/>
        </a:xfrm>
        <a:prstGeom xmlns:a="http://schemas.openxmlformats.org/drawingml/2006/main" prst="rect">
          <a:avLst/>
        </a:prstGeom>
      </cdr:spPr>
    </cdr:pic>
  </cdr:relSizeAnchor>
</c:userShapes>
</file>

<file path=ppt/drawings/drawing10.xml><?xml version="1.0" encoding="utf-8"?>
<c:userShapes xmlns:c="http://schemas.openxmlformats.org/drawingml/2006/chart">
  <cdr:relSizeAnchor xmlns:cdr="http://schemas.openxmlformats.org/drawingml/2006/chartDrawing">
    <cdr:from>
      <cdr:x>0.01891</cdr:x>
      <cdr:y>0</cdr:y>
    </cdr:from>
    <cdr:to>
      <cdr:x>0.98109</cdr:x>
      <cdr:y>0.14706</cdr:y>
    </cdr:to>
    <cdr:sp macro="" textlink="">
      <cdr:nvSpPr>
        <cdr:cNvPr id="2" name="TextBox 1">
          <a:extLst xmlns:a="http://schemas.openxmlformats.org/drawingml/2006/main">
            <a:ext uri="{FF2B5EF4-FFF2-40B4-BE49-F238E27FC236}">
              <a16:creationId xmlns="" xmlns:a16="http://schemas.microsoft.com/office/drawing/2014/main" id="{B968116D-DD38-414B-B434-FFE16E99764A}"/>
            </a:ext>
          </a:extLst>
        </cdr:cNvPr>
        <cdr:cNvSpPr txBox="1"/>
      </cdr:nvSpPr>
      <cdr:spPr>
        <a:xfrm xmlns:a="http://schemas.openxmlformats.org/drawingml/2006/main">
          <a:off x="94748" y="0"/>
          <a:ext cx="4820739" cy="5868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rtl="0"/>
          <a:r>
            <a:rPr lang="en-AU" sz="1600" b="1" dirty="0"/>
            <a:t>Quality scheme proportion of Australian Merino sales for the 2021-22 season to date</a:t>
          </a:r>
        </a:p>
        <a:p xmlns:a="http://schemas.openxmlformats.org/drawingml/2006/main">
          <a:endParaRPr lang="en-AU" sz="1100" dirty="0"/>
        </a:p>
      </cdr:txBody>
    </cdr:sp>
  </cdr:relSizeAnchor>
</c:userShapes>
</file>

<file path=ppt/drawings/drawing11.xml><?xml version="1.0" encoding="utf-8"?>
<c:userShapes xmlns:c="http://schemas.openxmlformats.org/drawingml/2006/chart">
  <cdr:relSizeAnchor xmlns:cdr="http://schemas.openxmlformats.org/drawingml/2006/chartDrawing">
    <cdr:from>
      <cdr:x>0</cdr:x>
      <cdr:y>0.02974</cdr:y>
    </cdr:from>
    <cdr:to>
      <cdr:x>0.93793</cdr:x>
      <cdr:y>0.19332</cdr:y>
    </cdr:to>
    <cdr:sp macro="" textlink="">
      <cdr:nvSpPr>
        <cdr:cNvPr id="2" name="Text Box 1"/>
        <cdr:cNvSpPr txBox="1"/>
      </cdr:nvSpPr>
      <cdr:spPr>
        <a:xfrm xmlns:a="http://schemas.openxmlformats.org/drawingml/2006/main">
          <a:off x="-914400" y="86060"/>
          <a:ext cx="5357308" cy="4733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a:pPr>
          <a:r>
            <a:rPr lang="en-AU" sz="1600" b="1" baseline="0" dirty="0">
              <a:latin typeface="Arial" panose="020B0604020202020204" pitchFamily="34" charset="0"/>
              <a:cs typeface="Arial" panose="020B0604020202020204" pitchFamily="34" charset="0"/>
            </a:rPr>
            <a:t>Monthly proportion of Merino fleece sold by micron accredited to quality schemes</a:t>
          </a:r>
          <a:endParaRPr lang="en-AU" sz="1600" b="1" dirty="0">
            <a:latin typeface="Arial" panose="020B0604020202020204" pitchFamily="34" charset="0"/>
            <a:cs typeface="Arial" panose="020B0604020202020204" pitchFamily="34" charset="0"/>
          </a:endParaRPr>
        </a:p>
        <a:p xmlns:a="http://schemas.openxmlformats.org/drawingml/2006/main">
          <a:endParaRPr lang="en-AU"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4E6257AB-8578-40DA-885A-D48FC82EE5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3" name="Date Placeholder 2">
            <a:extLst>
              <a:ext uri="{FF2B5EF4-FFF2-40B4-BE49-F238E27FC236}">
                <a16:creationId xmlns="" xmlns:a16="http://schemas.microsoft.com/office/drawing/2014/main" id="{F9B2E78C-B8FE-42EE-BE36-049907955F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Arial" panose="020B0604020202020204" pitchFamily="34" charset="0"/>
              </a:defRPr>
            </a:lvl1pPr>
          </a:lstStyle>
          <a:p>
            <a:pPr>
              <a:defRPr/>
            </a:pPr>
            <a:fld id="{B09B0EA1-025B-4DE1-918A-DABBD747FA5E}" type="datetimeFigureOut">
              <a:rPr lang="en-US"/>
              <a:pPr>
                <a:defRPr/>
              </a:pPr>
              <a:t>20/6/22</a:t>
            </a:fld>
            <a:endParaRPr lang="en-US" dirty="0"/>
          </a:p>
        </p:txBody>
      </p:sp>
      <p:sp>
        <p:nvSpPr>
          <p:cNvPr id="4" name="Footer Placeholder 3">
            <a:extLst>
              <a:ext uri="{FF2B5EF4-FFF2-40B4-BE49-F238E27FC236}">
                <a16:creationId xmlns="" xmlns:a16="http://schemas.microsoft.com/office/drawing/2014/main" id="{6DEA64F2-F056-47BF-80EA-95E467FE7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5" name="Slide Number Placeholder 4">
            <a:extLst>
              <a:ext uri="{FF2B5EF4-FFF2-40B4-BE49-F238E27FC236}">
                <a16:creationId xmlns="" xmlns:a16="http://schemas.microsoft.com/office/drawing/2014/main" id="{52308A27-0800-4FDA-A554-864573D31D71}"/>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BCC419EA-300E-4562-8B2E-87DCC90973E8}" type="slidenum">
              <a:rPr lang="en-AU" altLang="en-US"/>
              <a:pPr>
                <a:defRPr/>
              </a:pPr>
              <a:t>‹#›</a:t>
            </a:fld>
            <a:endParaRPr lang="en-AU" altLang="en-US"/>
          </a:p>
        </p:txBody>
      </p:sp>
    </p:spTree>
    <p:extLst>
      <p:ext uri="{BB962C8B-B14F-4D97-AF65-F5344CB8AC3E}">
        <p14:creationId xmlns:p14="http://schemas.microsoft.com/office/powerpoint/2010/main" val="38434582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950E8-754F-4AB8-B54C-34D555961A4B}" type="datetimeFigureOut">
              <a:rPr lang="en-AU" smtClean="0"/>
              <a:t>20/6/22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40D36B-E4A1-4FA5-B476-116EB70C828A}" type="slidenum">
              <a:rPr lang="en-AU" smtClean="0"/>
              <a:t>‹#›</a:t>
            </a:fld>
            <a:endParaRPr lang="en-AU"/>
          </a:p>
        </p:txBody>
      </p:sp>
    </p:spTree>
    <p:extLst>
      <p:ext uri="{BB962C8B-B14F-4D97-AF65-F5344CB8AC3E}">
        <p14:creationId xmlns:p14="http://schemas.microsoft.com/office/powerpoint/2010/main" val="3223570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s://sites.google.com/site/impactsofurbanisation/economic-impact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s://sites.google.com/site/impactsofurbanisation/economic-impacts"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s://www.fao.org/3/cb5332en/Meat.pdf"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318C07B-609D-4495-9B17-DE6C3837B96C}"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2386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 What is Mecardo?</a:t>
            </a:r>
          </a:p>
          <a:p>
            <a:r>
              <a:rPr lang="en-AU" dirty="0"/>
              <a:t>Mecardo is a Nutrien Ag Solutions business that provides commodity market research, insights and strategic advice.</a:t>
            </a:r>
          </a:p>
          <a:p>
            <a:r>
              <a:rPr lang="en-AU" dirty="0"/>
              <a:t>There are a couple arms to what we do- firstly, there is our commodity news and research service, delivered through our website Mecardo.com.au. Some of the content is free each month, and more avid readers can sign up for a premium subscription for full access. There is also a free weekly podcast – Commodity conversations.</a:t>
            </a:r>
          </a:p>
          <a:p>
            <a:r>
              <a:rPr lang="en-AU" dirty="0"/>
              <a:t>Secondly, we provide research services, data and insight presentations like this one to the Nutrien Network, and selected private clients like Simplot, &amp; Hewitt Cattle Australia which helps ensure that the Nutrien personnel our customers come into contact with can be informed and knowledgeable about commodity markets, and risk management strategies available to producers.</a:t>
            </a:r>
          </a:p>
          <a:p>
            <a:r>
              <a:rPr lang="en-AU" dirty="0"/>
              <a:t>We cover the main commodities Nutrien customers are involved with- beef, sheep &amp; lamb, Grains &amp; oilseeds and wool. Plus we have the capability to conduct targeted research in other niche areas as required.    </a:t>
            </a:r>
          </a:p>
          <a:p>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2</a:t>
            </a:fld>
            <a:endParaRPr lang="en-AU"/>
          </a:p>
        </p:txBody>
      </p:sp>
    </p:spTree>
    <p:extLst>
      <p:ext uri="{BB962C8B-B14F-4D97-AF65-F5344CB8AC3E}">
        <p14:creationId xmlns:p14="http://schemas.microsoft.com/office/powerpoint/2010/main" val="3735378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Mecardo we have a logical process in analyzing opportunities and providing advice; we start with data, facts &amp; figures. We know there is plenty of data around, but we also know that the data alone is not where the ultimate value is, it is the story based on the data that is where the substance 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all accept that Allan Koehler has the data behind his nightly stories that explain to us “what it means?”</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Mecardo retains the largest privately held set of agricultural commodity price &amp; supply data in Australia, but it is the stories that the data yields that provides the value.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pride ourselves on this ability to understand the data, apply our experience and then “tell the 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helps when the story is upbeat; the story I am going to tell could become both the greatest challenge &amp; the greatest opportunity broad acre agriculture has seen in our lifetime.</a:t>
            </a:r>
            <a:endParaRPr lang="en-AU" dirty="0"/>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318C07B-609D-4495-9B17-DE6C3837B96C}"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46675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first lets understand where we are by looking at the macro influences on the red meat market right now.</a:t>
            </a:r>
          </a:p>
          <a:p>
            <a:r>
              <a:rPr lang="en-US" dirty="0"/>
              <a:t>Th</a:t>
            </a:r>
            <a:r>
              <a:rPr lang="en-AU" dirty="0"/>
              <a:t>ese are the big stories of recent times; and they will all have varying impacts on the future for red meat prices.</a:t>
            </a:r>
          </a:p>
          <a:p>
            <a:r>
              <a:rPr lang="en-AU" dirty="0"/>
              <a:t>You will note that we are talking at the moment about “red meat” not beef, lamb or mutton. The fact is that all of the “red meat” produced in Australia has or will to varying degrees be impacted by these “big” impacts.</a:t>
            </a:r>
          </a:p>
          <a:p>
            <a:r>
              <a:rPr lang="en-AU" dirty="0"/>
              <a:t>In relation to Covid-19, logistics (processors) is the big issue weighing on red meat – this will continue into the future. </a:t>
            </a:r>
          </a:p>
          <a:p>
            <a:r>
              <a:rPr lang="en-AU" dirty="0"/>
              <a:t>This could be roughly classified as the “known unknowns”, and in some respects the Mecardo model is good at providing outlook based on this information.</a:t>
            </a:r>
          </a:p>
          <a:p>
            <a:r>
              <a:rPr lang="en-AU" dirty="0"/>
              <a:t>From there we will need to weigh up the relative importance of each of these impacts. This is where we get into the “unknown unknown’s”, (with apologies to Donald Rumsfeld). Be under no illusion that we will not at this time be able to appropriately assess these, the best we can do is continue to follow the changing scene we are presented and to re-assess as things become clearer.</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318C07B-609D-4495-9B17-DE6C3837B96C}"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AU"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587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BOM forecasts 70-80% plus chance of above average rainfall for much of NSW from may to July. </a:t>
            </a:r>
          </a:p>
          <a:p>
            <a:r>
              <a:rPr lang="en-AU" dirty="0"/>
              <a:t>La Nina phenomenon still influencing weather systems in Australia, but beginning to weaken.</a:t>
            </a:r>
          </a:p>
          <a:p>
            <a:r>
              <a:rPr lang="en-AU" dirty="0"/>
              <a:t>A neutral El Nino Southern Oscillation (ENSO) is expected to take hold.</a:t>
            </a:r>
          </a:p>
          <a:p>
            <a:r>
              <a:rPr lang="en-AU" dirty="0"/>
              <a:t>This is positive for producers, as the emergence of La Nina’s brother, El Nino would normally spell more extreme, drier and less favourable conditions.</a:t>
            </a:r>
          </a:p>
          <a:p>
            <a:r>
              <a:rPr lang="en-AU" dirty="0"/>
              <a:t>Pasture growth over the upcoming 2022 period are expected to disappoint compared to the exceptional last couple years since the drought broke, but are still tipped to deliver better results than back in 2015.  </a:t>
            </a:r>
          </a:p>
        </p:txBody>
      </p:sp>
      <p:sp>
        <p:nvSpPr>
          <p:cNvPr id="4" name="Slide Number Placeholder 3"/>
          <p:cNvSpPr>
            <a:spLocks noGrp="1"/>
          </p:cNvSpPr>
          <p:nvPr>
            <p:ph type="sldNum" sz="quarter" idx="5"/>
          </p:nvPr>
        </p:nvSpPr>
        <p:spPr/>
        <p:txBody>
          <a:bodyPr/>
          <a:lstStyle/>
          <a:p>
            <a:fld id="{EA40D36B-E4A1-4FA5-B476-116EB70C828A}" type="slidenum">
              <a:rPr lang="en-AU" smtClean="0"/>
              <a:t>5</a:t>
            </a:fld>
            <a:endParaRPr lang="en-AU"/>
          </a:p>
        </p:txBody>
      </p:sp>
    </p:spTree>
    <p:extLst>
      <p:ext uri="{BB962C8B-B14F-4D97-AF65-F5344CB8AC3E}">
        <p14:creationId xmlns:p14="http://schemas.microsoft.com/office/powerpoint/2010/main" val="3059303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AU" dirty="0"/>
              <a:t>Good news story-</a:t>
            </a:r>
            <a:br>
              <a:rPr lang="en-AU" dirty="0"/>
            </a:br>
            <a:r>
              <a:rPr lang="en-AU" dirty="0"/>
              <a:t>Questions </a:t>
            </a:r>
          </a:p>
          <a:p>
            <a:pPr marL="0" indent="0">
              <a:buFontTx/>
              <a:buNone/>
            </a:pPr>
            <a:r>
              <a:rPr lang="en-AU" dirty="0"/>
              <a:t>Introduce </a:t>
            </a:r>
            <a:r>
              <a:rPr lang="en-AU" dirty="0" err="1"/>
              <a:t>mecardo</a:t>
            </a:r>
            <a:endParaRPr lang="en-AU" dirty="0"/>
          </a:p>
        </p:txBody>
      </p:sp>
      <p:sp>
        <p:nvSpPr>
          <p:cNvPr id="4" name="Slide Number Placeholder 3"/>
          <p:cNvSpPr>
            <a:spLocks noGrp="1"/>
          </p:cNvSpPr>
          <p:nvPr>
            <p:ph type="sldNum" sz="quarter" idx="5"/>
          </p:nvPr>
        </p:nvSpPr>
        <p:spPr/>
        <p:txBody>
          <a:bodyPr/>
          <a:lstStyle/>
          <a:p>
            <a:fld id="{694DAC8B-32EE-4EF3-8A00-B0D05128184A}" type="slidenum">
              <a:rPr lang="en-AU" smtClean="0"/>
              <a:t>6</a:t>
            </a:fld>
            <a:endParaRPr lang="en-AU"/>
          </a:p>
        </p:txBody>
      </p:sp>
    </p:spTree>
    <p:extLst>
      <p:ext uri="{BB962C8B-B14F-4D97-AF65-F5344CB8AC3E}">
        <p14:creationId xmlns:p14="http://schemas.microsoft.com/office/powerpoint/2010/main" val="2456537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Calibri" panose="020F0502020204030204" pitchFamily="34" charset="0"/>
              <a:buNone/>
            </a:pPr>
            <a:r>
              <a:rPr lang="en-AU" dirty="0"/>
              <a:t>Transformation of economies from rural subsistence farming to industrialised nations.</a:t>
            </a:r>
          </a:p>
          <a:p>
            <a:pPr marL="0" lvl="0" indent="0">
              <a:buFont typeface="Calibri" panose="020F0502020204030204" pitchFamily="34" charset="0"/>
              <a:buNone/>
            </a:pPr>
            <a:r>
              <a:rPr lang="en-AU" dirty="0"/>
              <a:t>Factories offering jobs lead to more people living in cities where there are more opportunities for higher incomes</a:t>
            </a:r>
          </a:p>
          <a:p>
            <a:pPr marL="0" lvl="0" indent="0">
              <a:buFont typeface="Calibri" panose="020F0502020204030204" pitchFamily="34" charset="0"/>
              <a:buNone/>
            </a:pPr>
            <a:r>
              <a:rPr lang="en-AU" dirty="0"/>
              <a:t>Close proximity to markets and jobs combined with transport infrastructure like good roads, public transport mean people spend more time working, and less time travelling leading to higher productivity. </a:t>
            </a:r>
          </a:p>
          <a:p>
            <a:pPr marL="0" lvl="0" indent="0">
              <a:buFont typeface="Calibri" panose="020F0502020204030204" pitchFamily="34" charset="0"/>
              <a:buNone/>
            </a:pPr>
            <a:r>
              <a:rPr lang="en-AU" dirty="0"/>
              <a:t>I.e. In China, the richest people are the ones living in major cities with opportunities.  </a:t>
            </a:r>
          </a:p>
          <a:p>
            <a:pPr marL="0" lvl="0" indent="0">
              <a:buFont typeface="Calibri" panose="020F0502020204030204" pitchFamily="34" charset="0"/>
              <a:buNone/>
            </a:pPr>
            <a:r>
              <a:rPr lang="en-AU" dirty="0"/>
              <a:t>Blue is wealthy, dark brown is dirt poor.</a:t>
            </a:r>
          </a:p>
          <a:p>
            <a:pPr marL="0" lvl="0" indent="0">
              <a:buFont typeface="Calibri" panose="020F0502020204030204" pitchFamily="34" charset="0"/>
              <a:buNone/>
            </a:pPr>
            <a:endParaRPr lang="en-AU" dirty="0"/>
          </a:p>
          <a:p>
            <a:pPr marL="0" lvl="0" indent="0">
              <a:buFont typeface="Calibri" panose="020F0502020204030204" pitchFamily="34" charset="0"/>
              <a:buNone/>
            </a:pPr>
            <a:r>
              <a:rPr lang="en-US" dirty="0">
                <a:hlinkClick r:id="rId3"/>
              </a:rPr>
              <a:t>Economic Impacts - Impacts of Urbanisation (google.com)</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DDC9B79-F751-49E2-9CB5-7DE9860B5002}"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88893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needs to be remembered that the AFS impact is on top of already growing demand as a result of increased GDP growth in developing countries.</a:t>
            </a:r>
          </a:p>
          <a:p>
            <a:r>
              <a:rPr lang="en-US" dirty="0">
                <a:solidFill>
                  <a:srgbClr val="FF0000"/>
                </a:solidFill>
              </a:rPr>
              <a:t>There is a well accepted model – those with greater spending capacity choose to introduce meat into their diets.</a:t>
            </a:r>
          </a:p>
          <a:p>
            <a:r>
              <a:rPr lang="en-US" dirty="0">
                <a:solidFill>
                  <a:srgbClr val="FF0000"/>
                </a:solidFill>
              </a:rPr>
              <a:t>While in the developed world there is a robust discussion about how to reduce meat intake, in the developing world the objective is to consume western style diets.</a:t>
            </a:r>
          </a:p>
          <a:p>
            <a:r>
              <a:rPr lang="en-US" dirty="0">
                <a:solidFill>
                  <a:srgbClr val="FF0000"/>
                </a:solidFill>
              </a:rPr>
              <a:t>The first demographic in China to generate the spending capacity allowing them to embrace red meat are the millennials. The scale of this demographic is mind-blowing, to provide perspective in China there are about 400 million millennials (the total US population is 329 million).</a:t>
            </a:r>
          </a:p>
          <a:p>
            <a:r>
              <a:rPr lang="en-US" dirty="0">
                <a:solidFill>
                  <a:srgbClr val="FF0000"/>
                </a:solidFill>
              </a:rPr>
              <a:t>They are well connected and socially aware, with an aspiration to include a greater slice of their diets based on western style.</a:t>
            </a:r>
          </a:p>
          <a:p>
            <a:r>
              <a:rPr lang="en-US" dirty="0">
                <a:solidFill>
                  <a:srgbClr val="FF0000"/>
                </a:solidFill>
              </a:rPr>
              <a:t>So while ASF is impacting, it is really just the “petrol on the fire” of what is already a well established and growing demand for red meat.</a:t>
            </a:r>
            <a:endParaRPr lang="en-AU" dirty="0">
              <a:solidFill>
                <a:srgbClr val="FF0000"/>
              </a:solidFill>
            </a:endParaRPr>
          </a:p>
        </p:txBody>
      </p:sp>
      <p:sp>
        <p:nvSpPr>
          <p:cNvPr id="4" name="Slide Number Placeholder 3"/>
          <p:cNvSpPr>
            <a:spLocks noGrp="1"/>
          </p:cNvSpPr>
          <p:nvPr>
            <p:ph type="sldNum" sz="quarter" idx="5"/>
          </p:nvPr>
        </p:nvSpPr>
        <p:spPr/>
        <p:txBody>
          <a:bodyPr/>
          <a:lstStyle/>
          <a:p>
            <a:fld id="{6318C07B-609D-4495-9B17-DE6C3837B96C}" type="slidenum">
              <a:rPr lang="en-AU" smtClean="0"/>
              <a:t>8</a:t>
            </a:fld>
            <a:endParaRPr lang="en-AU" dirty="0"/>
          </a:p>
        </p:txBody>
      </p:sp>
    </p:spTree>
    <p:extLst>
      <p:ext uri="{BB962C8B-B14F-4D97-AF65-F5344CB8AC3E}">
        <p14:creationId xmlns:p14="http://schemas.microsoft.com/office/powerpoint/2010/main" val="302036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Calibri" panose="020F0502020204030204" pitchFamily="34" charset="0"/>
              <a:buNone/>
            </a:pPr>
            <a:r>
              <a:rPr lang="en-AU" dirty="0"/>
              <a:t>Transformation of economies from rural subsistence farming to industrialised nations.</a:t>
            </a:r>
          </a:p>
          <a:p>
            <a:pPr marL="0" lvl="0" indent="0">
              <a:buFont typeface="Calibri" panose="020F0502020204030204" pitchFamily="34" charset="0"/>
              <a:buNone/>
            </a:pPr>
            <a:r>
              <a:rPr lang="en-AU" dirty="0"/>
              <a:t>Factories offering jobs lead to more people living in cities where there are more opportunities for higher incomes</a:t>
            </a:r>
          </a:p>
          <a:p>
            <a:pPr marL="0" lvl="0" indent="0">
              <a:buFont typeface="Calibri" panose="020F0502020204030204" pitchFamily="34" charset="0"/>
              <a:buNone/>
            </a:pPr>
            <a:r>
              <a:rPr lang="en-AU" dirty="0"/>
              <a:t>Close proximity to markets and jobs combined with transport infrastructure like good roads, public transport mean people spend more time working, and less time travelling leading to higher productivity. </a:t>
            </a:r>
          </a:p>
          <a:p>
            <a:pPr marL="0" lvl="0" indent="0">
              <a:buFont typeface="Calibri" panose="020F0502020204030204" pitchFamily="34" charset="0"/>
              <a:buNone/>
            </a:pPr>
            <a:r>
              <a:rPr lang="en-AU" dirty="0"/>
              <a:t>I.e. In China, the richest people are the ones living in major cities with opportunities.  </a:t>
            </a:r>
          </a:p>
          <a:p>
            <a:pPr marL="0" lvl="0" indent="0">
              <a:buFont typeface="Calibri" panose="020F0502020204030204" pitchFamily="34" charset="0"/>
              <a:buNone/>
            </a:pPr>
            <a:r>
              <a:rPr lang="en-AU" dirty="0"/>
              <a:t>Blue is wealthy, dark brown is dirt poor.</a:t>
            </a:r>
          </a:p>
          <a:p>
            <a:pPr marL="0" lvl="0" indent="0">
              <a:buFont typeface="Calibri" panose="020F0502020204030204" pitchFamily="34" charset="0"/>
              <a:buNone/>
            </a:pPr>
            <a:endParaRPr lang="en-AU" dirty="0"/>
          </a:p>
          <a:p>
            <a:pPr marL="0" lvl="0" indent="0">
              <a:buFont typeface="Calibri" panose="020F0502020204030204" pitchFamily="34" charset="0"/>
              <a:buNone/>
            </a:pPr>
            <a:r>
              <a:rPr lang="en-US" dirty="0">
                <a:hlinkClick r:id="rId3"/>
              </a:rPr>
              <a:t>Economic Impacts - Impacts of Urbanisation (google.com)</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DDC9B79-F751-49E2-9CB5-7DE9860B5002}"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11569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To set the scene, the big population is in Asia, it is still growing economically, we are close and the big food demand is still ahead!</a:t>
            </a:r>
          </a:p>
          <a:p>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10</a:t>
            </a:fld>
            <a:endParaRPr lang="en-AU"/>
          </a:p>
        </p:txBody>
      </p:sp>
    </p:spTree>
    <p:extLst>
      <p:ext uri="{BB962C8B-B14F-4D97-AF65-F5344CB8AC3E}">
        <p14:creationId xmlns:p14="http://schemas.microsoft.com/office/powerpoint/2010/main" val="4145396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Confirming the situation, by 2030 most of the middle class in the world will live in Asia.</a:t>
            </a:r>
          </a:p>
          <a:p>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11</a:t>
            </a:fld>
            <a:endParaRPr lang="en-AU"/>
          </a:p>
        </p:txBody>
      </p:sp>
    </p:spTree>
    <p:extLst>
      <p:ext uri="{BB962C8B-B14F-4D97-AF65-F5344CB8AC3E}">
        <p14:creationId xmlns:p14="http://schemas.microsoft.com/office/powerpoint/2010/main" val="1008871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PRICE</a:t>
            </a:r>
          </a:p>
          <a:p>
            <a:r>
              <a:rPr lang="en-AU" dirty="0"/>
              <a:t>Has been driven by restocker activity – NSW &amp; QLD</a:t>
            </a:r>
          </a:p>
          <a:p>
            <a:r>
              <a:rPr lang="en-AU" dirty="0"/>
              <a:t>Some risk if monsoon is below average</a:t>
            </a:r>
          </a:p>
          <a:p>
            <a:r>
              <a:rPr lang="en-AU" dirty="0"/>
              <a:t>Brazil has breached the TRQ/MFN quota into the US for beef, but product is still being sold at similar prices to remain competitive.- China Brazil’s main Beef customer and a diversification strategy may be being pursued. </a:t>
            </a:r>
          </a:p>
          <a:p>
            <a:r>
              <a:rPr lang="en-AU" dirty="0"/>
              <a:t>China’s lockdowns and zero COVID policies threaten economic growth, consumer confidence, and especially foodservice demand for beef &amp; lamb. </a:t>
            </a:r>
          </a:p>
          <a:p>
            <a:r>
              <a:rPr lang="en-AU" dirty="0"/>
              <a:t>US drought sparking unprecedented cow cull rates , setting scene for lower calf crops in future years and rebuild related retention as the US herd recovers. Positive for med </a:t>
            </a:r>
            <a:r>
              <a:rPr lang="en-AU" dirty="0" err="1"/>
              <a:t>tolong</a:t>
            </a:r>
            <a:r>
              <a:rPr lang="en-AU" dirty="0"/>
              <a:t> term demand from the US for Aussie beef</a:t>
            </a:r>
          </a:p>
        </p:txBody>
      </p:sp>
      <p:sp>
        <p:nvSpPr>
          <p:cNvPr id="4" name="Slide Number Placeholder 3"/>
          <p:cNvSpPr>
            <a:spLocks noGrp="1"/>
          </p:cNvSpPr>
          <p:nvPr>
            <p:ph type="sldNum" sz="quarter" idx="5"/>
          </p:nvPr>
        </p:nvSpPr>
        <p:spPr/>
        <p:txBody>
          <a:bodyPr/>
          <a:lstStyle/>
          <a:p>
            <a:fld id="{EA40D36B-E4A1-4FA5-B476-116EB70C828A}" type="slidenum">
              <a:rPr lang="en-AU" smtClean="0"/>
              <a:t>13</a:t>
            </a:fld>
            <a:endParaRPr lang="en-AU"/>
          </a:p>
        </p:txBody>
      </p:sp>
    </p:spTree>
    <p:extLst>
      <p:ext uri="{BB962C8B-B14F-4D97-AF65-F5344CB8AC3E}">
        <p14:creationId xmlns:p14="http://schemas.microsoft.com/office/powerpoint/2010/main" val="525670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Calibri" panose="020F0502020204030204" pitchFamily="34" charset="0"/>
              <a:buChar char="-"/>
            </a:pPr>
            <a:r>
              <a:rPr lang="en-US" dirty="0">
                <a:hlinkClick r:id="rId3"/>
              </a:rPr>
              <a:t>SIDE DISH SLIDE</a:t>
            </a:r>
          </a:p>
          <a:p>
            <a:pPr marL="342900" lvl="0" indent="-342900">
              <a:buFont typeface="Calibri" panose="020F0502020204030204" pitchFamily="34" charset="0"/>
              <a:buChar char="-"/>
            </a:pPr>
            <a:r>
              <a:rPr lang="en-US" dirty="0">
                <a:hlinkClick r:id="rId3"/>
              </a:rPr>
              <a:t>OECD-FAO Agricultural Outlook 2021-2030</a:t>
            </a:r>
            <a:endParaRPr lang="en-US" dirty="0"/>
          </a:p>
          <a:p>
            <a:pPr marL="342900" lvl="0" indent="-342900">
              <a:buFont typeface="Calibri" panose="020F0502020204030204" pitchFamily="34" charset="0"/>
              <a:buChar char="-"/>
            </a:pPr>
            <a:endParaRPr lang="en-US" dirty="0"/>
          </a:p>
          <a:p>
            <a:pPr marL="342900" lvl="0" indent="-342900">
              <a:buFont typeface="Calibri" panose="020F0502020204030204" pitchFamily="34" charset="0"/>
              <a:buChar char="-"/>
            </a:pPr>
            <a:endParaRPr lang="en-US" dirty="0"/>
          </a:p>
          <a:p>
            <a:pPr marL="0" lvl="0" indent="0">
              <a:buFont typeface="Calibri" panose="020F0502020204030204" pitchFamily="34" charset="0"/>
              <a:buNone/>
            </a:pPr>
            <a:r>
              <a:rPr lang="en-US" dirty="0"/>
              <a:t>Grain fed slaughter higher than 50% somewhat due to generally lower slaughter rates, and processors looking to feedlots to secure more reliable and consistent supply. </a:t>
            </a:r>
          </a:p>
          <a:p>
            <a:pPr marL="0" lvl="0" indent="0">
              <a:buFont typeface="Calibri" panose="020F0502020204030204" pitchFamily="34" charset="0"/>
              <a:buNone/>
            </a:pPr>
            <a:r>
              <a:rPr lang="en-US" dirty="0"/>
              <a:t>Grain fed export demand as well as domestic supermarkets are the drivers of cattle needing to be “on feed”</a:t>
            </a:r>
          </a:p>
          <a:p>
            <a:pPr marL="0" lvl="0" indent="0">
              <a:buFont typeface="Calibri" panose="020F0502020204030204" pitchFamily="34" charset="0"/>
              <a:buNone/>
            </a:pPr>
            <a:r>
              <a:rPr lang="en-US" dirty="0"/>
              <a:t>This trend will continue – growing global beef demand can only be met by increased feedlot numbers</a:t>
            </a:r>
          </a:p>
          <a:p>
            <a:pPr marL="0" lvl="0" indent="0">
              <a:buFont typeface="Calibri" panose="020F0502020204030204" pitchFamily="34" charset="0"/>
              <a:buNone/>
            </a:pPr>
            <a:r>
              <a:rPr lang="en-US" dirty="0"/>
              <a:t>Good for breeders!!! </a:t>
            </a:r>
          </a:p>
          <a:p>
            <a:pPr marL="0" lvl="0" indent="0">
              <a:buFont typeface="Calibri" panose="020F0502020204030204" pitchFamily="34" charset="0"/>
              <a:buNone/>
            </a:pPr>
            <a:r>
              <a:rPr lang="en-US" dirty="0"/>
              <a:t>Opportunity to build relationships – feedlots need secure &amp; consistent supply</a:t>
            </a:r>
            <a:endParaRPr lang="en-AU" dirty="0"/>
          </a:p>
        </p:txBody>
      </p:sp>
      <p:sp>
        <p:nvSpPr>
          <p:cNvPr id="4" name="Slide Number Placeholder 3"/>
          <p:cNvSpPr>
            <a:spLocks noGrp="1"/>
          </p:cNvSpPr>
          <p:nvPr>
            <p:ph type="sldNum" sz="quarter" idx="5"/>
          </p:nvPr>
        </p:nvSpPr>
        <p:spPr/>
        <p:txBody>
          <a:bodyPr/>
          <a:lstStyle/>
          <a:p>
            <a:fld id="{5DDC9B79-F751-49E2-9CB5-7DE9860B5002}" type="slidenum">
              <a:rPr lang="en-AU" smtClean="0"/>
              <a:t>14</a:t>
            </a:fld>
            <a:endParaRPr lang="en-AU"/>
          </a:p>
        </p:txBody>
      </p:sp>
    </p:spTree>
    <p:extLst>
      <p:ext uri="{BB962C8B-B14F-4D97-AF65-F5344CB8AC3E}">
        <p14:creationId xmlns:p14="http://schemas.microsoft.com/office/powerpoint/2010/main" val="2835254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AU" dirty="0"/>
              <a:t>USA </a:t>
            </a:r>
            <a:r>
              <a:rPr lang="en-AU" sz="1800" dirty="0">
                <a:solidFill>
                  <a:srgbClr val="000000"/>
                </a:solidFill>
                <a:effectLst/>
                <a:latin typeface="Calibri" panose="020F0502020204030204" pitchFamily="34" charset="0"/>
              </a:rPr>
              <a:t>-</a:t>
            </a:r>
            <a:r>
              <a:rPr lang="en-AU" sz="2800" b="1" i="0" dirty="0">
                <a:solidFill>
                  <a:srgbClr val="72993F"/>
                </a:solidFill>
                <a:effectLst/>
                <a:latin typeface="Open Sans" panose="020B0606030504020204" pitchFamily="34" charset="0"/>
              </a:rPr>
              <a:t>US herd fell in 2021, and cow liquidation suggests it will fall again in 2022. </a:t>
            </a:r>
            <a:r>
              <a:rPr lang="en-AU" sz="1800" dirty="0">
                <a:effectLst/>
                <a:latin typeface="Calibri" panose="020F0502020204030204" pitchFamily="34" charset="0"/>
              </a:rPr>
              <a:t>2023 excepted to see herd rebuilds and beef production is expected to decline 6.8% YOY.</a:t>
            </a:r>
          </a:p>
          <a:p>
            <a:pPr marL="0" marR="0">
              <a:spcBef>
                <a:spcPts val="0"/>
              </a:spcBef>
              <a:spcAft>
                <a:spcPts val="0"/>
              </a:spcAft>
            </a:pPr>
            <a:r>
              <a:rPr lang="en-AU" sz="1800" dirty="0">
                <a:effectLst/>
                <a:latin typeface="Calibri" panose="020F0502020204030204" pitchFamily="34" charset="0"/>
              </a:rPr>
              <a:t>Brazil herd risen by ~100 million head in 20 years</a:t>
            </a:r>
          </a:p>
          <a:p>
            <a:pPr marL="0" marR="0">
              <a:spcBef>
                <a:spcPts val="0"/>
              </a:spcBef>
              <a:spcAft>
                <a:spcPts val="0"/>
              </a:spcAft>
            </a:pPr>
            <a:r>
              <a:rPr lang="en-AU" sz="2800" b="0" i="0" dirty="0">
                <a:solidFill>
                  <a:srgbClr val="333333"/>
                </a:solidFill>
                <a:effectLst/>
                <a:latin typeface="Open Sans" panose="020B0606030504020204" pitchFamily="34" charset="0"/>
              </a:rPr>
              <a:t>Argentina’s cattle herd has not seen the steady growth that Brazil’s has, only booking a ~9% increase since 2000 from 50m to 53.5m head </a:t>
            </a:r>
            <a:endParaRPr lang="en-AU" sz="1800" dirty="0">
              <a:effectLst/>
              <a:latin typeface="Calibri" panose="020F0502020204030204" pitchFamily="34" charset="0"/>
            </a:endParaRPr>
          </a:p>
          <a:p>
            <a:pPr marL="0" marR="0">
              <a:spcBef>
                <a:spcPts val="0"/>
              </a:spcBef>
              <a:spcAft>
                <a:spcPts val="0"/>
              </a:spcAft>
            </a:pPr>
            <a:r>
              <a:rPr lang="en-AU" b="1" i="0" dirty="0">
                <a:solidFill>
                  <a:srgbClr val="FFFFFF"/>
                </a:solidFill>
                <a:effectLst/>
                <a:latin typeface="Open Sans" panose="020B0606030504020204" pitchFamily="34" charset="0"/>
              </a:rPr>
              <a:t>South American countries collectively possess cattle herds in excess of ten times that of Australia,</a:t>
            </a:r>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15</a:t>
            </a:fld>
            <a:endParaRPr lang="en-AU"/>
          </a:p>
        </p:txBody>
      </p:sp>
    </p:spTree>
    <p:extLst>
      <p:ext uri="{BB962C8B-B14F-4D97-AF65-F5344CB8AC3E}">
        <p14:creationId xmlns:p14="http://schemas.microsoft.com/office/powerpoint/2010/main" val="900421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Change in fundamental basis of US demand due to COVID- more diverse base of consumers, less reliant on foodservice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Export demand for lamb from countries such as PNG, etc rising. </a:t>
            </a:r>
          </a:p>
          <a:p>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16</a:t>
            </a:fld>
            <a:endParaRPr lang="en-AU"/>
          </a:p>
        </p:txBody>
      </p:sp>
    </p:spTree>
    <p:extLst>
      <p:ext uri="{BB962C8B-B14F-4D97-AF65-F5344CB8AC3E}">
        <p14:creationId xmlns:p14="http://schemas.microsoft.com/office/powerpoint/2010/main" val="1070742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Larger lambs on average turned off in Australia a product of changing needs from the market.</a:t>
            </a:r>
          </a:p>
          <a:p>
            <a:r>
              <a:rPr lang="en-AU" dirty="0"/>
              <a:t>Australian Domestic and MENA export </a:t>
            </a:r>
            <a:r>
              <a:rPr lang="en-AU" dirty="0" err="1"/>
              <a:t>m,arkets</a:t>
            </a:r>
            <a:r>
              <a:rPr lang="en-AU" dirty="0"/>
              <a:t> still prefer smaller lamb sizes, but US export markets becoming more prominent in the destination mix for Australia.</a:t>
            </a:r>
          </a:p>
          <a:p>
            <a:r>
              <a:rPr lang="en-AU" dirty="0"/>
              <a:t>US markets do not apply a penalty for larger lambs, so sizes have crept up as a result. </a:t>
            </a:r>
          </a:p>
        </p:txBody>
      </p:sp>
      <p:sp>
        <p:nvSpPr>
          <p:cNvPr id="4" name="Slide Number Placeholder 3"/>
          <p:cNvSpPr>
            <a:spLocks noGrp="1"/>
          </p:cNvSpPr>
          <p:nvPr>
            <p:ph type="sldNum" sz="quarter" idx="5"/>
          </p:nvPr>
        </p:nvSpPr>
        <p:spPr/>
        <p:txBody>
          <a:bodyPr/>
          <a:lstStyle/>
          <a:p>
            <a:fld id="{EA40D36B-E4A1-4FA5-B476-116EB70C828A}" type="slidenum">
              <a:rPr lang="en-AU" smtClean="0"/>
              <a:t>17</a:t>
            </a:fld>
            <a:endParaRPr lang="en-AU"/>
          </a:p>
        </p:txBody>
      </p:sp>
    </p:spTree>
    <p:extLst>
      <p:ext uri="{BB962C8B-B14F-4D97-AF65-F5344CB8AC3E}">
        <p14:creationId xmlns:p14="http://schemas.microsoft.com/office/powerpoint/2010/main" val="1568246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NZ strong reliance on China</a:t>
            </a:r>
          </a:p>
          <a:p>
            <a:r>
              <a:rPr lang="en-AU" dirty="0"/>
              <a:t>Aussie stronger market share on US</a:t>
            </a:r>
          </a:p>
          <a:p>
            <a:r>
              <a:rPr lang="en-AU" dirty="0"/>
              <a:t>This explains the strong support Australia has for heavy lamb carcases</a:t>
            </a:r>
          </a:p>
          <a:p>
            <a:r>
              <a:rPr lang="en-AU" dirty="0"/>
              <a:t>Positive for producer (and Nutrien) returns</a:t>
            </a:r>
          </a:p>
        </p:txBody>
      </p:sp>
      <p:sp>
        <p:nvSpPr>
          <p:cNvPr id="4" name="Slide Number Placeholder 3"/>
          <p:cNvSpPr>
            <a:spLocks noGrp="1"/>
          </p:cNvSpPr>
          <p:nvPr>
            <p:ph type="sldNum" sz="quarter" idx="5"/>
          </p:nvPr>
        </p:nvSpPr>
        <p:spPr/>
        <p:txBody>
          <a:bodyPr/>
          <a:lstStyle/>
          <a:p>
            <a:fld id="{EA40D36B-E4A1-4FA5-B476-116EB70C828A}" type="slidenum">
              <a:rPr lang="en-AU" smtClean="0"/>
              <a:t>18</a:t>
            </a:fld>
            <a:endParaRPr lang="en-AU"/>
          </a:p>
        </p:txBody>
      </p:sp>
    </p:spTree>
    <p:extLst>
      <p:ext uri="{BB962C8B-B14F-4D97-AF65-F5344CB8AC3E}">
        <p14:creationId xmlns:p14="http://schemas.microsoft.com/office/powerpoint/2010/main" val="3549914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~75% of sheepmeat produced exported. Heavy lambs exported from Australia rely on the US market and this year </a:t>
            </a:r>
            <a:r>
              <a:rPr lang="en-AU" sz="1200" b="0" i="0" kern="1200" dirty="0">
                <a:solidFill>
                  <a:schemeClr val="tx1"/>
                </a:solidFill>
                <a:effectLst/>
                <a:latin typeface="+mn-lt"/>
                <a:ea typeface="+mn-ea"/>
                <a:cs typeface="+mn-cs"/>
              </a:rPr>
              <a:t>demand from the US has been one of the key drivers in rising exports.  US number 1 lamb customer, taking 26% YTD . And it is a growing market, back in 2007, the US accounted for 28% of lamb exports, but it was a much smaller pie.  For the year to date, the total volume of lamb exported to the US is 74% higher than in 2007, which points to the extraordinary growth of the market.</a:t>
            </a:r>
          </a:p>
          <a:p>
            <a:endParaRPr lang="en-AU" dirty="0"/>
          </a:p>
          <a:p>
            <a:r>
              <a:rPr lang="en-AU" dirty="0"/>
              <a:t>Why demand so strong? – </a:t>
            </a:r>
            <a:r>
              <a:rPr lang="en-AU" dirty="0" err="1"/>
              <a:t>covid</a:t>
            </a:r>
            <a:r>
              <a:rPr lang="en-AU" dirty="0"/>
              <a:t> – can see that the volume of lamb sent last year steady and this year stronger. </a:t>
            </a:r>
          </a:p>
          <a:p>
            <a:r>
              <a:rPr lang="en-AU" dirty="0"/>
              <a:t>Cruises traditionally and restaurant trade. US gov Stimulus to family home. The increase in salaries for the lowest paid has seen more purchasing power in the home budgets and this is translating to more red meat purchases. Should stick* more people know how to cook. While US consumption has been growing since about 2011, their own domestic production has been decreasing since the 90s so the orange line shows how their reliance on imports as a proportion of total lamb consumption has been increasing. </a:t>
            </a:r>
          </a:p>
          <a:p>
            <a:endParaRPr lang="en-AU" dirty="0"/>
          </a:p>
          <a:p>
            <a:endParaRPr lang="en-AU"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00219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b="0" i="0" u="none" strike="noStrike" kern="1200" dirty="0">
                <a:solidFill>
                  <a:schemeClr val="tx1"/>
                </a:solidFill>
                <a:effectLst/>
                <a:latin typeface="Arial" charset="0"/>
                <a:ea typeface="+mn-ea"/>
                <a:cs typeface="+mn-cs"/>
              </a:rPr>
              <a:t>Global demand/consumption forecast to grow</a:t>
            </a:r>
          </a:p>
          <a:p>
            <a:pPr marL="171450" indent="-171450">
              <a:buFont typeface="Arial" panose="020B0604020202020204" pitchFamily="34" charset="0"/>
              <a:buChar char="•"/>
            </a:pPr>
            <a:r>
              <a:rPr lang="en-AU" sz="1200" b="0" i="0" u="none" strike="noStrike" kern="1200" dirty="0">
                <a:solidFill>
                  <a:schemeClr val="tx1"/>
                </a:solidFill>
                <a:effectLst/>
                <a:latin typeface="Arial" charset="0"/>
                <a:ea typeface="+mn-ea"/>
                <a:cs typeface="+mn-cs"/>
              </a:rPr>
              <a:t>Growth to come from “</a:t>
            </a:r>
            <a:r>
              <a:rPr lang="en-AU" sz="1200" b="0" i="0" u="none" strike="noStrike" kern="1200" dirty="0" err="1">
                <a:solidFill>
                  <a:schemeClr val="tx1"/>
                </a:solidFill>
                <a:effectLst/>
                <a:latin typeface="Arial" charset="0"/>
                <a:ea typeface="+mn-ea"/>
                <a:cs typeface="+mn-cs"/>
              </a:rPr>
              <a:t>Developing”nations</a:t>
            </a:r>
            <a:endParaRPr lang="en-AU" sz="1200" b="0" i="0" u="none" strike="noStrike" kern="1200" dirty="0">
              <a:solidFill>
                <a:schemeClr val="tx1"/>
              </a:solidFill>
              <a:effectLst/>
              <a:latin typeface="Arial" charset="0"/>
              <a:ea typeface="+mn-ea"/>
              <a:cs typeface="+mn-cs"/>
            </a:endParaRPr>
          </a:p>
          <a:p>
            <a:pPr marL="171450" indent="-171450">
              <a:buFont typeface="Arial" panose="020B0604020202020204" pitchFamily="34" charset="0"/>
              <a:buChar char="•"/>
            </a:pPr>
            <a:r>
              <a:rPr lang="en-AU" sz="1200" b="0" i="0" u="none" strike="noStrike" kern="1200" dirty="0">
                <a:solidFill>
                  <a:schemeClr val="tx1"/>
                </a:solidFill>
                <a:effectLst/>
                <a:latin typeface="Arial" charset="0"/>
                <a:ea typeface="+mn-ea"/>
                <a:cs typeface="+mn-cs"/>
              </a:rPr>
              <a:t>Reduced NZ supply and anticipated flock rebuild in Australia to see our exports eclipse NZ in coming decade in terms of % market share of total sheepmeat exports</a:t>
            </a:r>
          </a:p>
          <a:p>
            <a:endParaRPr lang="en-US" dirty="0"/>
          </a:p>
        </p:txBody>
      </p:sp>
      <p:sp>
        <p:nvSpPr>
          <p:cNvPr id="4" name="Slide Number Placeholder 3"/>
          <p:cNvSpPr>
            <a:spLocks noGrp="1"/>
          </p:cNvSpPr>
          <p:nvPr>
            <p:ph type="sldNum" sz="quarter" idx="5"/>
          </p:nvPr>
        </p:nvSpPr>
        <p:spPr/>
        <p:txBody>
          <a:bodyPr/>
          <a:lstStyle/>
          <a:p>
            <a:fld id="{EA40D36B-E4A1-4FA5-B476-116EB70C828A}" type="slidenum">
              <a:rPr lang="en-AU" smtClean="0"/>
              <a:t>20</a:t>
            </a:fld>
            <a:endParaRPr lang="en-AU"/>
          </a:p>
        </p:txBody>
      </p:sp>
    </p:spTree>
    <p:extLst>
      <p:ext uri="{BB962C8B-B14F-4D97-AF65-F5344CB8AC3E}">
        <p14:creationId xmlns:p14="http://schemas.microsoft.com/office/powerpoint/2010/main" val="3830672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Supply 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2000 to 2020 the sheep flock almost halved from nearly 120 million head to 64 million head.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2020- 100 year low flock</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Swing from sheep to cropping and droughts having a big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Intention rebuild – good season, good price.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2021 70.6 million head</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19% growth from 2020 to 2023. last time consecutive years of good seasonal conditions for rebuild after drought grew 11%</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US" dirty="0"/>
          </a:p>
        </p:txBody>
      </p:sp>
      <p:sp>
        <p:nvSpPr>
          <p:cNvPr id="4" name="Slide Number Placeholder 3"/>
          <p:cNvSpPr>
            <a:spLocks noGrp="1"/>
          </p:cNvSpPr>
          <p:nvPr>
            <p:ph type="sldNum" sz="quarter" idx="5"/>
          </p:nvPr>
        </p:nvSpPr>
        <p:spPr/>
        <p:txBody>
          <a:bodyPr/>
          <a:lstStyle/>
          <a:p>
            <a:fld id="{EA40D36B-E4A1-4FA5-B476-116EB70C828A}" type="slidenum">
              <a:rPr lang="en-AU" smtClean="0"/>
              <a:t>21</a:t>
            </a:fld>
            <a:endParaRPr lang="en-AU"/>
          </a:p>
        </p:txBody>
      </p:sp>
    </p:spTree>
    <p:extLst>
      <p:ext uri="{BB962C8B-B14F-4D97-AF65-F5344CB8AC3E}">
        <p14:creationId xmlns:p14="http://schemas.microsoft.com/office/powerpoint/2010/main" val="1486924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Lamb exports are “steady”</a:t>
            </a:r>
          </a:p>
          <a:p>
            <a:r>
              <a:rPr lang="en-AU" dirty="0"/>
              <a:t>… but export values hit record levels</a:t>
            </a:r>
          </a:p>
          <a:p>
            <a:r>
              <a:rPr lang="en-AU" dirty="0"/>
              <a:t>…. With ESTLI at record high discount to export values – processors are getting strong demand signals and good margins</a:t>
            </a:r>
          </a:p>
          <a:p>
            <a:r>
              <a:rPr lang="en-AU" dirty="0"/>
              <a:t>Notwithstanding we need to consider added processor costs incurred</a:t>
            </a:r>
          </a:p>
          <a:p>
            <a:r>
              <a:rPr lang="en-AU" dirty="0"/>
              <a:t>….. even if the ESTLI just returns to the bottom of the historical range compared to export values at 300¢ discount, it will lift it to 950¢.  Over 1,000¢ is not out of the question if export values remain strong.  With the Aussie dollar falling recently, it would appear there is added support &amp; export values aren’t going to fall any time soon. </a:t>
            </a:r>
          </a:p>
        </p:txBody>
      </p:sp>
      <p:sp>
        <p:nvSpPr>
          <p:cNvPr id="4" name="Slide Number Placeholder 3"/>
          <p:cNvSpPr>
            <a:spLocks noGrp="1"/>
          </p:cNvSpPr>
          <p:nvPr>
            <p:ph type="sldNum" sz="quarter" idx="5"/>
          </p:nvPr>
        </p:nvSpPr>
        <p:spPr/>
        <p:txBody>
          <a:bodyPr/>
          <a:lstStyle/>
          <a:p>
            <a:fld id="{EA40D36B-E4A1-4FA5-B476-116EB70C828A}" type="slidenum">
              <a:rPr lang="en-AU" smtClean="0"/>
              <a:t>22</a:t>
            </a:fld>
            <a:endParaRPr lang="en-AU"/>
          </a:p>
        </p:txBody>
      </p:sp>
    </p:spTree>
    <p:extLst>
      <p:ext uri="{BB962C8B-B14F-4D97-AF65-F5344CB8AC3E}">
        <p14:creationId xmlns:p14="http://schemas.microsoft.com/office/powerpoint/2010/main" val="951501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Montserrat"/>
              </a:rPr>
              <a:t>China. Despite the geopolitical sabre rattling, It has still been the major source of demand growth for red meat, and is a very important customer.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Montserrat"/>
              </a:rPr>
              <a:t>This chart shows us that China’s beef imports as a share of domestic consumption rising since 2013. Import growth (beef) up 24% each year</a:t>
            </a:r>
          </a:p>
          <a:p>
            <a:r>
              <a:rPr lang="en-US" b="0" i="0" dirty="0">
                <a:solidFill>
                  <a:srgbClr val="333333"/>
                </a:solidFill>
                <a:effectLst/>
                <a:latin typeface="Montserrat"/>
              </a:rPr>
              <a:t>2018- ASF, </a:t>
            </a:r>
          </a:p>
          <a:p>
            <a:r>
              <a:rPr lang="en-US" b="0" i="0" dirty="0">
                <a:solidFill>
                  <a:srgbClr val="333333"/>
                </a:solidFill>
                <a:effectLst/>
                <a:latin typeface="Montserrat"/>
              </a:rPr>
              <a:t>Prior to 2018 Half world pigs were in China (backyards), slaughtered half. 25% of worlds pork supply gone.</a:t>
            </a:r>
          </a:p>
          <a:p>
            <a:r>
              <a:rPr lang="en-US" b="0" i="0" dirty="0">
                <a:solidFill>
                  <a:srgbClr val="333333"/>
                </a:solidFill>
                <a:effectLst/>
                <a:latin typeface="Montserrat"/>
              </a:rPr>
              <a:t>Completely disrupted the red meat trade around the globe and they became a vacuum of protein. </a:t>
            </a:r>
          </a:p>
          <a:p>
            <a:r>
              <a:rPr lang="en-AU" dirty="0"/>
              <a:t>And this has been the major driver in red meat demand growth not just for countries that are directly exporting to China but it has redirected normal trade flows and created gaps.</a:t>
            </a:r>
          </a:p>
          <a:p>
            <a:r>
              <a:rPr lang="en-AU" dirty="0"/>
              <a:t>But there is certainly no expectation that ramping up their own production is going to meet the pace that demand is growing for red meat by their population.</a:t>
            </a:r>
          </a:p>
        </p:txBody>
      </p:sp>
      <p:sp>
        <p:nvSpPr>
          <p:cNvPr id="4" name="Slide Number Placeholder 3"/>
          <p:cNvSpPr>
            <a:spLocks noGrp="1"/>
          </p:cNvSpPr>
          <p:nvPr>
            <p:ph type="sldNum" sz="quarter" idx="5"/>
          </p:nvPr>
        </p:nvSpPr>
        <p:spPr/>
        <p:txBody>
          <a:bodyPr/>
          <a:lstStyle/>
          <a:p>
            <a:fld id="{EA40D36B-E4A1-4FA5-B476-116EB70C828A}" type="slidenum">
              <a:rPr lang="en-AU" smtClean="0"/>
              <a:t>23</a:t>
            </a:fld>
            <a:endParaRPr lang="en-AU"/>
          </a:p>
        </p:txBody>
      </p:sp>
    </p:spTree>
    <p:extLst>
      <p:ext uri="{BB962C8B-B14F-4D97-AF65-F5344CB8AC3E}">
        <p14:creationId xmlns:p14="http://schemas.microsoft.com/office/powerpoint/2010/main" val="937633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China still in our “top 3” export markets</a:t>
            </a:r>
          </a:p>
        </p:txBody>
      </p:sp>
      <p:sp>
        <p:nvSpPr>
          <p:cNvPr id="4" name="Slide Number Placeholder 3"/>
          <p:cNvSpPr>
            <a:spLocks noGrp="1"/>
          </p:cNvSpPr>
          <p:nvPr>
            <p:ph type="sldNum" sz="quarter" idx="5"/>
          </p:nvPr>
        </p:nvSpPr>
        <p:spPr/>
        <p:txBody>
          <a:bodyPr/>
          <a:lstStyle/>
          <a:p>
            <a:fld id="{EA40D36B-E4A1-4FA5-B476-116EB70C828A}" type="slidenum">
              <a:rPr lang="en-AU" smtClean="0"/>
              <a:t>24</a:t>
            </a:fld>
            <a:endParaRPr lang="en-AU"/>
          </a:p>
        </p:txBody>
      </p:sp>
    </p:spTree>
    <p:extLst>
      <p:ext uri="{BB962C8B-B14F-4D97-AF65-F5344CB8AC3E}">
        <p14:creationId xmlns:p14="http://schemas.microsoft.com/office/powerpoint/2010/main" val="172303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sz="1800" b="1" u="sng" dirty="0">
                <a:solidFill>
                  <a:schemeClr val="bg1"/>
                </a:solidFill>
              </a:rPr>
              <a:t>Supply</a:t>
            </a:r>
            <a:endParaRPr lang="en-AU" sz="1800" b="1" dirty="0">
              <a:solidFill>
                <a:schemeClr val="bg1"/>
              </a:solidFill>
            </a:endParaRPr>
          </a:p>
          <a:p>
            <a:pPr lvl="1"/>
            <a:r>
              <a:rPr lang="en-AU" sz="1600" dirty="0">
                <a:solidFill>
                  <a:schemeClr val="bg1"/>
                </a:solidFill>
              </a:rPr>
              <a:t>Strong incentive for producers to produce “more” sheepmeat. This will probably at the expense of Merino flock, as there is also a strong outlook for grain. Producers are retaining ewe sheep to expand their flocks, but any growth in the flock is expected to be modest. The story for the medium (&amp; long term) is the world is demanding more high quality food protein.</a:t>
            </a:r>
          </a:p>
          <a:p>
            <a:pPr marL="0" indent="0">
              <a:buNone/>
            </a:pPr>
            <a:r>
              <a:rPr lang="en-AU" sz="1800" b="1" u="sng" dirty="0">
                <a:solidFill>
                  <a:schemeClr val="bg1"/>
                </a:solidFill>
              </a:rPr>
              <a:t>Processing</a:t>
            </a:r>
            <a:endParaRPr lang="en-AU" sz="1800" b="1" dirty="0">
              <a:solidFill>
                <a:schemeClr val="bg1"/>
              </a:solidFill>
            </a:endParaRPr>
          </a:p>
          <a:p>
            <a:pPr lvl="1"/>
            <a:r>
              <a:rPr lang="en-AU" sz="1200" dirty="0">
                <a:solidFill>
                  <a:schemeClr val="bg1"/>
                </a:solidFill>
              </a:rPr>
              <a:t>Concerns. Many of the workers in abattoirs is seasonal labour workforce and backpackers, which we don’t have a lot of this year. Also </a:t>
            </a:r>
            <a:r>
              <a:rPr lang="en-AU" sz="1200" dirty="0" err="1">
                <a:solidFill>
                  <a:schemeClr val="bg1"/>
                </a:solidFill>
              </a:rPr>
              <a:t>Melb</a:t>
            </a:r>
            <a:r>
              <a:rPr lang="en-AU" sz="1200" dirty="0">
                <a:solidFill>
                  <a:schemeClr val="bg1"/>
                </a:solidFill>
              </a:rPr>
              <a:t> COVID-19 restrictions on meat processors reducing workforces by 20% . Acknowledge that processors have done a remarkable job in the face of serious challenges this season.</a:t>
            </a:r>
          </a:p>
          <a:p>
            <a:pPr lvl="1"/>
            <a:r>
              <a:rPr lang="en-US" b="1" i="0" u="sng" dirty="0"/>
              <a:t>Demand</a:t>
            </a:r>
          </a:p>
          <a:p>
            <a:r>
              <a:rPr lang="en-US" b="0" i="0" u="none" dirty="0" err="1"/>
              <a:t>Domesitc</a:t>
            </a:r>
            <a:r>
              <a:rPr lang="en-US" b="0" i="0" u="none" dirty="0"/>
              <a:t> lamb market – hot and cold in the last 2 years</a:t>
            </a:r>
          </a:p>
          <a:p>
            <a:r>
              <a:rPr lang="en-US" b="0" i="0" u="none" dirty="0"/>
              <a:t>……. but g</a:t>
            </a:r>
            <a:r>
              <a:rPr lang="en-US" dirty="0"/>
              <a:t>rowing demand of our export markets, as well as further diversity a good </a:t>
            </a:r>
            <a:r>
              <a:rPr lang="en-US" dirty="0" err="1"/>
              <a:t>thingh</a:t>
            </a:r>
            <a:endParaRPr lang="en-US" dirty="0"/>
          </a:p>
          <a:p>
            <a:r>
              <a:rPr lang="en-US" dirty="0"/>
              <a:t>…… positive signs ahead like the free trade agreement with the UK &amp; India and growing demand for red meat in general as developing countries have more people moving into middle income category</a:t>
            </a:r>
          </a:p>
        </p:txBody>
      </p:sp>
      <p:sp>
        <p:nvSpPr>
          <p:cNvPr id="4" name="Slide Number Placeholder 3"/>
          <p:cNvSpPr>
            <a:spLocks noGrp="1"/>
          </p:cNvSpPr>
          <p:nvPr>
            <p:ph type="sldNum" sz="quarter" idx="5"/>
          </p:nvPr>
        </p:nvSpPr>
        <p:spPr/>
        <p:txBody>
          <a:bodyPr/>
          <a:lstStyle/>
          <a:p>
            <a:fld id="{EA40D36B-E4A1-4FA5-B476-116EB70C828A}" type="slidenum">
              <a:rPr lang="en-AU" smtClean="0"/>
              <a:t>25</a:t>
            </a:fld>
            <a:endParaRPr lang="en-AU"/>
          </a:p>
        </p:txBody>
      </p:sp>
    </p:spTree>
    <p:extLst>
      <p:ext uri="{BB962C8B-B14F-4D97-AF65-F5344CB8AC3E}">
        <p14:creationId xmlns:p14="http://schemas.microsoft.com/office/powerpoint/2010/main" val="3611717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AU" dirty="0"/>
          </a:p>
        </p:txBody>
      </p:sp>
      <p:sp>
        <p:nvSpPr>
          <p:cNvPr id="4" name="Slide Number Placeholder 3"/>
          <p:cNvSpPr>
            <a:spLocks noGrp="1"/>
          </p:cNvSpPr>
          <p:nvPr>
            <p:ph type="sldNum" sz="quarter" idx="5"/>
          </p:nvPr>
        </p:nvSpPr>
        <p:spPr/>
        <p:txBody>
          <a:bodyPr/>
          <a:lstStyle/>
          <a:p>
            <a:fld id="{694DAC8B-32EE-4EF3-8A00-B0D05128184A}" type="slidenum">
              <a:rPr lang="en-AU" smtClean="0"/>
              <a:t>26</a:t>
            </a:fld>
            <a:endParaRPr lang="en-AU"/>
          </a:p>
        </p:txBody>
      </p:sp>
    </p:spTree>
    <p:extLst>
      <p:ext uri="{BB962C8B-B14F-4D97-AF65-F5344CB8AC3E}">
        <p14:creationId xmlns:p14="http://schemas.microsoft.com/office/powerpoint/2010/main" val="1729713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AU" sz="1200" dirty="0">
                <a:effectLst/>
                <a:latin typeface="Calibri" panose="020F0502020204030204" pitchFamily="34" charset="0"/>
                <a:ea typeface="Calibri" panose="020F0502020204030204" pitchFamily="34" charset="0"/>
                <a:cs typeface="Times New Roman" panose="02020603050405020304" pitchFamily="18" charset="0"/>
              </a:rPr>
              <a:t>2 downturns bolted together. </a:t>
            </a:r>
          </a:p>
          <a:p>
            <a:pPr marL="342900" lvl="0" indent="-342900">
              <a:lnSpc>
                <a:spcPct val="107000"/>
              </a:lnSpc>
              <a:spcAft>
                <a:spcPts val="800"/>
              </a:spcAft>
              <a:buFont typeface="Symbol" panose="05050102010706020507" pitchFamily="18" charset="2"/>
              <a:buChar char=""/>
            </a:pPr>
            <a:r>
              <a:rPr lang="en-AU" sz="1200" dirty="0">
                <a:effectLst/>
                <a:latin typeface="Calibri" panose="020F0502020204030204" pitchFamily="34" charset="0"/>
                <a:ea typeface="Calibri" panose="020F0502020204030204" pitchFamily="34" charset="0"/>
                <a:cs typeface="Times New Roman" panose="02020603050405020304" pitchFamily="18" charset="0"/>
              </a:rPr>
              <a:t>No one picked goods would fair so well through pandemic</a:t>
            </a:r>
          </a:p>
          <a:p>
            <a:endParaRPr lang="en-AU" dirty="0"/>
          </a:p>
          <a:p>
            <a:endParaRPr lang="en-AU" dirty="0"/>
          </a:p>
          <a:p>
            <a:r>
              <a:rPr lang="en-AU" dirty="0"/>
              <a:t>Prices are good, and fine wool premiums look to be returning</a:t>
            </a:r>
          </a:p>
          <a:p>
            <a:r>
              <a:rPr lang="en-AU" dirty="0"/>
              <a:t>The outlook is solid with a lower Au$ assisting</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AU" dirty="0"/>
              <a:t>Record wool prices in domestic terms for much of the finer/medium fibres. </a:t>
            </a:r>
            <a:r>
              <a:rPr lang="en-AU" dirty="0">
                <a:highlight>
                  <a:srgbClr val="FFFF00"/>
                </a:highlight>
              </a:rPr>
              <a:t>Lower A$ sees wool prices in foreign terms 10-15% below recent peaks suggesting demand will remain firm, lower but stabilising supply will continue to provide support to wool prices at current levels</a:t>
            </a:r>
          </a:p>
          <a:p>
            <a:endParaRPr lang="en-US" dirty="0"/>
          </a:p>
          <a:p>
            <a:r>
              <a:rPr lang="en-AU" dirty="0"/>
              <a:t>Linked Chart:  </a:t>
            </a:r>
            <a:r>
              <a:rPr lang="en-US" dirty="0"/>
              <a:t>Y:\ACU Commodities\ACU Wool\Market Data\WEEKLY WOOL PRICE TABLE.XLSX</a:t>
            </a:r>
            <a:endParaRPr lang="en-AU" dirty="0"/>
          </a:p>
          <a:p>
            <a:r>
              <a:rPr lang="en-AU" dirty="0"/>
              <a:t>Sheet: Market Comments</a:t>
            </a:r>
          </a:p>
          <a:p>
            <a:r>
              <a:rPr lang="en-AU" dirty="0"/>
              <a:t>OPTIMAL CHART SIZE: 8X14; POS: TLH H/V 2/9</a:t>
            </a:r>
          </a:p>
          <a:p>
            <a:endParaRPr lang="en-AU" dirty="0"/>
          </a:p>
          <a:p>
            <a:r>
              <a:rPr lang="en-AU" dirty="0"/>
              <a:t>Linked Chart:  </a:t>
            </a:r>
            <a:r>
              <a:rPr lang="en-US" dirty="0"/>
              <a:t>Y:\ACU Commodities\ACU Wool\Market Data\WEEKLY WOOL PRICE TABLE.XLSX</a:t>
            </a:r>
            <a:endParaRPr lang="en-AU" dirty="0"/>
          </a:p>
          <a:p>
            <a:r>
              <a:rPr lang="en-AU" dirty="0"/>
              <a:t>Sheet: Mecardo Charts</a:t>
            </a:r>
          </a:p>
          <a:p>
            <a:r>
              <a:rPr lang="en-AU" dirty="0"/>
              <a:t>OPTIMAL CHART SIZE: 8X14; POS: TLH H/V 18/9</a:t>
            </a:r>
          </a:p>
          <a:p>
            <a:endParaRPr lang="en-AU" dirty="0"/>
          </a:p>
          <a:p>
            <a:endParaRPr lang="en-US" dirty="0"/>
          </a:p>
        </p:txBody>
      </p:sp>
      <p:sp>
        <p:nvSpPr>
          <p:cNvPr id="4" name="Slide Number Placeholder 3"/>
          <p:cNvSpPr>
            <a:spLocks noGrp="1"/>
          </p:cNvSpPr>
          <p:nvPr>
            <p:ph type="sldNum" sz="quarter" idx="5"/>
          </p:nvPr>
        </p:nvSpPr>
        <p:spPr/>
        <p:txBody>
          <a:bodyPr/>
          <a:lstStyle/>
          <a:p>
            <a:fld id="{EA40D36B-E4A1-4FA5-B476-116EB70C828A}" type="slidenum">
              <a:rPr lang="en-AU" smtClean="0"/>
              <a:t>27</a:t>
            </a:fld>
            <a:endParaRPr lang="en-AU"/>
          </a:p>
        </p:txBody>
      </p:sp>
    </p:spTree>
    <p:extLst>
      <p:ext uri="{BB962C8B-B14F-4D97-AF65-F5344CB8AC3E}">
        <p14:creationId xmlns:p14="http://schemas.microsoft.com/office/powerpoint/2010/main" val="3822212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mj-lt"/>
              <a:buNone/>
            </a:pPr>
            <a:r>
              <a:rPr lang="en-AU" sz="1800" dirty="0">
                <a:effectLst/>
                <a:latin typeface="Calibri" panose="020F0502020204030204" pitchFamily="34" charset="0"/>
                <a:ea typeface="Calibri" panose="020F0502020204030204" pitchFamily="34" charset="0"/>
                <a:cs typeface="Times New Roman" panose="02020603050405020304" pitchFamily="18" charset="0"/>
              </a:rPr>
              <a:t>Of course wool does not operate in a vacuum but in competition and cooperation with a wide range of other fibres including cotton, </a:t>
            </a:r>
            <a:r>
              <a:rPr lang="en-AU" sz="1800" dirty="0" err="1">
                <a:effectLst/>
                <a:latin typeface="Calibri" panose="020F0502020204030204" pitchFamily="34" charset="0"/>
                <a:ea typeface="Calibri" panose="020F0502020204030204" pitchFamily="34" charset="0"/>
                <a:cs typeface="Times New Roman" panose="02020603050405020304" pitchFamily="18" charset="0"/>
              </a:rPr>
              <a:t>polyster</a:t>
            </a:r>
            <a:r>
              <a:rPr lang="en-AU" sz="1800" dirty="0">
                <a:effectLst/>
                <a:latin typeface="Calibri" panose="020F0502020204030204" pitchFamily="34" charset="0"/>
                <a:ea typeface="Calibri" panose="020F0502020204030204" pitchFamily="34" charset="0"/>
                <a:cs typeface="Times New Roman" panose="02020603050405020304" pitchFamily="18" charset="0"/>
              </a:rPr>
              <a:t>, acrylic and silk so has this cycle we’ve seen in merino, pretty consistent with other fibres?</a:t>
            </a:r>
          </a:p>
          <a:p>
            <a:endParaRPr lang="en-AU" dirty="0"/>
          </a:p>
        </p:txBody>
      </p:sp>
      <p:sp>
        <p:nvSpPr>
          <p:cNvPr id="4" name="Slide Number Placeholder 3"/>
          <p:cNvSpPr>
            <a:spLocks noGrp="1"/>
          </p:cNvSpPr>
          <p:nvPr>
            <p:ph type="sldNum" sz="quarter" idx="10"/>
          </p:nvPr>
        </p:nvSpPr>
        <p:spPr/>
        <p:txBody>
          <a:bodyPr/>
          <a:lstStyle/>
          <a:p>
            <a:fld id="{EA40D36B-E4A1-4FA5-B476-116EB70C828A}" type="slidenum">
              <a:rPr lang="en-AU" smtClean="0"/>
              <a:pPr/>
              <a:t>28</a:t>
            </a:fld>
            <a:endParaRPr lang="en-AU" dirty="0"/>
          </a:p>
        </p:txBody>
      </p:sp>
      <p:sp>
        <p:nvSpPr>
          <p:cNvPr id="5" name="Date Placeholder 4"/>
          <p:cNvSpPr>
            <a:spLocks noGrp="1"/>
          </p:cNvSpPr>
          <p:nvPr>
            <p:ph type="dt" idx="11"/>
          </p:nvPr>
        </p:nvSpPr>
        <p:spPr/>
        <p:txBody>
          <a:bodyPr/>
          <a:lstStyle/>
          <a:p>
            <a:fld id="{DB4F5744-4AB1-48F5-97B0-8F0F1FF1F20E}" type="datetime1">
              <a:rPr lang="en-AU" smtClean="0"/>
              <a:t>20/6/22</a:t>
            </a:fld>
            <a:endParaRPr lang="en-AU"/>
          </a:p>
        </p:txBody>
      </p:sp>
      <p:sp>
        <p:nvSpPr>
          <p:cNvPr id="6" name="Header Placeholder 5"/>
          <p:cNvSpPr>
            <a:spLocks noGrp="1"/>
          </p:cNvSpPr>
          <p:nvPr>
            <p:ph type="hdr" sz="quarter" idx="12"/>
          </p:nvPr>
        </p:nvSpPr>
        <p:spPr/>
        <p:txBody>
          <a:bodyPr/>
          <a:lstStyle/>
          <a:p>
            <a:r>
              <a:rPr lang="en-AU"/>
              <a:t>INTERNAL USE</a:t>
            </a:r>
            <a:endParaRPr lang="en-AU" dirty="0"/>
          </a:p>
        </p:txBody>
      </p:sp>
    </p:spTree>
    <p:extLst>
      <p:ext uri="{BB962C8B-B14F-4D97-AF65-F5344CB8AC3E}">
        <p14:creationId xmlns:p14="http://schemas.microsoft.com/office/powerpoint/2010/main" val="3644776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the strong wool prices, supply remains under pressure. Initially it was disillusionment with wool prices causing increased acres directed towards cropping and prime lamb production, however in recent times it has been the poor season that has limited any flock rebuild and in fact has seen further destocking in some arrears.</a:t>
            </a:r>
          </a:p>
          <a:p>
            <a:r>
              <a:rPr lang="en-US" dirty="0"/>
              <a:t>The price of wool has been supported with the reduction in supply. Given the scale of the competing fibres (cotton &amp; synthetics) the shortfall in wool supply to the market will be met, and the price will then realign with competing fibres.</a:t>
            </a:r>
            <a:endParaRPr lang="en-AU" dirty="0"/>
          </a:p>
        </p:txBody>
      </p:sp>
      <p:sp>
        <p:nvSpPr>
          <p:cNvPr id="4" name="Slide Number Placeholder 3"/>
          <p:cNvSpPr>
            <a:spLocks noGrp="1"/>
          </p:cNvSpPr>
          <p:nvPr>
            <p:ph type="sldNum" sz="quarter" idx="5"/>
          </p:nvPr>
        </p:nvSpPr>
        <p:spPr/>
        <p:txBody>
          <a:bodyPr/>
          <a:lstStyle/>
          <a:p>
            <a:fld id="{6318C07B-609D-4495-9B17-DE6C3837B96C}" type="slidenum">
              <a:rPr lang="en-AU" smtClean="0"/>
              <a:t>29</a:t>
            </a:fld>
            <a:endParaRPr lang="en-AU"/>
          </a:p>
        </p:txBody>
      </p:sp>
    </p:spTree>
    <p:extLst>
      <p:ext uri="{BB962C8B-B14F-4D97-AF65-F5344CB8AC3E}">
        <p14:creationId xmlns:p14="http://schemas.microsoft.com/office/powerpoint/2010/main" val="4082377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Wool has performed relatively well compared to competitors</a:t>
            </a:r>
          </a:p>
          <a:p>
            <a:r>
              <a:rPr lang="en-US" dirty="0"/>
              <a:t>Note cotton fibres price trajectory</a:t>
            </a:r>
          </a:p>
          <a:p>
            <a:r>
              <a:rPr lang="en-US" dirty="0"/>
              <a:t>Industrial revolution 1760 -1840, Crimean War 1853 – 1856, US Civil War 1861 - 1865</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A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74559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dirty="0"/>
              <a:t>Discuss price risk – global supply, seasonal risk – drought</a:t>
            </a:r>
          </a:p>
          <a:p>
            <a:pPr marL="0" lvl="0" indent="0">
              <a:buNone/>
            </a:pPr>
            <a:endParaRPr lang="en-US" dirty="0"/>
          </a:p>
          <a:p>
            <a:pPr marL="285750" indent="-285750">
              <a:buFont typeface="Arial" panose="020B0604020202020204" pitchFamily="34" charset="0"/>
              <a:buChar char="•"/>
            </a:pPr>
            <a:r>
              <a:rPr lang="en-AU" sz="1200" dirty="0"/>
              <a:t>Correlations broken now.</a:t>
            </a:r>
          </a:p>
          <a:p>
            <a:pPr marL="285750" indent="-285750">
              <a:buFont typeface="Arial" panose="020B0604020202020204" pitchFamily="34" charset="0"/>
              <a:buChar char="•"/>
            </a:pPr>
            <a:r>
              <a:rPr lang="en-AU" sz="1200" dirty="0"/>
              <a:t> Sheep numbers stabilised- drought. </a:t>
            </a:r>
          </a:p>
          <a:p>
            <a:pPr marL="285750" indent="-285750">
              <a:buFont typeface="Arial" panose="020B0604020202020204" pitchFamily="34" charset="0"/>
              <a:buChar char="•"/>
            </a:pPr>
            <a:r>
              <a:rPr lang="en-AU" sz="1200" dirty="0"/>
              <a:t>Factors- management investment funds w forestry ran out in 2010, drought has really masked stabilisation</a:t>
            </a:r>
          </a:p>
          <a:p>
            <a:pPr marL="0" lvl="0" indent="0">
              <a:buNone/>
            </a:pPr>
            <a:endParaRPr lang="en-US" dirty="0"/>
          </a:p>
        </p:txBody>
      </p:sp>
      <p:sp>
        <p:nvSpPr>
          <p:cNvPr id="4" name="Slide Number Placeholder 3"/>
          <p:cNvSpPr>
            <a:spLocks noGrp="1"/>
          </p:cNvSpPr>
          <p:nvPr>
            <p:ph type="sldNum" sz="quarter" idx="5"/>
          </p:nvPr>
        </p:nvSpPr>
        <p:spPr/>
        <p:txBody>
          <a:bodyPr/>
          <a:lstStyle/>
          <a:p>
            <a:fld id="{EA40D36B-E4A1-4FA5-B476-116EB70C828A}" type="slidenum">
              <a:rPr lang="en-AU" smtClean="0"/>
              <a:t>31</a:t>
            </a:fld>
            <a:endParaRPr lang="en-AU"/>
          </a:p>
        </p:txBody>
      </p:sp>
    </p:spTree>
    <p:extLst>
      <p:ext uri="{BB962C8B-B14F-4D97-AF65-F5344CB8AC3E}">
        <p14:creationId xmlns:p14="http://schemas.microsoft.com/office/powerpoint/2010/main" val="4133278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Merino flock (and therefore wool production) has dramatically fallen since the late 1990’s</a:t>
            </a:r>
          </a:p>
          <a:p>
            <a:r>
              <a:rPr lang="en-AU" dirty="0"/>
              <a:t>Still a challenge to increase Merino numbers – has the fight for acres already been lost?</a:t>
            </a:r>
          </a:p>
          <a:p>
            <a:r>
              <a:rPr lang="en-AU" dirty="0"/>
              <a:t>Prices have been supported by falling volume</a:t>
            </a:r>
          </a:p>
          <a:p>
            <a:r>
              <a:rPr lang="en-AU" dirty="0"/>
              <a:t>However fine wool volume has distorted the fine wool market</a:t>
            </a:r>
          </a:p>
          <a:p>
            <a:r>
              <a:rPr lang="en-AU" dirty="0"/>
              <a:t>Better outlook for prices will at least sustain the current wool volume</a:t>
            </a:r>
          </a:p>
        </p:txBody>
      </p:sp>
      <p:sp>
        <p:nvSpPr>
          <p:cNvPr id="4" name="Slide Number Placeholder 3"/>
          <p:cNvSpPr>
            <a:spLocks noGrp="1"/>
          </p:cNvSpPr>
          <p:nvPr>
            <p:ph type="sldNum" sz="quarter" idx="5"/>
          </p:nvPr>
        </p:nvSpPr>
        <p:spPr/>
        <p:txBody>
          <a:bodyPr/>
          <a:lstStyle/>
          <a:p>
            <a:fld id="{EA40D36B-E4A1-4FA5-B476-116EB70C828A}" type="slidenum">
              <a:rPr lang="en-AU" smtClean="0"/>
              <a:t>32</a:t>
            </a:fld>
            <a:endParaRPr lang="en-AU"/>
          </a:p>
        </p:txBody>
      </p:sp>
    </p:spTree>
    <p:extLst>
      <p:ext uri="{BB962C8B-B14F-4D97-AF65-F5344CB8AC3E}">
        <p14:creationId xmlns:p14="http://schemas.microsoft.com/office/powerpoint/2010/main" val="3966471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3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AU"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Date Placeholder 4"/>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B4F5744-4AB1-48F5-97B0-8F0F1FF1F20E}" type="datetime1">
              <a:rPr kumimoji="0" lang="en-AU" sz="1200" b="0" i="0" u="none" strike="noStrike" kern="1200" cap="none" spc="0" normalizeH="0" baseline="0" noProof="0" smtClean="0">
                <a:ln>
                  <a:noFill/>
                </a:ln>
                <a:solidFill>
                  <a:srgbClr val="414042"/>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20/6/22</a:t>
            </a:fld>
            <a:endPar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rPr>
              <a:t>INTERNAL USE</a:t>
            </a:r>
            <a:endParaRPr kumimoji="0" lang="en-AU" sz="1200" b="0" i="0" u="none" strike="noStrike" kern="1200" cap="none" spc="0" normalizeH="0" baseline="0" noProof="0" dirty="0">
              <a:ln>
                <a:noFill/>
              </a:ln>
              <a:solidFill>
                <a:srgbClr val="414042"/>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271339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3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AU"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Date Placeholder 4"/>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B4F5744-4AB1-48F5-97B0-8F0F1FF1F20E}" type="datetime1">
              <a:rPr kumimoji="0" lang="en-AU" sz="1200" b="0" i="0" u="none" strike="noStrike" kern="1200" cap="none" spc="0" normalizeH="0" baseline="0" noProof="0" smtClean="0">
                <a:ln>
                  <a:noFill/>
                </a:ln>
                <a:solidFill>
                  <a:srgbClr val="414042"/>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20/6/22</a:t>
            </a:fld>
            <a:endPar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rPr>
              <a:t>INTERNAL USE</a:t>
            </a:r>
            <a:endParaRPr kumimoji="0" lang="en-AU" sz="1200" b="0" i="0" u="none" strike="noStrike" kern="1200" cap="none" spc="0" normalizeH="0" baseline="0" noProof="0" dirty="0">
              <a:ln>
                <a:noFill/>
              </a:ln>
              <a:solidFill>
                <a:srgbClr val="414042"/>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44299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Based on AWEX auction data, premiums for 21 MPG &amp; finer have been in the order of 150 to 275 cents per kg clean.</a:t>
            </a:r>
          </a:p>
          <a:p>
            <a:r>
              <a:rPr lang="en-AU" dirty="0"/>
              <a:t>RWS premiums are the standout</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300" b="0" i="0" u="none" strike="noStrike" kern="1200" cap="none" spc="0" normalizeH="0" baseline="0" noProof="0" smtClean="0">
                <a:ln>
                  <a:noFill/>
                </a:ln>
                <a:solidFill>
                  <a:srgbClr val="FFFFFF"/>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AU"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Date Placeholder 4"/>
          <p:cNvSpPr>
            <a:spLocks noGrp="1"/>
          </p:cNvSpPr>
          <p:nvPr>
            <p:ph type="dt" idx="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B4F5744-4AB1-48F5-97B0-8F0F1FF1F20E}" type="datetime1">
              <a:rPr kumimoji="0" lang="en-AU" sz="1200" b="0" i="0" u="none" strike="noStrike" kern="1200" cap="none" spc="0" normalizeH="0" baseline="0" noProof="0" smtClean="0">
                <a:ln>
                  <a:noFill/>
                </a:ln>
                <a:solidFill>
                  <a:srgbClr val="414042"/>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20/6/22</a:t>
            </a:fld>
            <a:endPar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200" b="0" i="0" u="none" strike="noStrike" kern="1200" cap="none" spc="0" normalizeH="0" baseline="0" noProof="0">
                <a:ln>
                  <a:noFill/>
                </a:ln>
                <a:solidFill>
                  <a:srgbClr val="414042"/>
                </a:solidFill>
                <a:effectLst/>
                <a:uLnTx/>
                <a:uFillTx/>
                <a:latin typeface="Calibri" panose="020F0502020204030204" pitchFamily="34" charset="0"/>
                <a:ea typeface="+mn-ea"/>
                <a:cs typeface="+mn-cs"/>
              </a:rPr>
              <a:t>INTERNAL USE</a:t>
            </a:r>
            <a:endParaRPr kumimoji="0" lang="en-AU" sz="1200" b="0" i="0" u="none" strike="noStrike" kern="1200" cap="none" spc="0" normalizeH="0" baseline="0" noProof="0" dirty="0">
              <a:ln>
                <a:noFill/>
              </a:ln>
              <a:solidFill>
                <a:srgbClr val="414042"/>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719816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sz="1800" b="1" u="sng" dirty="0">
                <a:solidFill>
                  <a:schemeClr val="bg1"/>
                </a:solidFill>
              </a:rPr>
              <a:t>Supply</a:t>
            </a:r>
            <a:endParaRPr lang="en-AU" sz="1800" b="1" dirty="0">
              <a:solidFill>
                <a:schemeClr val="bg1"/>
              </a:solidFill>
            </a:endParaRPr>
          </a:p>
          <a:p>
            <a:pPr lvl="1"/>
            <a:r>
              <a:rPr lang="en-AU" sz="1600" dirty="0">
                <a:solidFill>
                  <a:schemeClr val="bg1"/>
                </a:solidFill>
              </a:rPr>
              <a:t>Producers are retaining ewe sheep to expand their flocks, but the challenge of labour means the Merino flock is under pressure. Production is up 5/6% y on y due to good season, with another 2/3% increase forecast due to increased flock for 22/2023</a:t>
            </a:r>
          </a:p>
          <a:p>
            <a:pPr marL="0" indent="0">
              <a:buNone/>
            </a:pPr>
            <a:r>
              <a:rPr lang="en-AU" sz="1800" b="1" u="sng" dirty="0">
                <a:solidFill>
                  <a:schemeClr val="bg1"/>
                </a:solidFill>
              </a:rPr>
              <a:t>Processing</a:t>
            </a:r>
            <a:endParaRPr lang="en-AU" sz="1800" b="1" dirty="0">
              <a:solidFill>
                <a:schemeClr val="bg1"/>
              </a:solidFill>
            </a:endParaRPr>
          </a:p>
          <a:p>
            <a:pPr lvl="1"/>
            <a:r>
              <a:rPr lang="en-AU" sz="1200" dirty="0">
                <a:solidFill>
                  <a:schemeClr val="bg1"/>
                </a:solidFill>
              </a:rPr>
              <a:t>Dark cloud. CV restrictions in mills, holding up wool payments and causing finance challenges for exporters.</a:t>
            </a:r>
          </a:p>
          <a:p>
            <a:pPr lvl="1"/>
            <a:r>
              <a:rPr lang="en-US" b="1" i="0" u="sng" dirty="0"/>
              <a:t>Demand</a:t>
            </a:r>
          </a:p>
          <a:p>
            <a:r>
              <a:rPr lang="en-US" b="0" i="0" u="none" dirty="0"/>
              <a:t>Demand is strong, especially for QA assured wool, RWS is the leader in this space at the moment.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40D36B-E4A1-4FA5-B476-116EB70C828A}" type="slidenum">
              <a:rPr kumimoji="0" lang="en-A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A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049480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AU" dirty="0"/>
          </a:p>
        </p:txBody>
      </p:sp>
      <p:sp>
        <p:nvSpPr>
          <p:cNvPr id="4" name="Slide Number Placeholder 3"/>
          <p:cNvSpPr>
            <a:spLocks noGrp="1"/>
          </p:cNvSpPr>
          <p:nvPr>
            <p:ph type="sldNum" sz="quarter" idx="5"/>
          </p:nvPr>
        </p:nvSpPr>
        <p:spPr/>
        <p:txBody>
          <a:bodyPr/>
          <a:lstStyle/>
          <a:p>
            <a:fld id="{694DAC8B-32EE-4EF3-8A00-B0D05128184A}" type="slidenum">
              <a:rPr lang="en-AU" smtClean="0"/>
              <a:t>37</a:t>
            </a:fld>
            <a:endParaRPr lang="en-AU"/>
          </a:p>
        </p:txBody>
      </p:sp>
    </p:spTree>
    <p:extLst>
      <p:ext uri="{BB962C8B-B14F-4D97-AF65-F5344CB8AC3E}">
        <p14:creationId xmlns:p14="http://schemas.microsoft.com/office/powerpoint/2010/main" val="3590010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SUPPLY STORY</a:t>
            </a:r>
          </a:p>
          <a:p>
            <a:pPr marL="0" indent="0">
              <a:buFont typeface="Arial" panose="020B0604020202020204" pitchFamily="34" charset="0"/>
              <a:buNone/>
            </a:pPr>
            <a:r>
              <a:rPr lang="en-US" dirty="0"/>
              <a:t>World demand for wheat outstripping supply – little carry over from last season, US &amp; Canada drought.</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dirty="0"/>
              <a:t>Stocks in major exporting countries, which include the US, Australia, Canada, Russia, Ukraine and Argentina have been shrinking compared to the combined demand created by their domestic use, and expanding export programs.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dirty="0"/>
              <a:t>Record low in 2020/21</a:t>
            </a:r>
          </a:p>
          <a:p>
            <a:pPr marL="0" indent="0">
              <a:buFont typeface="Arial" panose="020B0604020202020204" pitchFamily="34" charset="0"/>
              <a:buNone/>
            </a:pPr>
            <a:endParaRPr lang="en-US" dirty="0"/>
          </a:p>
          <a:p>
            <a:r>
              <a:rPr lang="en-AU" dirty="0"/>
              <a:t>As stocks to use ratios fall, scarcity of wheat increases, and shocks like the Ukraine war can cause more extreme price movements.</a:t>
            </a:r>
          </a:p>
          <a:p>
            <a:endParaRPr lang="en-AU" dirty="0"/>
          </a:p>
          <a:p>
            <a:endParaRPr lang="en-AU" dirty="0"/>
          </a:p>
          <a:p>
            <a:pPr>
              <a:lnSpc>
                <a:spcPct val="107000"/>
              </a:lnSpc>
              <a:spcAft>
                <a:spcPts val="800"/>
              </a:spcAft>
            </a:pPr>
            <a:r>
              <a:rPr lang="en-AU" sz="1800" dirty="0">
                <a:solidFill>
                  <a:srgbClr val="0F1419"/>
                </a:solidFill>
                <a:effectLst/>
                <a:latin typeface="Helvetica" panose="020B0604020202020204" pitchFamily="34" charset="0"/>
                <a:ea typeface="Calibri" panose="020F0502020204030204" pitchFamily="34" charset="0"/>
                <a:cs typeface="Helvetica" panose="020B0604020202020204" pitchFamily="34" charset="0"/>
              </a:rPr>
              <a:t>Adding fuel to the fire - and this has the potential to be a big story – is news out of China suggesting their winter wheat crop could be ‘worst in history’. China produced 134mmt of wheat last year, of which ~90% was winter wheat. The majority of wheat is consumed domestically or stored (recall China is supposed to hold 51% of the worlds surplus stock). The issue was a very wet planting period leading to sowing delays and water logging. If China emerges as a major buyer in 22/23, it may have the effect of drawing down already tight stocks.</a:t>
            </a:r>
          </a:p>
          <a:p>
            <a:pPr>
              <a:lnSpc>
                <a:spcPct val="107000"/>
              </a:lnSpc>
              <a:spcAft>
                <a:spcPts val="800"/>
              </a:spcAft>
            </a:pPr>
            <a:endParaRPr lang="en-AU" sz="1800" dirty="0">
              <a:solidFill>
                <a:srgbClr val="0F1419"/>
              </a:solidFill>
              <a:effectLst/>
              <a:latin typeface="Helvetica" panose="020B0604020202020204" pitchFamily="34" charset="0"/>
              <a:ea typeface="Calibri" panose="020F0502020204030204" pitchFamily="34" charset="0"/>
              <a:cs typeface="Helvetica" panose="020B0604020202020204" pitchFamily="34" charset="0"/>
            </a:endParaRPr>
          </a:p>
          <a:p>
            <a:r>
              <a:rPr lang="en-AU" sz="1800" dirty="0"/>
              <a:t>Linked Chart:  Y:\ACU Commodities\ACU Grain\New Market Data File\</a:t>
            </a:r>
            <a:r>
              <a:rPr lang="en-US" sz="1800" dirty="0"/>
              <a:t>20210927- Wheat Futures and forward curves.xlsx</a:t>
            </a:r>
            <a:endParaRPr lang="en-AU" sz="1800" dirty="0"/>
          </a:p>
          <a:p>
            <a:r>
              <a:rPr lang="en-AU" sz="1800" dirty="0"/>
              <a:t>Sheet: FORWARD CURVE CORN</a:t>
            </a:r>
          </a:p>
          <a:p>
            <a:r>
              <a:rPr lang="en-AU" sz="1800" dirty="0"/>
              <a:t>OPTIMAL CHART SIZE: 12X20; POS: TLH H/V 18/4</a:t>
            </a:r>
          </a:p>
          <a:p>
            <a:pPr>
              <a:lnSpc>
                <a:spcPct val="107000"/>
              </a:lnSpc>
              <a:spcAft>
                <a:spcPts val="800"/>
              </a:spcAft>
            </a:pP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EA40D36B-E4A1-4FA5-B476-116EB70C828A}" type="slidenum">
              <a:rPr lang="en-AU" smtClean="0"/>
              <a:t>38</a:t>
            </a:fld>
            <a:endParaRPr lang="en-AU"/>
          </a:p>
        </p:txBody>
      </p:sp>
    </p:spTree>
    <p:extLst>
      <p:ext uri="{BB962C8B-B14F-4D97-AF65-F5344CB8AC3E}">
        <p14:creationId xmlns:p14="http://schemas.microsoft.com/office/powerpoint/2010/main" val="37434166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PRICE- </a:t>
            </a:r>
          </a:p>
          <a:p>
            <a:pPr>
              <a:lnSpc>
                <a:spcPct val="107000"/>
              </a:lnSpc>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 now comes the interesting part. PRICE</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chart on screen at the moment is CBOT SRW wheat contract for May and you can see that in November when Russian troops started building along the Ukraine border the futures price rose and a risk premium built into the market. It wasn’t until February though when intelligence of Russia moving into the Donetsk region was released that the trade really comprehended an invasion and then it’s quite clear to see when the invasion occurred wheat futures surged, hitting daily limits, increased about 34%. Which came down to the shutdown of ports in Ukraine and in the sea of Azov, but also concern over what the sanctions on Russia would mean for wheat supply.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AU"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But we’ve also seen this extreme volatility where the price is just like a yoyo as there are so many moving parts and pieces of information to this. Rumours that Russia may suspend exports of wheat, rye barley and corn have emerged, and yet evidence of renewed grain exports are starting to move out of Russia. So we are seeing this vortex of information that the trade is trying to comprehend which is leading to this volatility.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a:p>
            <a:r>
              <a:rPr lang="en-AU" dirty="0"/>
              <a:t>Linked Chart:  Y:\ACU Commodities\ACU Grain\New Market Data File\Grain Futures.</a:t>
            </a:r>
            <a:r>
              <a:rPr lang="en-US" dirty="0"/>
              <a:t>xlsx</a:t>
            </a:r>
            <a:endParaRPr lang="en-AU" dirty="0"/>
          </a:p>
          <a:p>
            <a:r>
              <a:rPr lang="en-AU" dirty="0"/>
              <a:t>Sheet: FORWARD Market Comment</a:t>
            </a:r>
          </a:p>
          <a:p>
            <a:r>
              <a:rPr lang="en-AU" dirty="0"/>
              <a:t>OPTIMAL CHART SIZE: 10X24; POS: TLH H/V 5/6</a:t>
            </a:r>
          </a:p>
          <a:p>
            <a:r>
              <a:rPr lang="en-AU" dirty="0"/>
              <a:t>[Chart data range &amp; axis required manual updating]</a:t>
            </a:r>
          </a:p>
          <a:p>
            <a:endParaRPr lang="en-AU" dirty="0"/>
          </a:p>
          <a:p>
            <a:endParaRPr lang="en-US" dirty="0"/>
          </a:p>
        </p:txBody>
      </p:sp>
      <p:sp>
        <p:nvSpPr>
          <p:cNvPr id="4" name="Slide Number Placeholder 3"/>
          <p:cNvSpPr>
            <a:spLocks noGrp="1"/>
          </p:cNvSpPr>
          <p:nvPr>
            <p:ph type="sldNum" sz="quarter" idx="5"/>
          </p:nvPr>
        </p:nvSpPr>
        <p:spPr/>
        <p:txBody>
          <a:bodyPr/>
          <a:lstStyle/>
          <a:p>
            <a:fld id="{EA40D36B-E4A1-4FA5-B476-116EB70C828A}" type="slidenum">
              <a:rPr lang="en-AU" smtClean="0"/>
              <a:t>39</a:t>
            </a:fld>
            <a:endParaRPr lang="en-AU"/>
          </a:p>
        </p:txBody>
      </p:sp>
    </p:spTree>
    <p:extLst>
      <p:ext uri="{BB962C8B-B14F-4D97-AF65-F5344CB8AC3E}">
        <p14:creationId xmlns:p14="http://schemas.microsoft.com/office/powerpoint/2010/main" val="4034187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sz="700" b="0" u="none" dirty="0"/>
              <a:t>Everything hinges on how long the war rages in Ukraine, and what impact sanctions have on the flow of Russian grain into world markets.</a:t>
            </a:r>
          </a:p>
          <a:p>
            <a:pPr marL="0" lvl="0" indent="0">
              <a:buNone/>
            </a:pPr>
            <a:r>
              <a:rPr lang="en-US" sz="700" b="0" u="none" dirty="0"/>
              <a:t>An extended war will be disastrous for world wheat supply, with Ukrainian and Russian production likely to be curtailed, as well as the ability for them to export via sea ports.</a:t>
            </a:r>
          </a:p>
          <a:p>
            <a:pPr marL="0" lvl="0" indent="0">
              <a:buNone/>
            </a:pPr>
            <a:r>
              <a:rPr lang="en-US" sz="700" b="0" u="none" dirty="0"/>
              <a:t>And whether Australian growers will see much price benefit will hinge on the length of the war due to our logistic constraints.</a:t>
            </a:r>
          </a:p>
          <a:p>
            <a:pPr marL="0" lvl="0" indent="0">
              <a:buNone/>
            </a:pPr>
            <a:r>
              <a:rPr lang="en-US" sz="700" b="0" u="none" dirty="0"/>
              <a:t>China’s pursuit of a Zero COVID strategy could put a sizable dampener on consumer sentiment, and economic growth in the region, particularly regarding premium red meats destined for foodservice channels. The sole benefit is it may help keep a lid on oil prices. </a:t>
            </a:r>
          </a:p>
          <a:p>
            <a:pPr marL="0" lvl="0" indent="0">
              <a:buNone/>
            </a:pPr>
            <a:r>
              <a:rPr lang="en-US" sz="700" b="0" u="none" dirty="0"/>
              <a:t>Increasing numbers of countries are implementing export bans on various agricultural commodities</a:t>
            </a:r>
          </a:p>
          <a:p>
            <a:pPr marL="0" lvl="0" indent="0">
              <a:buNone/>
            </a:pPr>
            <a:r>
              <a:rPr lang="en-US" sz="700" b="0" u="none" dirty="0"/>
              <a:t>Indonesia- palm oil export ban</a:t>
            </a:r>
          </a:p>
          <a:p>
            <a:pPr marL="0" lvl="0" indent="0">
              <a:buNone/>
            </a:pPr>
            <a:r>
              <a:rPr lang="en-US" sz="700" b="0" u="none" dirty="0"/>
              <a:t>India- wheat export ban (whether it is implemented in practice is questionable though)</a:t>
            </a:r>
          </a:p>
          <a:p>
            <a:pPr marL="0" lvl="0" indent="0">
              <a:buNone/>
            </a:pPr>
            <a:r>
              <a:rPr lang="en-US" sz="700" b="0" u="none" dirty="0"/>
              <a:t>Russia- Wheat &amp; sunflower oil export bans. </a:t>
            </a:r>
          </a:p>
        </p:txBody>
      </p:sp>
      <p:sp>
        <p:nvSpPr>
          <p:cNvPr id="4" name="Slide Number Placeholder 3"/>
          <p:cNvSpPr>
            <a:spLocks noGrp="1"/>
          </p:cNvSpPr>
          <p:nvPr>
            <p:ph type="sldNum" sz="quarter" idx="5"/>
          </p:nvPr>
        </p:nvSpPr>
        <p:spPr/>
        <p:txBody>
          <a:bodyPr/>
          <a:lstStyle/>
          <a:p>
            <a:fld id="{EA40D36B-E4A1-4FA5-B476-116EB70C828A}" type="slidenum">
              <a:rPr lang="en-AU" smtClean="0"/>
              <a:t>40</a:t>
            </a:fld>
            <a:endParaRPr lang="en-AU"/>
          </a:p>
        </p:txBody>
      </p:sp>
    </p:spTree>
    <p:extLst>
      <p:ext uri="{BB962C8B-B14F-4D97-AF65-F5344CB8AC3E}">
        <p14:creationId xmlns:p14="http://schemas.microsoft.com/office/powerpoint/2010/main" val="3723782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Master" Target="../slideMasters/slideMaster4.xml"/><Relationship Id="rId2"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37A00F-C4A5-F049-9E89-233702B9EC4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1DA3960-1BA5-4049-8795-02507AE74B8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097F7F5-0EE2-594F-8580-CAB1A03FF06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A88D8BC7-D4CE-4E4A-95D4-923C2CD46A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DCB80C39-4802-D347-970C-BAF9943DFCBD}"/>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16463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A2C551-35DF-7747-8AA2-07E455AFA68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F1DFE5C-76BD-8D4E-BB98-305BA38491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EF9135F2-4209-684D-A200-C79095E973AD}"/>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CDAA073B-C8FA-734D-94EC-56233B467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74FD80FF-1A7A-7445-89CE-CA687BC0BBC9}"/>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709697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A4728-F0E9-814C-90CB-79E10639F61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DC77F2F-AD1B-D147-84EF-EB565F7BAE92}"/>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C79DA562-69A4-2041-A7D8-ED8DAAF6D09A}"/>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514ED90B-16D1-DB42-9086-4552B3102E9A}"/>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6439B71-9FF3-954A-97A1-8FCA720CD8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9BBF628F-E1A6-0140-BD23-777535985D2C}"/>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307985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31121-6BBF-3848-8522-E1FDB7804A68}"/>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614D531B-E5A3-9B42-A872-2A4028609C6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FBAE3F09-7FC7-FB42-8169-FD2ED8B99331}"/>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2A949B27-1E38-2B44-91A5-47AD6297D42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B4A2A2E7-83D9-384E-8C68-71428348D2AB}"/>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96150BF7-E19F-E640-8F47-F79729C4FF29}"/>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8" name="Footer Placeholder 7">
            <a:extLst>
              <a:ext uri="{FF2B5EF4-FFF2-40B4-BE49-F238E27FC236}">
                <a16:creationId xmlns="" xmlns:a16="http://schemas.microsoft.com/office/drawing/2014/main" id="{BC23FAA6-1C6F-4742-A1C2-ABDA3A11C8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 xmlns:a16="http://schemas.microsoft.com/office/drawing/2014/main" id="{E57FB08F-BBA3-2947-8AD9-632BB221993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275592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2F1EE6-C642-B045-AF5B-07A41A6346F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23235C06-6E98-1C47-9E4F-2F1952F2E04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4" name="Footer Placeholder 3">
            <a:extLst>
              <a:ext uri="{FF2B5EF4-FFF2-40B4-BE49-F238E27FC236}">
                <a16:creationId xmlns="" xmlns:a16="http://schemas.microsoft.com/office/drawing/2014/main" id="{D90F9F24-A535-1640-BA20-F8BA1A8D5E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 xmlns:a16="http://schemas.microsoft.com/office/drawing/2014/main" id="{6FCCF3A4-E823-3B4C-AD09-E021A8778785}"/>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43078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175D77F-B805-2848-B629-AD2907704578}"/>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3" name="Footer Placeholder 2">
            <a:extLst>
              <a:ext uri="{FF2B5EF4-FFF2-40B4-BE49-F238E27FC236}">
                <a16:creationId xmlns="" xmlns:a16="http://schemas.microsoft.com/office/drawing/2014/main" id="{3F719701-5C7F-8341-9985-3A6E4D7D66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 xmlns:a16="http://schemas.microsoft.com/office/drawing/2014/main" id="{CAA99D45-E162-E84E-9E56-C69EB98802EB}"/>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371226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F240D8-89C1-FD4C-B04C-08A0BD82679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AEE4A9BD-6EFD-7E49-9ACC-C60E2938446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AF032F3B-9EA8-5749-BBE8-C323737343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50593755-B34C-234C-9D83-35157C2E8B01}"/>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D15CED0-B4F8-B14B-8F5D-41AEA5D2BB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1098F79D-A139-FF4A-B3BC-ACAC67D2E5E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393555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B97902-57F1-5A4B-870B-1225BD7D013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FC83B243-B943-6545-BA8B-EB3D3DBEB7E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B01B488-856C-864F-B9E2-91E56CF38AC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0CEA6A9B-D192-6C45-BC99-BAF9101E4455}"/>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035E82D9-4B54-C248-B187-0D44F2BE36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0EA9EB13-0D0F-CB49-8124-30BBC1F3A66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956052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4973BE-C751-EE4C-8B5B-DA7BFD7BE16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1E193F1-738D-B742-BB00-66FBCF2CB4DA}"/>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F5E3BD58-71A8-2945-89DB-00B486BEE2C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1AA097F0-9116-5042-BA9F-D4367A1CBE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F83119EA-5A0E-E242-A4D1-90B486EE7977}"/>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807962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293C8B-EA2F-EC4F-9217-D32FAAEEE6D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3713C0B0-B28B-B143-B321-5B71948FDCF2}"/>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0C33AD17-ECDA-DB47-93AE-D6A74E8F03B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51D6F346-EAAA-474D-AABE-9C0B1FAFA5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8E9CB48E-F522-F84A-84F6-7D2BEDC3C70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526459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ection Head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096333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84CB6964-469C-8E4B-977B-1BFD5F007B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7733" y="513726"/>
            <a:ext cx="1800693" cy="725522"/>
          </a:xfrm>
          <a:prstGeom prst="rect">
            <a:avLst/>
          </a:prstGeom>
        </p:spPr>
      </p:pic>
      <p:pic>
        <p:nvPicPr>
          <p:cNvPr id="2" name="Picture 1">
            <a:extLst>
              <a:ext uri="{FF2B5EF4-FFF2-40B4-BE49-F238E27FC236}">
                <a16:creationId xmlns="" xmlns:a16="http://schemas.microsoft.com/office/drawing/2014/main" id="{527C89E7-4C7C-4444-AD4D-6A3D4BBC16E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412423" y="0"/>
            <a:ext cx="1779577" cy="1813810"/>
          </a:xfrm>
          <a:prstGeom prst="rect">
            <a:avLst/>
          </a:prstGeom>
        </p:spPr>
      </p:pic>
      <p:pic>
        <p:nvPicPr>
          <p:cNvPr id="5" name="Picture 4">
            <a:extLst>
              <a:ext uri="{FF2B5EF4-FFF2-40B4-BE49-F238E27FC236}">
                <a16:creationId xmlns="" xmlns:a16="http://schemas.microsoft.com/office/drawing/2014/main" id="{FBBE26F7-D225-3941-A5A6-857D742AD0B8}"/>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51142" y="371241"/>
            <a:ext cx="1494199" cy="747099"/>
          </a:xfrm>
          <a:prstGeom prst="rect">
            <a:avLst/>
          </a:prstGeom>
        </p:spPr>
      </p:pic>
      <p:sp>
        <p:nvSpPr>
          <p:cNvPr id="4" name="Content Placeholder 3">
            <a:extLst>
              <a:ext uri="{FF2B5EF4-FFF2-40B4-BE49-F238E27FC236}">
                <a16:creationId xmlns="" xmlns:a16="http://schemas.microsoft.com/office/drawing/2014/main" id="{79C2FE4F-5EAE-AD44-A49D-340DE1891995}"/>
              </a:ext>
            </a:extLst>
          </p:cNvPr>
          <p:cNvSpPr>
            <a:spLocks noGrp="1"/>
          </p:cNvSpPr>
          <p:nvPr>
            <p:ph sz="quarter" idx="10"/>
          </p:nvPr>
        </p:nvSpPr>
        <p:spPr>
          <a:xfrm>
            <a:off x="598488" y="2071868"/>
            <a:ext cx="10409237" cy="3784420"/>
          </a:xfrm>
          <a:prstGeom prst="rect">
            <a:avLst/>
          </a:prstGeom>
        </p:spPr>
        <p:txBody>
          <a:bodyPr/>
          <a:lstStyle>
            <a:lvl1pPr marL="0" indent="0">
              <a:buNone/>
              <a:defRPr sz="2000" b="0" i="0">
                <a:latin typeface="Avenir Next" panose="020B0503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Title 5">
            <a:extLst>
              <a:ext uri="{FF2B5EF4-FFF2-40B4-BE49-F238E27FC236}">
                <a16:creationId xmlns="" xmlns:a16="http://schemas.microsoft.com/office/drawing/2014/main" id="{FC963168-21C6-DF49-B7C4-37E4E0EB78EC}"/>
              </a:ext>
            </a:extLst>
          </p:cNvPr>
          <p:cNvSpPr>
            <a:spLocks noGrp="1"/>
          </p:cNvSpPr>
          <p:nvPr>
            <p:ph type="title"/>
          </p:nvPr>
        </p:nvSpPr>
        <p:spPr>
          <a:xfrm>
            <a:off x="2315544" y="513726"/>
            <a:ext cx="7560912" cy="604614"/>
          </a:xfrm>
          <a:prstGeom prst="rect">
            <a:avLst/>
          </a:prstGeom>
        </p:spPr>
        <p:txBody>
          <a:bodyPr/>
          <a:lstStyle>
            <a:lvl1pPr algn="ctr">
              <a:defRPr sz="2800" b="1" i="0">
                <a:latin typeface="Avenir Next" panose="020B0503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08741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37A00F-C4A5-F049-9E89-233702B9EC4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1DA3960-1BA5-4049-8795-02507AE74B8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097F7F5-0EE2-594F-8580-CAB1A03FF06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A88D8BC7-D4CE-4E4A-95D4-923C2CD46A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DCB80C39-4802-D347-970C-BAF9943DFCBD}"/>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635195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A2C551-35DF-7747-8AA2-07E455AFA68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F1DFE5C-76BD-8D4E-BB98-305BA38491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EF9135F2-4209-684D-A200-C79095E973AD}"/>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CDAA073B-C8FA-734D-94EC-56233B467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74FD80FF-1A7A-7445-89CE-CA687BC0BBC9}"/>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968073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A4728-F0E9-814C-90CB-79E10639F61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DC77F2F-AD1B-D147-84EF-EB565F7BAE92}"/>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C79DA562-69A4-2041-A7D8-ED8DAAF6D09A}"/>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514ED90B-16D1-DB42-9086-4552B3102E9A}"/>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6439B71-9FF3-954A-97A1-8FCA720CD8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9BBF628F-E1A6-0140-BD23-777535985D2C}"/>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539231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31121-6BBF-3848-8522-E1FDB7804A68}"/>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614D531B-E5A3-9B42-A872-2A4028609C6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FBAE3F09-7FC7-FB42-8169-FD2ED8B99331}"/>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2A949B27-1E38-2B44-91A5-47AD6297D42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B4A2A2E7-83D9-384E-8C68-71428348D2AB}"/>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96150BF7-E19F-E640-8F47-F79729C4FF29}"/>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8" name="Footer Placeholder 7">
            <a:extLst>
              <a:ext uri="{FF2B5EF4-FFF2-40B4-BE49-F238E27FC236}">
                <a16:creationId xmlns="" xmlns:a16="http://schemas.microsoft.com/office/drawing/2014/main" id="{BC23FAA6-1C6F-4742-A1C2-ABDA3A11C8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 xmlns:a16="http://schemas.microsoft.com/office/drawing/2014/main" id="{E57FB08F-BBA3-2947-8AD9-632BB221993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097246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2F1EE6-C642-B045-AF5B-07A41A6346F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23235C06-6E98-1C47-9E4F-2F1952F2E04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4" name="Footer Placeholder 3">
            <a:extLst>
              <a:ext uri="{FF2B5EF4-FFF2-40B4-BE49-F238E27FC236}">
                <a16:creationId xmlns="" xmlns:a16="http://schemas.microsoft.com/office/drawing/2014/main" id="{D90F9F24-A535-1640-BA20-F8BA1A8D5E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 xmlns:a16="http://schemas.microsoft.com/office/drawing/2014/main" id="{6FCCF3A4-E823-3B4C-AD09-E021A8778785}"/>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090375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175D77F-B805-2848-B629-AD2907704578}"/>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3" name="Footer Placeholder 2">
            <a:extLst>
              <a:ext uri="{FF2B5EF4-FFF2-40B4-BE49-F238E27FC236}">
                <a16:creationId xmlns="" xmlns:a16="http://schemas.microsoft.com/office/drawing/2014/main" id="{3F719701-5C7F-8341-9985-3A6E4D7D66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 xmlns:a16="http://schemas.microsoft.com/office/drawing/2014/main" id="{CAA99D45-E162-E84E-9E56-C69EB98802EB}"/>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962098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F240D8-89C1-FD4C-B04C-08A0BD82679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AEE4A9BD-6EFD-7E49-9ACC-C60E2938446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AF032F3B-9EA8-5749-BBE8-C323737343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50593755-B34C-234C-9D83-35157C2E8B01}"/>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D15CED0-B4F8-B14B-8F5D-41AEA5D2BB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1098F79D-A139-FF4A-B3BC-ACAC67D2E5E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392638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B97902-57F1-5A4B-870B-1225BD7D013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FC83B243-B943-6545-BA8B-EB3D3DBEB7E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B01B488-856C-864F-B9E2-91E56CF38AC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0CEA6A9B-D192-6C45-BC99-BAF9101E4455}"/>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035E82D9-4B54-C248-B187-0D44F2BE36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0EA9EB13-0D0F-CB49-8124-30BBC1F3A66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605186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4973BE-C751-EE4C-8B5B-DA7BFD7BE16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1E193F1-738D-B742-BB00-66FBCF2CB4DA}"/>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F5E3BD58-71A8-2945-89DB-00B486BEE2C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1AA097F0-9116-5042-BA9F-D4367A1CBE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F83119EA-5A0E-E242-A4D1-90B486EE7977}"/>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714648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293C8B-EA2F-EC4F-9217-D32FAAEEE6D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3713C0B0-B28B-B143-B321-5B71948FDCF2}"/>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0C33AD17-ECDA-DB47-93AE-D6A74E8F03B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51D6F346-EAAA-474D-AABE-9C0B1FAFA5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8E9CB48E-F522-F84A-84F6-7D2BEDC3C70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6537634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31500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37A00F-C4A5-F049-9E89-233702B9EC4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1DA3960-1BA5-4049-8795-02507AE74B8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097F7F5-0EE2-594F-8580-CAB1A03FF06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A88D8BC7-D4CE-4E4A-95D4-923C2CD46A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DCB80C39-4802-D347-970C-BAF9943DFCBD}"/>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076372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A2C551-35DF-7747-8AA2-07E455AFA68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F1DFE5C-76BD-8D4E-BB98-305BA38491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EF9135F2-4209-684D-A200-C79095E973AD}"/>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CDAA073B-C8FA-734D-94EC-56233B467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74FD80FF-1A7A-7445-89CE-CA687BC0BBC9}"/>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345530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A4728-F0E9-814C-90CB-79E10639F61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DC77F2F-AD1B-D147-84EF-EB565F7BAE92}"/>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C79DA562-69A4-2041-A7D8-ED8DAAF6D09A}"/>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514ED90B-16D1-DB42-9086-4552B3102E9A}"/>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6439B71-9FF3-954A-97A1-8FCA720CD8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9BBF628F-E1A6-0140-BD23-777535985D2C}"/>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41228906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31121-6BBF-3848-8522-E1FDB7804A68}"/>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614D531B-E5A3-9B42-A872-2A4028609C6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FBAE3F09-7FC7-FB42-8169-FD2ED8B99331}"/>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2A949B27-1E38-2B44-91A5-47AD6297D42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B4A2A2E7-83D9-384E-8C68-71428348D2AB}"/>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96150BF7-E19F-E640-8F47-F79729C4FF29}"/>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8" name="Footer Placeholder 7">
            <a:extLst>
              <a:ext uri="{FF2B5EF4-FFF2-40B4-BE49-F238E27FC236}">
                <a16:creationId xmlns="" xmlns:a16="http://schemas.microsoft.com/office/drawing/2014/main" id="{BC23FAA6-1C6F-4742-A1C2-ABDA3A11C8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 xmlns:a16="http://schemas.microsoft.com/office/drawing/2014/main" id="{E57FB08F-BBA3-2947-8AD9-632BB221993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359799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2F1EE6-C642-B045-AF5B-07A41A6346F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23235C06-6E98-1C47-9E4F-2F1952F2E04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4" name="Footer Placeholder 3">
            <a:extLst>
              <a:ext uri="{FF2B5EF4-FFF2-40B4-BE49-F238E27FC236}">
                <a16:creationId xmlns="" xmlns:a16="http://schemas.microsoft.com/office/drawing/2014/main" id="{D90F9F24-A535-1640-BA20-F8BA1A8D5E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 xmlns:a16="http://schemas.microsoft.com/office/drawing/2014/main" id="{6FCCF3A4-E823-3B4C-AD09-E021A8778785}"/>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7390424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175D77F-B805-2848-B629-AD2907704578}"/>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3" name="Footer Placeholder 2">
            <a:extLst>
              <a:ext uri="{FF2B5EF4-FFF2-40B4-BE49-F238E27FC236}">
                <a16:creationId xmlns="" xmlns:a16="http://schemas.microsoft.com/office/drawing/2014/main" id="{3F719701-5C7F-8341-9985-3A6E4D7D66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 xmlns:a16="http://schemas.microsoft.com/office/drawing/2014/main" id="{CAA99D45-E162-E84E-9E56-C69EB98802EB}"/>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949865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F240D8-89C1-FD4C-B04C-08A0BD82679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AEE4A9BD-6EFD-7E49-9ACC-C60E2938446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AF032F3B-9EA8-5749-BBE8-C323737343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50593755-B34C-234C-9D83-35157C2E8B01}"/>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D15CED0-B4F8-B14B-8F5D-41AEA5D2BB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1098F79D-A139-FF4A-B3BC-ACAC67D2E5E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571465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B97902-57F1-5A4B-870B-1225BD7D013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FC83B243-B943-6545-BA8B-EB3D3DBEB7E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B01B488-856C-864F-B9E2-91E56CF38AC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0CEA6A9B-D192-6C45-BC99-BAF9101E4455}"/>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035E82D9-4B54-C248-B187-0D44F2BE36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0EA9EB13-0D0F-CB49-8124-30BBC1F3A66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4837039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4973BE-C751-EE4C-8B5B-DA7BFD7BE16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1E193F1-738D-B742-BB00-66FBCF2CB4DA}"/>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F5E3BD58-71A8-2945-89DB-00B486BEE2C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1AA097F0-9116-5042-BA9F-D4367A1CBE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F83119EA-5A0E-E242-A4D1-90B486EE7977}"/>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624915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293C8B-EA2F-EC4F-9217-D32FAAEEE6D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3713C0B0-B28B-B143-B321-5B71948FDCF2}"/>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0C33AD17-ECDA-DB47-93AE-D6A74E8F03B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51D6F346-EAAA-474D-AABE-9C0B1FAFA5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8E9CB48E-F522-F84A-84F6-7D2BEDC3C70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2441205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Section Head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2491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37A00F-C4A5-F049-9E89-233702B9EC4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1DA3960-1BA5-4049-8795-02507AE74B8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D097F7F5-0EE2-594F-8580-CAB1A03FF06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A88D8BC7-D4CE-4E4A-95D4-923C2CD46A8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DCB80C39-4802-D347-970C-BAF9943DFCBD}"/>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4475154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A2C551-35DF-7747-8AA2-07E455AFA68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 xmlns:a16="http://schemas.microsoft.com/office/drawing/2014/main" id="{3F1DFE5C-76BD-8D4E-BB98-305BA38491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 xmlns:a16="http://schemas.microsoft.com/office/drawing/2014/main" id="{EF9135F2-4209-684D-A200-C79095E973AD}"/>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CDAA073B-C8FA-734D-94EC-56233B467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74FD80FF-1A7A-7445-89CE-CA687BC0BBC9}"/>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26261090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A4728-F0E9-814C-90CB-79E10639F61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3DC77F2F-AD1B-D147-84EF-EB565F7BAE92}"/>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 xmlns:a16="http://schemas.microsoft.com/office/drawing/2014/main" id="{C79DA562-69A4-2041-A7D8-ED8DAAF6D09A}"/>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 xmlns:a16="http://schemas.microsoft.com/office/drawing/2014/main" id="{514ED90B-16D1-DB42-9086-4552B3102E9A}"/>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6439B71-9FF3-954A-97A1-8FCA720CD8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9BBF628F-E1A6-0140-BD23-777535985D2C}"/>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4794654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131121-6BBF-3848-8522-E1FDB7804A68}"/>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 xmlns:a16="http://schemas.microsoft.com/office/drawing/2014/main" id="{614D531B-E5A3-9B42-A872-2A4028609C6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 xmlns:a16="http://schemas.microsoft.com/office/drawing/2014/main" id="{FBAE3F09-7FC7-FB42-8169-FD2ED8B99331}"/>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 xmlns:a16="http://schemas.microsoft.com/office/drawing/2014/main" id="{2A949B27-1E38-2B44-91A5-47AD6297D42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 xmlns:a16="http://schemas.microsoft.com/office/drawing/2014/main" id="{B4A2A2E7-83D9-384E-8C68-71428348D2AB}"/>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 xmlns:a16="http://schemas.microsoft.com/office/drawing/2014/main" id="{96150BF7-E19F-E640-8F47-F79729C4FF29}"/>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8" name="Footer Placeholder 7">
            <a:extLst>
              <a:ext uri="{FF2B5EF4-FFF2-40B4-BE49-F238E27FC236}">
                <a16:creationId xmlns="" xmlns:a16="http://schemas.microsoft.com/office/drawing/2014/main" id="{BC23FAA6-1C6F-4742-A1C2-ABDA3A11C8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 xmlns:a16="http://schemas.microsoft.com/office/drawing/2014/main" id="{E57FB08F-BBA3-2947-8AD9-632BB221993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5364336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2F1EE6-C642-B045-AF5B-07A41A6346F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 xmlns:a16="http://schemas.microsoft.com/office/drawing/2014/main" id="{23235C06-6E98-1C47-9E4F-2F1952F2E04F}"/>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4" name="Footer Placeholder 3">
            <a:extLst>
              <a:ext uri="{FF2B5EF4-FFF2-40B4-BE49-F238E27FC236}">
                <a16:creationId xmlns="" xmlns:a16="http://schemas.microsoft.com/office/drawing/2014/main" id="{D90F9F24-A535-1640-BA20-F8BA1A8D5E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 xmlns:a16="http://schemas.microsoft.com/office/drawing/2014/main" id="{6FCCF3A4-E823-3B4C-AD09-E021A8778785}"/>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012048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175D77F-B805-2848-B629-AD2907704578}"/>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3" name="Footer Placeholder 2">
            <a:extLst>
              <a:ext uri="{FF2B5EF4-FFF2-40B4-BE49-F238E27FC236}">
                <a16:creationId xmlns="" xmlns:a16="http://schemas.microsoft.com/office/drawing/2014/main" id="{3F719701-5C7F-8341-9985-3A6E4D7D66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 xmlns:a16="http://schemas.microsoft.com/office/drawing/2014/main" id="{CAA99D45-E162-E84E-9E56-C69EB98802EB}"/>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6598942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F240D8-89C1-FD4C-B04C-08A0BD82679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 xmlns:a16="http://schemas.microsoft.com/office/drawing/2014/main" id="{AEE4A9BD-6EFD-7E49-9ACC-C60E2938446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 xmlns:a16="http://schemas.microsoft.com/office/drawing/2014/main" id="{AF032F3B-9EA8-5749-BBE8-C323737343C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50593755-B34C-234C-9D83-35157C2E8B01}"/>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2D15CED0-B4F8-B14B-8F5D-41AEA5D2BB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1098F79D-A139-FF4A-B3BC-ACAC67D2E5E4}"/>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4243802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B97902-57F1-5A4B-870B-1225BD7D013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 xmlns:a16="http://schemas.microsoft.com/office/drawing/2014/main" id="{FC83B243-B943-6545-BA8B-EB3D3DBEB7E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AB01B488-856C-864F-B9E2-91E56CF38AC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 xmlns:a16="http://schemas.microsoft.com/office/drawing/2014/main" id="{0CEA6A9B-D192-6C45-BC99-BAF9101E4455}"/>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6" name="Footer Placeholder 5">
            <a:extLst>
              <a:ext uri="{FF2B5EF4-FFF2-40B4-BE49-F238E27FC236}">
                <a16:creationId xmlns="" xmlns:a16="http://schemas.microsoft.com/office/drawing/2014/main" id="{035E82D9-4B54-C248-B187-0D44F2BE36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 xmlns:a16="http://schemas.microsoft.com/office/drawing/2014/main" id="{0EA9EB13-0D0F-CB49-8124-30BBC1F3A66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6172946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4973BE-C751-EE4C-8B5B-DA7BFD7BE161}"/>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51E193F1-738D-B742-BB00-66FBCF2CB4DA}"/>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F5E3BD58-71A8-2945-89DB-00B486BEE2C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1AA097F0-9116-5042-BA9F-D4367A1CBE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F83119EA-5A0E-E242-A4D1-90B486EE7977}"/>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11649591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8293C8B-EA2F-EC4F-9217-D32FAAEEE6DD}"/>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 xmlns:a16="http://schemas.microsoft.com/office/drawing/2014/main" id="{3713C0B0-B28B-B143-B321-5B71948FDCF2}"/>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 xmlns:a16="http://schemas.microsoft.com/office/drawing/2014/main" id="{0C33AD17-ECDA-DB47-93AE-D6A74E8F03BC}"/>
              </a:ext>
            </a:extLst>
          </p:cNvPr>
          <p:cNvSpPr>
            <a:spLocks noGrp="1"/>
          </p:cNvSpPr>
          <p:nvPr>
            <p:ph type="dt" sz="half" idx="10"/>
          </p:nvPr>
        </p:nvSpPr>
        <p:spPr>
          <a:xfrm>
            <a:off x="838200" y="6356350"/>
            <a:ext cx="2743200" cy="365125"/>
          </a:xfrm>
          <a:prstGeom prst="rect">
            <a:avLst/>
          </a:prstGeom>
        </p:spPr>
        <p:txBody>
          <a:bodyPr/>
          <a:lstStyle/>
          <a:p>
            <a:fld id="{11492E05-AF9C-0B41-B4CE-7DACCB2E593F}" type="datetimeFigureOut">
              <a:rPr lang="en-US" smtClean="0"/>
              <a:t>20/6/22</a:t>
            </a:fld>
            <a:endParaRPr lang="en-US"/>
          </a:p>
        </p:txBody>
      </p:sp>
      <p:sp>
        <p:nvSpPr>
          <p:cNvPr id="5" name="Footer Placeholder 4">
            <a:extLst>
              <a:ext uri="{FF2B5EF4-FFF2-40B4-BE49-F238E27FC236}">
                <a16:creationId xmlns="" xmlns:a16="http://schemas.microsoft.com/office/drawing/2014/main" id="{51D6F346-EAAA-474D-AABE-9C0B1FAFA5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 xmlns:a16="http://schemas.microsoft.com/office/drawing/2014/main" id="{8E9CB48E-F522-F84A-84F6-7D2BEDC3C70A}"/>
              </a:ext>
            </a:extLst>
          </p:cNvPr>
          <p:cNvSpPr>
            <a:spLocks noGrp="1"/>
          </p:cNvSpPr>
          <p:nvPr>
            <p:ph type="sldNum" sz="quarter" idx="12"/>
          </p:nvPr>
        </p:nvSpPr>
        <p:spPr>
          <a:xfrm>
            <a:off x="8610600" y="6356350"/>
            <a:ext cx="2743200" cy="365125"/>
          </a:xfrm>
          <a:prstGeom prst="rect">
            <a:avLst/>
          </a:prstGeom>
        </p:spPr>
        <p:txBody>
          <a:bodyPr/>
          <a:lstStyle/>
          <a:p>
            <a:fld id="{D545EB6D-898F-1849-89BC-A2EF1F6A80CF}" type="slidenum">
              <a:rPr lang="en-US" smtClean="0"/>
              <a:t>‹#›</a:t>
            </a:fld>
            <a:endParaRPr lang="en-US"/>
          </a:p>
        </p:txBody>
      </p:sp>
    </p:spTree>
    <p:extLst>
      <p:ext uri="{BB962C8B-B14F-4D97-AF65-F5344CB8AC3E}">
        <p14:creationId xmlns:p14="http://schemas.microsoft.com/office/powerpoint/2010/main" val="35645950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Section Head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56525"/>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3" name="Picture 12">
            <a:extLst>
              <a:ext uri="{FF2B5EF4-FFF2-40B4-BE49-F238E27FC236}">
                <a16:creationId xmlns="" xmlns:a16="http://schemas.microsoft.com/office/drawing/2014/main" id="{84CB6964-469C-8E4B-977B-1BFD5F007B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7733" y="513726"/>
            <a:ext cx="1800693" cy="725522"/>
          </a:xfrm>
          <a:prstGeom prst="rect">
            <a:avLst/>
          </a:prstGeom>
        </p:spPr>
      </p:pic>
      <p:pic>
        <p:nvPicPr>
          <p:cNvPr id="2" name="Picture 1">
            <a:extLst>
              <a:ext uri="{FF2B5EF4-FFF2-40B4-BE49-F238E27FC236}">
                <a16:creationId xmlns="" xmlns:a16="http://schemas.microsoft.com/office/drawing/2014/main" id="{527C89E7-4C7C-4444-AD4D-6A3D4BBC16E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412423" y="0"/>
            <a:ext cx="1779577" cy="1813810"/>
          </a:xfrm>
          <a:prstGeom prst="rect">
            <a:avLst/>
          </a:prstGeom>
        </p:spPr>
      </p:pic>
      <p:pic>
        <p:nvPicPr>
          <p:cNvPr id="5" name="Picture 4">
            <a:extLst>
              <a:ext uri="{FF2B5EF4-FFF2-40B4-BE49-F238E27FC236}">
                <a16:creationId xmlns="" xmlns:a16="http://schemas.microsoft.com/office/drawing/2014/main" id="{FBBE26F7-D225-3941-A5A6-857D742AD0B8}"/>
              </a:ext>
            </a:extLst>
          </p:cNvPr>
          <p:cNvPicPr>
            <a:picLocks noChangeAspect="1"/>
          </p:cNvPicPr>
          <p:nvPr userDrawn="1"/>
        </p:nvPicPr>
        <p:blipFill>
          <a:blip r:embed="rId4"/>
          <a:srcRect/>
          <a:stretch/>
        </p:blipFill>
        <p:spPr>
          <a:xfrm>
            <a:off x="451142" y="371241"/>
            <a:ext cx="1494199" cy="747099"/>
          </a:xfrm>
          <a:prstGeom prst="rect">
            <a:avLst/>
          </a:prstGeom>
        </p:spPr>
      </p:pic>
      <p:sp>
        <p:nvSpPr>
          <p:cNvPr id="4" name="Content Placeholder 3">
            <a:extLst>
              <a:ext uri="{FF2B5EF4-FFF2-40B4-BE49-F238E27FC236}">
                <a16:creationId xmlns="" xmlns:a16="http://schemas.microsoft.com/office/drawing/2014/main" id="{79C2FE4F-5EAE-AD44-A49D-340DE1891995}"/>
              </a:ext>
            </a:extLst>
          </p:cNvPr>
          <p:cNvSpPr>
            <a:spLocks noGrp="1"/>
          </p:cNvSpPr>
          <p:nvPr>
            <p:ph sz="quarter" idx="10"/>
          </p:nvPr>
        </p:nvSpPr>
        <p:spPr>
          <a:xfrm>
            <a:off x="598488" y="2071868"/>
            <a:ext cx="10409237" cy="3784420"/>
          </a:xfrm>
          <a:prstGeom prst="rect">
            <a:avLst/>
          </a:prstGeom>
        </p:spPr>
        <p:txBody>
          <a:bodyPr/>
          <a:lstStyle>
            <a:lvl1pPr marL="0" indent="0">
              <a:buNone/>
              <a:defRPr sz="2000" b="0" i="0">
                <a:latin typeface="Avenir Next" panose="020B0503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Title 5">
            <a:extLst>
              <a:ext uri="{FF2B5EF4-FFF2-40B4-BE49-F238E27FC236}">
                <a16:creationId xmlns="" xmlns:a16="http://schemas.microsoft.com/office/drawing/2014/main" id="{FC963168-21C6-DF49-B7C4-37E4E0EB78EC}"/>
              </a:ext>
            </a:extLst>
          </p:cNvPr>
          <p:cNvSpPr>
            <a:spLocks noGrp="1"/>
          </p:cNvSpPr>
          <p:nvPr>
            <p:ph type="title"/>
          </p:nvPr>
        </p:nvSpPr>
        <p:spPr>
          <a:xfrm>
            <a:off x="2315544" y="513726"/>
            <a:ext cx="7560912" cy="604614"/>
          </a:xfrm>
          <a:prstGeom prst="rect">
            <a:avLst/>
          </a:prstGeom>
        </p:spPr>
        <p:txBody>
          <a:bodyPr/>
          <a:lstStyle>
            <a:lvl1pPr algn="ctr">
              <a:defRPr sz="2800" b="1" i="0">
                <a:latin typeface="Avenir Next" panose="020B0503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3965117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6962" y="3403173"/>
            <a:ext cx="10634980" cy="1592573"/>
          </a:xfrm>
        </p:spPr>
        <p:txBody>
          <a:bodyPr anchor="b"/>
          <a:lstStyle>
            <a:lvl1pPr algn="ctr">
              <a:defRPr sz="6000" b="1">
                <a:solidFill>
                  <a:srgbClr val="3F3F42"/>
                </a:solidFill>
                <a:latin typeface="+mn-lt"/>
                <a:cs typeface="Arial" panose="020B0604020202020204" pitchFamily="34" charset="0"/>
              </a:defRPr>
            </a:lvl1pPr>
          </a:lstStyle>
          <a:p>
            <a:r>
              <a:rPr lang="en-US" dirty="0"/>
              <a:t>Click to edit Master</a:t>
            </a:r>
            <a:endParaRPr lang="en-AU" dirty="0"/>
          </a:p>
        </p:txBody>
      </p:sp>
      <p:sp>
        <p:nvSpPr>
          <p:cNvPr id="3" name="Subtitle 2"/>
          <p:cNvSpPr>
            <a:spLocks noGrp="1"/>
          </p:cNvSpPr>
          <p:nvPr>
            <p:ph type="subTitle" idx="1"/>
          </p:nvPr>
        </p:nvSpPr>
        <p:spPr>
          <a:xfrm>
            <a:off x="716962" y="5018048"/>
            <a:ext cx="10634980" cy="1572322"/>
          </a:xfrm>
        </p:spPr>
        <p:txBody>
          <a:bodyPr>
            <a:normAutofit/>
          </a:bodyPr>
          <a:lstStyle>
            <a:lvl1pPr marL="0" indent="0" algn="ctr">
              <a:buNone/>
              <a:defRPr sz="3600" b="1">
                <a:solidFill>
                  <a:srgbClr val="3F3F42"/>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spTree>
    <p:extLst>
      <p:ext uri="{BB962C8B-B14F-4D97-AF65-F5344CB8AC3E}">
        <p14:creationId xmlns:p14="http://schemas.microsoft.com/office/powerpoint/2010/main" val="76589730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theme" Target="../theme/theme4.xml"/><Relationship Id="rId15" Type="http://schemas.openxmlformats.org/officeDocument/2006/relationships/image" Target="../media/image7.png"/><Relationship Id="rId16" Type="http://schemas.openxmlformats.org/officeDocument/2006/relationships/image" Target="../media/image8.png"/><Relationship Id="rId17" Type="http://schemas.openxmlformats.org/officeDocument/2006/relationships/image" Target="../media/image9.pn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5B58511-D91B-D043-BCCD-4C8E02CF8C0F}"/>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10567827" y="6105039"/>
            <a:ext cx="1223016" cy="611508"/>
          </a:xfrm>
          <a:prstGeom prst="rect">
            <a:avLst/>
          </a:prstGeom>
        </p:spPr>
      </p:pic>
      <p:pic>
        <p:nvPicPr>
          <p:cNvPr id="13" name="Picture 12">
            <a:extLst>
              <a:ext uri="{FF2B5EF4-FFF2-40B4-BE49-F238E27FC236}">
                <a16:creationId xmlns="" xmlns:a16="http://schemas.microsoft.com/office/drawing/2014/main" id="{94333AE8-98E5-984B-B9C2-F00A08F7C5F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9388565" y="44825"/>
            <a:ext cx="2752230" cy="2886634"/>
          </a:xfrm>
          <a:prstGeom prst="rect">
            <a:avLst/>
          </a:prstGeom>
        </p:spPr>
      </p:pic>
      <p:cxnSp>
        <p:nvCxnSpPr>
          <p:cNvPr id="14" name="Straight Connector 13">
            <a:extLst>
              <a:ext uri="{FF2B5EF4-FFF2-40B4-BE49-F238E27FC236}">
                <a16:creationId xmlns="" xmlns:a16="http://schemas.microsoft.com/office/drawing/2014/main" id="{20FEF0F6-156D-634C-AE8A-984485172EDE}"/>
              </a:ext>
            </a:extLst>
          </p:cNvPr>
          <p:cNvCxnSpPr>
            <a:cxnSpLocks/>
          </p:cNvCxnSpPr>
          <p:nvPr userDrawn="1"/>
        </p:nvCxnSpPr>
        <p:spPr>
          <a:xfrm>
            <a:off x="10192249" y="6242824"/>
            <a:ext cx="0" cy="389947"/>
          </a:xfrm>
          <a:prstGeom prst="line">
            <a:avLst/>
          </a:prstGeom>
          <a:ln>
            <a:solidFill>
              <a:srgbClr val="1A1918"/>
            </a:solidFill>
          </a:ln>
        </p:spPr>
        <p:style>
          <a:lnRef idx="1">
            <a:schemeClr val="accent1"/>
          </a:lnRef>
          <a:fillRef idx="0">
            <a:schemeClr val="accent1"/>
          </a:fillRef>
          <a:effectRef idx="0">
            <a:schemeClr val="accent1"/>
          </a:effectRef>
          <a:fontRef idx="minor">
            <a:schemeClr val="tx1"/>
          </a:fontRef>
        </p:style>
      </p:cxnSp>
      <p:pic>
        <p:nvPicPr>
          <p:cNvPr id="16" name="Picture 15" descr="Logo&#10;&#10;Description automatically generated">
            <a:extLst>
              <a:ext uri="{FF2B5EF4-FFF2-40B4-BE49-F238E27FC236}">
                <a16:creationId xmlns="" xmlns:a16="http://schemas.microsoft.com/office/drawing/2014/main" id="{2C23B878-D209-694D-A9E7-7F7984833786}"/>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7749025" y="6107415"/>
            <a:ext cx="1896560" cy="705760"/>
          </a:xfrm>
          <a:prstGeom prst="rect">
            <a:avLst/>
          </a:prstGeom>
        </p:spPr>
      </p:pic>
      <p:sp>
        <p:nvSpPr>
          <p:cNvPr id="2" name="Title Placeholder 1">
            <a:extLst>
              <a:ext uri="{FF2B5EF4-FFF2-40B4-BE49-F238E27FC236}">
                <a16:creationId xmlns="" xmlns:a16="http://schemas.microsoft.com/office/drawing/2014/main" id="{43EDF754-424D-F240-8F70-E6E21211E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250332950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9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82262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5B58511-D91B-D043-BCCD-4C8E02CF8C0F}"/>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567827" y="6105039"/>
            <a:ext cx="1223016" cy="611508"/>
          </a:xfrm>
          <a:prstGeom prst="rect">
            <a:avLst/>
          </a:prstGeom>
        </p:spPr>
      </p:pic>
      <p:pic>
        <p:nvPicPr>
          <p:cNvPr id="13" name="Picture 12">
            <a:extLst>
              <a:ext uri="{FF2B5EF4-FFF2-40B4-BE49-F238E27FC236}">
                <a16:creationId xmlns="" xmlns:a16="http://schemas.microsoft.com/office/drawing/2014/main" id="{94333AE8-98E5-984B-B9C2-F00A08F7C5FB}"/>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388565" y="44825"/>
            <a:ext cx="2752230" cy="2886634"/>
          </a:xfrm>
          <a:prstGeom prst="rect">
            <a:avLst/>
          </a:prstGeom>
        </p:spPr>
      </p:pic>
      <p:cxnSp>
        <p:nvCxnSpPr>
          <p:cNvPr id="14" name="Straight Connector 13">
            <a:extLst>
              <a:ext uri="{FF2B5EF4-FFF2-40B4-BE49-F238E27FC236}">
                <a16:creationId xmlns="" xmlns:a16="http://schemas.microsoft.com/office/drawing/2014/main" id="{20FEF0F6-156D-634C-AE8A-984485172EDE}"/>
              </a:ext>
            </a:extLst>
          </p:cNvPr>
          <p:cNvCxnSpPr>
            <a:cxnSpLocks/>
          </p:cNvCxnSpPr>
          <p:nvPr userDrawn="1"/>
        </p:nvCxnSpPr>
        <p:spPr>
          <a:xfrm>
            <a:off x="10192249" y="6242824"/>
            <a:ext cx="0" cy="389947"/>
          </a:xfrm>
          <a:prstGeom prst="line">
            <a:avLst/>
          </a:prstGeom>
          <a:ln>
            <a:solidFill>
              <a:srgbClr val="1A1918"/>
            </a:solidFill>
          </a:ln>
        </p:spPr>
        <p:style>
          <a:lnRef idx="1">
            <a:schemeClr val="accent1"/>
          </a:lnRef>
          <a:fillRef idx="0">
            <a:schemeClr val="accent1"/>
          </a:fillRef>
          <a:effectRef idx="0">
            <a:schemeClr val="accent1"/>
          </a:effectRef>
          <a:fontRef idx="minor">
            <a:schemeClr val="tx1"/>
          </a:fontRef>
        </p:style>
      </p:cxnSp>
      <p:pic>
        <p:nvPicPr>
          <p:cNvPr id="16" name="Picture 15" descr="Logo&#10;&#10;Description automatically generated">
            <a:extLst>
              <a:ext uri="{FF2B5EF4-FFF2-40B4-BE49-F238E27FC236}">
                <a16:creationId xmlns="" xmlns:a16="http://schemas.microsoft.com/office/drawing/2014/main" id="{2C23B878-D209-694D-A9E7-7F7984833786}"/>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7749025" y="6107415"/>
            <a:ext cx="1896560" cy="705760"/>
          </a:xfrm>
          <a:prstGeom prst="rect">
            <a:avLst/>
          </a:prstGeom>
        </p:spPr>
      </p:pic>
      <p:sp>
        <p:nvSpPr>
          <p:cNvPr id="2" name="Title Placeholder 1">
            <a:extLst>
              <a:ext uri="{FF2B5EF4-FFF2-40B4-BE49-F238E27FC236}">
                <a16:creationId xmlns="" xmlns:a16="http://schemas.microsoft.com/office/drawing/2014/main" id="{43EDF754-424D-F240-8F70-E6E21211E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2831617556"/>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 xmlns:a16="http://schemas.microsoft.com/office/drawing/2014/main" id="{15B58511-D91B-D043-BCCD-4C8E02CF8C0F}"/>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10567827" y="6105039"/>
            <a:ext cx="1223016" cy="611508"/>
          </a:xfrm>
          <a:prstGeom prst="rect">
            <a:avLst/>
          </a:prstGeom>
        </p:spPr>
      </p:pic>
      <p:pic>
        <p:nvPicPr>
          <p:cNvPr id="13" name="Picture 12">
            <a:extLst>
              <a:ext uri="{FF2B5EF4-FFF2-40B4-BE49-F238E27FC236}">
                <a16:creationId xmlns="" xmlns:a16="http://schemas.microsoft.com/office/drawing/2014/main" id="{94333AE8-98E5-984B-B9C2-F00A08F7C5FB}"/>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9388565" y="44825"/>
            <a:ext cx="2752230" cy="2886634"/>
          </a:xfrm>
          <a:prstGeom prst="rect">
            <a:avLst/>
          </a:prstGeom>
        </p:spPr>
      </p:pic>
      <p:cxnSp>
        <p:nvCxnSpPr>
          <p:cNvPr id="14" name="Straight Connector 13">
            <a:extLst>
              <a:ext uri="{FF2B5EF4-FFF2-40B4-BE49-F238E27FC236}">
                <a16:creationId xmlns="" xmlns:a16="http://schemas.microsoft.com/office/drawing/2014/main" id="{20FEF0F6-156D-634C-AE8A-984485172EDE}"/>
              </a:ext>
            </a:extLst>
          </p:cNvPr>
          <p:cNvCxnSpPr>
            <a:cxnSpLocks/>
          </p:cNvCxnSpPr>
          <p:nvPr userDrawn="1"/>
        </p:nvCxnSpPr>
        <p:spPr>
          <a:xfrm>
            <a:off x="10192249" y="6242824"/>
            <a:ext cx="0" cy="389947"/>
          </a:xfrm>
          <a:prstGeom prst="line">
            <a:avLst/>
          </a:prstGeom>
          <a:ln>
            <a:solidFill>
              <a:srgbClr val="1A1918"/>
            </a:solidFill>
          </a:ln>
        </p:spPr>
        <p:style>
          <a:lnRef idx="1">
            <a:schemeClr val="accent1"/>
          </a:lnRef>
          <a:fillRef idx="0">
            <a:schemeClr val="accent1"/>
          </a:fillRef>
          <a:effectRef idx="0">
            <a:schemeClr val="accent1"/>
          </a:effectRef>
          <a:fontRef idx="minor">
            <a:schemeClr val="tx1"/>
          </a:fontRef>
        </p:style>
      </p:cxnSp>
      <p:pic>
        <p:nvPicPr>
          <p:cNvPr id="16" name="Picture 15" descr="Logo&#10;&#10;Description automatically generated">
            <a:extLst>
              <a:ext uri="{FF2B5EF4-FFF2-40B4-BE49-F238E27FC236}">
                <a16:creationId xmlns="" xmlns:a16="http://schemas.microsoft.com/office/drawing/2014/main" id="{2C23B878-D209-694D-A9E7-7F798483378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749025" y="6107415"/>
            <a:ext cx="1896560" cy="705760"/>
          </a:xfrm>
          <a:prstGeom prst="rect">
            <a:avLst/>
          </a:prstGeom>
        </p:spPr>
      </p:pic>
      <p:sp>
        <p:nvSpPr>
          <p:cNvPr id="2" name="Title Placeholder 1">
            <a:extLst>
              <a:ext uri="{FF2B5EF4-FFF2-40B4-BE49-F238E27FC236}">
                <a16:creationId xmlns="" xmlns:a16="http://schemas.microsoft.com/office/drawing/2014/main" id="{43EDF754-424D-F240-8F70-E6E21211E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2378391898"/>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witter.com/MecardoAnalysis" TargetMode="External"/><Relationship Id="rId4" Type="http://schemas.openxmlformats.org/officeDocument/2006/relationships/image" Target="../media/image13.png"/><Relationship Id="rId1" Type="http://schemas.openxmlformats.org/officeDocument/2006/relationships/slideLayout" Target="../slideLayouts/slideLayout4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7.jpeg"/><Relationship Id="rId1" Type="http://schemas.openxmlformats.org/officeDocument/2006/relationships/slideLayout" Target="../slideLayouts/slideLayout4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7.jpeg"/><Relationship Id="rId1" Type="http://schemas.openxmlformats.org/officeDocument/2006/relationships/tags" Target="../tags/tag1.xml"/><Relationship Id="rId2"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4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file:///\\melfjdcpfs02.au.agrium.com\mercado\Company\ACU%20Commodities\ACU%20Beef\MLA%20Price%20Stats\All%20Cattle%20Indicator%20Reports.xlsx!Mecardo%20Charts-%20Key%20indicators!%5bAll%20Cattle%20Indicator%20Reports.xlsx%5dMecardo%20Charts-%20Key%20indicators%20Chart%2051" TargetMode="External"/><Relationship Id="rId5" Type="http://schemas.openxmlformats.org/officeDocument/2006/relationships/image" Target="../media/image29.emf"/><Relationship Id="rId6" Type="http://schemas.openxmlformats.org/officeDocument/2006/relationships/image" Target="../media/image30.png"/><Relationship Id="rId1" Type="http://schemas.openxmlformats.org/officeDocument/2006/relationships/vmlDrawing" Target="../drawings/vmlDrawing1.vml"/><Relationship Id="rId2"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chart" Target="../charts/chart2.xml"/><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chart" Target="../charts/chart5.xml"/><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chart" Target="../charts/char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1" Type="http://schemas.openxmlformats.org/officeDocument/2006/relationships/image" Target="../media/image38.jpeg"/><Relationship Id="rId12" Type="http://schemas.openxmlformats.org/officeDocument/2006/relationships/chart" Target="../charts/chart9.xml"/><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47.svg"/><Relationship Id="rId7" Type="http://schemas.openxmlformats.org/officeDocument/2006/relationships/image" Target="../media/image36.png"/><Relationship Id="rId8" Type="http://schemas.openxmlformats.org/officeDocument/2006/relationships/image" Target="../media/image49.svg"/><Relationship Id="rId9" Type="http://schemas.openxmlformats.org/officeDocument/2006/relationships/image" Target="../media/image37.png"/><Relationship Id="rId10" Type="http://schemas.openxmlformats.org/officeDocument/2006/relationships/image" Target="../media/image51.sv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png"/><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5" Type="http://schemas.openxmlformats.org/officeDocument/2006/relationships/chart" Target="../charts/chart12.xml"/><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file:///\\melfjdcpfs02.au.agrium.com\mercado\Company\ACU%20Commodities\ACU%20Beef\Supply%20Stats\Exports\Beef%20Exports%20-%20New.xlsx!Other%20charts!%5bBeef%20Exports%20-%20New.xlsx%5dOther%20charts%20Chart%2054" TargetMode="External"/><Relationship Id="rId5" Type="http://schemas.openxmlformats.org/officeDocument/2006/relationships/image" Target="../media/image47.emf"/><Relationship Id="rId6" Type="http://schemas.openxmlformats.org/officeDocument/2006/relationships/oleObject" Target="file:///\\melfjdcpfs02.au.agrium.com\mercado\Company\ACU%20Commodities\ACU%20Lamb\Supply%20Stats\Exports\Lamb%20Exports%20-%20New.xlsx!Other%20Charts!%5bLamb%20Exports%20-%20New.xlsx%5dOther%20Charts%20Chart%2033" TargetMode="External"/><Relationship Id="rId7" Type="http://schemas.openxmlformats.org/officeDocument/2006/relationships/image" Target="../media/image48.emf"/><Relationship Id="rId1" Type="http://schemas.openxmlformats.org/officeDocument/2006/relationships/vmlDrawing" Target="../drawings/vmlDrawing2.vml"/><Relationship Id="rId2"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65.svg"/><Relationship Id="rId6" Type="http://schemas.openxmlformats.org/officeDocument/2006/relationships/image" Target="../media/image51.jpeg"/><Relationship Id="rId7" Type="http://schemas.openxmlformats.org/officeDocument/2006/relationships/image" Target="../media/image52.jpeg"/><Relationship Id="rId8" Type="http://schemas.openxmlformats.org/officeDocument/2006/relationships/image" Target="../media/image53.png"/><Relationship Id="rId9" Type="http://schemas.openxmlformats.org/officeDocument/2006/relationships/image" Target="../media/image69.svg"/><Relationship Id="rId10" Type="http://schemas.openxmlformats.org/officeDocument/2006/relationships/image" Target="../media/image54.png"/><Relationship Id="rId11" Type="http://schemas.openxmlformats.org/officeDocument/2006/relationships/image" Target="../media/image71.svg"/><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6.xml"/><Relationship Id="rId3"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oleObject" Target="file:///\\melfjdcpfs02.au.agrium.com\mercado\Company\ACU%20Commodities\ACU%20Wool\Market%20Data\WEEKLY%20WOOL%20PRICE%20TABLE.xlsx!Market%20Comments!%5bWEEKLY%20WOOL%20PRICE%20TABLE.xlsx%5dMarket%20Comments%20Chart%202" TargetMode="External"/><Relationship Id="rId5" Type="http://schemas.openxmlformats.org/officeDocument/2006/relationships/image" Target="../media/image55.emf"/><Relationship Id="rId6" Type="http://schemas.openxmlformats.org/officeDocument/2006/relationships/oleObject" Target="file:///\\melfjdcpfs02.au.agrium.com\mercado\Company\ACU%20Commodities\ACU%20Wool\Market%20Data\WEEKLY%20WOOL%20PRICE%20TABLE.xlsx!Mecardo%20charts!%5bWEEKLY%20WOOL%20PRICE%20TABLE.xlsx%5dMecardo%20charts%20Chart%207" TargetMode="External"/><Relationship Id="rId7" Type="http://schemas.openxmlformats.org/officeDocument/2006/relationships/image" Target="../media/image56.emf"/><Relationship Id="rId1" Type="http://schemas.openxmlformats.org/officeDocument/2006/relationships/vmlDrawing" Target="../drawings/vmlDrawing3.vml"/><Relationship Id="rId2"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chart" Target="../charts/char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 Id="rId3"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9.xml"/><Relationship Id="rId3"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65.svg"/><Relationship Id="rId5" Type="http://schemas.openxmlformats.org/officeDocument/2006/relationships/image" Target="../media/image59.png"/><Relationship Id="rId6" Type="http://schemas.openxmlformats.org/officeDocument/2006/relationships/image" Target="../media/image78.svg"/><Relationship Id="rId7" Type="http://schemas.openxmlformats.org/officeDocument/2006/relationships/image" Target="../media/image60.png"/><Relationship Id="rId8" Type="http://schemas.openxmlformats.org/officeDocument/2006/relationships/chart" Target="../charts/chart14.xml"/><Relationship Id="rId1" Type="http://schemas.openxmlformats.org/officeDocument/2006/relationships/slideLayout" Target="../slideLayouts/slideLayout34.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chart" Target="../charts/chart15.xml"/><Relationship Id="rId1" Type="http://schemas.openxmlformats.org/officeDocument/2006/relationships/slideLayout" Target="../slideLayouts/slideLayout34.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chart" Target="../charts/chart17.xml"/><Relationship Id="rId1" Type="http://schemas.openxmlformats.org/officeDocument/2006/relationships/slideLayout" Target="../slideLayouts/slideLayout26.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chart" Target="../charts/char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4.xml"/><Relationship Id="rId3" Type="http://schemas.openxmlformats.org/officeDocument/2006/relationships/chart" Target="../charts/chart19.xml"/></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openxmlformats.org/officeDocument/2006/relationships/image" Target="../media/image65.svg"/><Relationship Id="rId6" Type="http://schemas.openxmlformats.org/officeDocument/2006/relationships/image" Target="../media/image53.png"/><Relationship Id="rId7" Type="http://schemas.openxmlformats.org/officeDocument/2006/relationships/image" Target="../media/image69.svg"/><Relationship Id="rId8" Type="http://schemas.openxmlformats.org/officeDocument/2006/relationships/image" Target="../media/image63.jpeg"/><Relationship Id="rId9" Type="http://schemas.openxmlformats.org/officeDocument/2006/relationships/image" Target="../media/image64.jpeg"/><Relationship Id="rId10" Type="http://schemas.openxmlformats.org/officeDocument/2006/relationships/image" Target="../media/image65.png"/><Relationship Id="rId11" Type="http://schemas.openxmlformats.org/officeDocument/2006/relationships/image" Target="../media/image85.svg"/><Relationship Id="rId1" Type="http://schemas.openxmlformats.org/officeDocument/2006/relationships/slideLayout" Target="../slideLayouts/slideLayout34.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image" Target="../media/image17.jpeg"/><Relationship Id="rId5" Type="http://schemas.openxmlformats.org/officeDocument/2006/relationships/image" Target="../media/image66.png"/><Relationship Id="rId1" Type="http://schemas.openxmlformats.org/officeDocument/2006/relationships/tags" Target="../tags/tag3.xml"/><Relationship Id="rId2"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 Id="rId3" Type="http://schemas.openxmlformats.org/officeDocument/2006/relationships/image" Target="../media/image6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oleObject" Target="file:///\\melfjdcpfs02.au.agrium.com\mercado\Company\ACU%20Commodities\ACU%20Grain\New%20Market%20Data%20File\Grain%20Futures.xlsx!Market%20Comment!%5bGrain%20Futures.xlsx%5dMarket%20Comment%20Chart%2025" TargetMode="External"/><Relationship Id="rId5" Type="http://schemas.openxmlformats.org/officeDocument/2006/relationships/image" Target="../media/image68.emf"/><Relationship Id="rId1" Type="http://schemas.openxmlformats.org/officeDocument/2006/relationships/vmlDrawing" Target="../drawings/vmlDrawing4.vml"/><Relationship Id="rId2"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11" Type="http://schemas.openxmlformats.org/officeDocument/2006/relationships/image" Target="../media/image73.png"/><Relationship Id="rId12" Type="http://schemas.openxmlformats.org/officeDocument/2006/relationships/image" Target="../media/image104.svg"/><Relationship Id="rId13" Type="http://schemas.openxmlformats.org/officeDocument/2006/relationships/image" Target="../media/image74.png"/><Relationship Id="rId14" Type="http://schemas.openxmlformats.org/officeDocument/2006/relationships/image" Target="../media/image106.svg"/><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image" Target="../media/image69.png"/><Relationship Id="rId4" Type="http://schemas.openxmlformats.org/officeDocument/2006/relationships/image" Target="../media/image96.svg"/><Relationship Id="rId5" Type="http://schemas.openxmlformats.org/officeDocument/2006/relationships/image" Target="../media/image70.png"/><Relationship Id="rId6" Type="http://schemas.openxmlformats.org/officeDocument/2006/relationships/image" Target="../media/image98.svg"/><Relationship Id="rId7" Type="http://schemas.openxmlformats.org/officeDocument/2006/relationships/image" Target="../media/image71.png"/><Relationship Id="rId8" Type="http://schemas.openxmlformats.org/officeDocument/2006/relationships/image" Target="../media/image100.svg"/><Relationship Id="rId9" Type="http://schemas.openxmlformats.org/officeDocument/2006/relationships/image" Target="../media/image72.png"/><Relationship Id="rId10" Type="http://schemas.openxmlformats.org/officeDocument/2006/relationships/image" Target="../media/image10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E90EBAB-26EE-44F5-8DD4-E30D92810BA8}"/>
              </a:ext>
            </a:extLst>
          </p:cNvPr>
          <p:cNvSpPr>
            <a:spLocks noGrp="1"/>
          </p:cNvSpPr>
          <p:nvPr>
            <p:ph type="ctrTitle"/>
          </p:nvPr>
        </p:nvSpPr>
        <p:spPr>
          <a:xfrm>
            <a:off x="1673269" y="5120639"/>
            <a:ext cx="9029017" cy="1145689"/>
          </a:xfrm>
        </p:spPr>
        <p:txBody>
          <a:bodyPr>
            <a:noAutofit/>
          </a:bodyPr>
          <a:lstStyle/>
          <a:p>
            <a:r>
              <a:rPr lang="en-US" sz="2400" dirty="0">
                <a:solidFill>
                  <a:schemeClr val="bg2">
                    <a:lumMod val="75000"/>
                  </a:schemeClr>
                </a:solidFill>
                <a:latin typeface="Gotham Bold" panose="02000803030000020004" pitchFamily="2" charset="0"/>
              </a:rPr>
              <a:t> June 2022</a:t>
            </a:r>
            <a:endParaRPr lang="en-AU" sz="2800" dirty="0"/>
          </a:p>
        </p:txBody>
      </p:sp>
      <p:sp>
        <p:nvSpPr>
          <p:cNvPr id="3" name="Subtitle 2">
            <a:extLst>
              <a:ext uri="{FF2B5EF4-FFF2-40B4-BE49-F238E27FC236}">
                <a16:creationId xmlns="" xmlns:a16="http://schemas.microsoft.com/office/drawing/2014/main" id="{D78796DD-8C7C-4CBA-B630-6EB1B119DE0A}"/>
              </a:ext>
            </a:extLst>
          </p:cNvPr>
          <p:cNvSpPr>
            <a:spLocks noGrp="1"/>
          </p:cNvSpPr>
          <p:nvPr>
            <p:ph type="subTitle" idx="1"/>
          </p:nvPr>
        </p:nvSpPr>
        <p:spPr>
          <a:xfrm>
            <a:off x="1489706" y="3816275"/>
            <a:ext cx="9212580" cy="1485899"/>
          </a:xfrm>
        </p:spPr>
        <p:txBody>
          <a:bodyPr>
            <a:normAutofit fontScale="55000" lnSpcReduction="20000"/>
          </a:bodyPr>
          <a:lstStyle/>
          <a:p>
            <a:r>
              <a:rPr lang="en-AU" sz="8000" dirty="0">
                <a:latin typeface="Gotham Medium" panose="02000603030000020004" pitchFamily="2" charset="0"/>
              </a:rPr>
              <a:t>A new paradigm</a:t>
            </a:r>
          </a:p>
          <a:p>
            <a:endParaRPr lang="en-AU" sz="4400" dirty="0">
              <a:latin typeface="Gotham Medium" panose="02000603030000020004" pitchFamily="2" charset="0"/>
            </a:endParaRPr>
          </a:p>
          <a:p>
            <a:r>
              <a:rPr lang="en-AU" sz="4400" dirty="0">
                <a:latin typeface="Gotham Medium" panose="02000603030000020004" pitchFamily="2" charset="0"/>
              </a:rPr>
              <a:t>The drivers &amp; outlook for Australian Agriculture Commodities</a:t>
            </a:r>
          </a:p>
        </p:txBody>
      </p:sp>
      <p:sp>
        <p:nvSpPr>
          <p:cNvPr id="4" name="Rectangle 3">
            <a:extLst>
              <a:ext uri="{FF2B5EF4-FFF2-40B4-BE49-F238E27FC236}">
                <a16:creationId xmlns="" xmlns:a16="http://schemas.microsoft.com/office/drawing/2014/main" id="{ADEDBBF7-6858-4731-9A60-07F6E83D30AC}"/>
              </a:ext>
            </a:extLst>
          </p:cNvPr>
          <p:cNvSpPr/>
          <p:nvPr/>
        </p:nvSpPr>
        <p:spPr>
          <a:xfrm>
            <a:off x="9341165" y="5896996"/>
            <a:ext cx="2355132"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otham Book" panose="02000603040000020004" pitchFamily="2" charset="0"/>
                <a:ea typeface="+mn-ea"/>
                <a:cs typeface="+mn-cs"/>
                <a:hlinkClick r:id="rId3"/>
              </a:rPr>
              <a:t>@</a:t>
            </a:r>
            <a:r>
              <a:rPr kumimoji="0" lang="en-US" sz="1800" b="0" i="0" u="none" strike="noStrike" kern="1200" cap="none" spc="0" normalizeH="0" baseline="0" noProof="0" dirty="0" err="1">
                <a:ln>
                  <a:noFill/>
                </a:ln>
                <a:solidFill>
                  <a:prstClr val="black"/>
                </a:solidFill>
                <a:effectLst/>
                <a:uLnTx/>
                <a:uFillTx/>
                <a:latin typeface="Gotham Book" panose="02000603040000020004" pitchFamily="2" charset="0"/>
                <a:ea typeface="+mn-ea"/>
                <a:cs typeface="+mn-cs"/>
                <a:hlinkClick r:id="rId3"/>
              </a:rPr>
              <a:t>MecardoAnalysis</a:t>
            </a:r>
            <a:endParaRPr kumimoji="0" lang="en-AU"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pic>
        <p:nvPicPr>
          <p:cNvPr id="1026" name="Picture 2" descr="twitter icon">
            <a:extLst>
              <a:ext uri="{FF2B5EF4-FFF2-40B4-BE49-F238E27FC236}">
                <a16:creationId xmlns="" xmlns:a16="http://schemas.microsoft.com/office/drawing/2014/main" id="{0F2E0363-1240-4224-AC74-AEFEC72F7E6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998787" y="5923950"/>
            <a:ext cx="342378" cy="342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483752"/>
      </p:ext>
    </p:extLst>
  </p:cSld>
  <p:clrMapOvr>
    <a:masterClrMapping/>
  </p:clrMapOvr>
  <p:transition xmlns:p14="http://schemas.microsoft.com/office/powerpoint/2010/mai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1B5DCEF4-CDB9-428A-AA1B-965509EAA9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7561" y="1547606"/>
            <a:ext cx="5634360" cy="3806592"/>
          </a:xfrm>
          <a:prstGeom prst="rect">
            <a:avLst/>
          </a:prstGeom>
        </p:spPr>
      </p:pic>
      <p:sp>
        <p:nvSpPr>
          <p:cNvPr id="2" name="Title 1">
            <a:extLst>
              <a:ext uri="{FF2B5EF4-FFF2-40B4-BE49-F238E27FC236}">
                <a16:creationId xmlns="" xmlns:a16="http://schemas.microsoft.com/office/drawing/2014/main" id="{5D4DD7A9-8385-46EA-B25A-EBBD01057AC0}"/>
              </a:ext>
            </a:extLst>
          </p:cNvPr>
          <p:cNvSpPr>
            <a:spLocks noGrp="1"/>
          </p:cNvSpPr>
          <p:nvPr>
            <p:ph type="title" idx="4294967295"/>
          </p:nvPr>
        </p:nvSpPr>
        <p:spPr>
          <a:xfrm>
            <a:off x="709683" y="769937"/>
            <a:ext cx="5841241" cy="685800"/>
          </a:xfrm>
        </p:spPr>
        <p:txBody>
          <a:bodyPr>
            <a:normAutofit fontScale="90000"/>
          </a:bodyPr>
          <a:lstStyle/>
          <a:p>
            <a:r>
              <a:rPr lang="en-US" b="1" dirty="0">
                <a:latin typeface="Avenir Next"/>
              </a:rPr>
              <a:t>What is Mecardo?</a:t>
            </a:r>
          </a:p>
        </p:txBody>
      </p:sp>
      <p:sp>
        <p:nvSpPr>
          <p:cNvPr id="4" name="Text Placeholder 3">
            <a:extLst>
              <a:ext uri="{FF2B5EF4-FFF2-40B4-BE49-F238E27FC236}">
                <a16:creationId xmlns="" xmlns:a16="http://schemas.microsoft.com/office/drawing/2014/main" id="{3C43DCC9-A019-4BAA-A10A-5F90C072D301}"/>
              </a:ext>
            </a:extLst>
          </p:cNvPr>
          <p:cNvSpPr>
            <a:spLocks noGrp="1"/>
          </p:cNvSpPr>
          <p:nvPr>
            <p:ph type="body" sz="half" idx="4294967295"/>
          </p:nvPr>
        </p:nvSpPr>
        <p:spPr>
          <a:xfrm>
            <a:off x="870079" y="1890713"/>
            <a:ext cx="4240213" cy="4197350"/>
          </a:xfrm>
          <a:prstGeom prst="rect">
            <a:avLst/>
          </a:prstGeom>
        </p:spPr>
        <p:txBody>
          <a:bodyPr/>
          <a:lstStyle/>
          <a:p>
            <a:pPr marL="285750" indent="-285750">
              <a:buFont typeface="Arial" panose="020B0604020202020204" pitchFamily="34" charset="0"/>
              <a:buChar char="•"/>
            </a:pPr>
            <a:r>
              <a:rPr lang="en-US" sz="1800" dirty="0"/>
              <a:t>Nutrien Ag Solutions commodity market insights.</a:t>
            </a:r>
          </a:p>
          <a:p>
            <a:pPr marL="285750" indent="-285750">
              <a:buFont typeface="Arial" panose="020B0604020202020204" pitchFamily="34" charset="0"/>
              <a:buChar char="•"/>
            </a:pPr>
            <a:r>
              <a:rPr lang="en-US" sz="1800" dirty="0"/>
              <a:t>Services:</a:t>
            </a:r>
          </a:p>
          <a:p>
            <a:pPr marL="742950" lvl="1" indent="-285750">
              <a:buFont typeface="Arial" panose="020B0604020202020204" pitchFamily="34" charset="0"/>
              <a:buChar char="•"/>
            </a:pPr>
            <a:r>
              <a:rPr lang="en-US" sz="1800" dirty="0"/>
              <a:t>Commodity news &amp; analysis website subscription - public</a:t>
            </a:r>
          </a:p>
          <a:p>
            <a:pPr marL="285750" indent="-285750">
              <a:buFont typeface="Arial" panose="020B0604020202020204" pitchFamily="34" charset="0"/>
              <a:buChar char="•"/>
            </a:pPr>
            <a:r>
              <a:rPr lang="en-US" sz="1800">
                <a:cs typeface="Times New Roman" panose="02020603050405020304" pitchFamily="18" charset="0"/>
              </a:rPr>
              <a:t>Core </a:t>
            </a:r>
            <a:r>
              <a:rPr lang="en-US" sz="1800" dirty="0">
                <a:cs typeface="Times New Roman" panose="02020603050405020304" pitchFamily="18" charset="0"/>
              </a:rPr>
              <a:t>commodities:</a:t>
            </a:r>
          </a:p>
          <a:p>
            <a:pPr marL="742950" lvl="1" indent="-285750">
              <a:buFont typeface="Arial" panose="020B0604020202020204" pitchFamily="34" charset="0"/>
              <a:buChar char="•"/>
            </a:pPr>
            <a:r>
              <a:rPr lang="en-US" sz="1800" dirty="0">
                <a:cs typeface="Times New Roman" panose="02020603050405020304" pitchFamily="18" charset="0"/>
              </a:rPr>
              <a:t>Beef</a:t>
            </a:r>
          </a:p>
          <a:p>
            <a:pPr marL="742950" lvl="1" indent="-285750">
              <a:buFont typeface="Arial" panose="020B0604020202020204" pitchFamily="34" charset="0"/>
              <a:buChar char="•"/>
            </a:pPr>
            <a:r>
              <a:rPr lang="en-US" sz="1800" dirty="0">
                <a:cs typeface="Times New Roman" panose="02020603050405020304" pitchFamily="18" charset="0"/>
              </a:rPr>
              <a:t>Sheep &amp; Lamb</a:t>
            </a:r>
          </a:p>
          <a:p>
            <a:pPr marL="742950" lvl="1" indent="-285750">
              <a:buFont typeface="Arial" panose="020B0604020202020204" pitchFamily="34" charset="0"/>
              <a:buChar char="•"/>
            </a:pPr>
            <a:r>
              <a:rPr lang="en-US" sz="1800" dirty="0">
                <a:cs typeface="Times New Roman" panose="02020603050405020304" pitchFamily="18" charset="0"/>
              </a:rPr>
              <a:t>Grain &amp; oilseeds</a:t>
            </a:r>
          </a:p>
          <a:p>
            <a:pPr marL="742950" lvl="1" indent="-285750">
              <a:buFont typeface="Arial" panose="020B0604020202020204" pitchFamily="34" charset="0"/>
              <a:buChar char="•"/>
            </a:pPr>
            <a:r>
              <a:rPr lang="en-US" sz="1800" dirty="0">
                <a:cs typeface="Times New Roman" panose="02020603050405020304" pitchFamily="18" charset="0"/>
              </a:rPr>
              <a:t>Wool</a:t>
            </a:r>
          </a:p>
          <a:p>
            <a:pPr lvl="1"/>
            <a:endParaRPr lang="en-US" sz="1600" dirty="0">
              <a:cs typeface="Times New Roman" panose="02020603050405020304" pitchFamily="18" charset="0"/>
            </a:endParaRPr>
          </a:p>
          <a:p>
            <a:pPr lvl="1"/>
            <a:endParaRPr lang="en-US" sz="1600" dirty="0"/>
          </a:p>
          <a:p>
            <a:pPr lvl="1"/>
            <a:endParaRPr lang="en-US" sz="1600" dirty="0">
              <a:cs typeface="Times New Roman" panose="02020603050405020304" pitchFamily="18" charset="0"/>
            </a:endParaRPr>
          </a:p>
          <a:p>
            <a:pPr lvl="1"/>
            <a:endParaRPr lang="en-US" sz="1600" dirty="0"/>
          </a:p>
          <a:p>
            <a:endParaRPr lang="en-US" dirty="0"/>
          </a:p>
        </p:txBody>
      </p:sp>
    </p:spTree>
    <p:extLst>
      <p:ext uri="{BB962C8B-B14F-4D97-AF65-F5344CB8AC3E}">
        <p14:creationId xmlns:p14="http://schemas.microsoft.com/office/powerpoint/2010/main" val="6409050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 xmlns:a16="http://schemas.microsoft.com/office/drawing/2014/main" id="{57D32D7E-B600-44D9-8F9E-E2BC8ACA8A68}"/>
              </a:ext>
            </a:extLst>
          </p:cNvPr>
          <p:cNvPicPr>
            <a:picLocks noGrp="1" noChangeAspect="1"/>
          </p:cNvPicPr>
          <p:nvPr>
            <p:ph sz="half" idx="4294967295"/>
          </p:nvPr>
        </p:nvPicPr>
        <p:blipFill>
          <a:blip r:embed="rId3">
            <a:extLst>
              <a:ext uri="{28A0092B-C50C-407E-A947-70E740481C1C}">
                <a14:useLocalDpi xmlns:a14="http://schemas.microsoft.com/office/drawing/2010/main"/>
              </a:ext>
            </a:extLst>
          </a:blip>
          <a:stretch>
            <a:fillRect/>
          </a:stretch>
        </p:blipFill>
        <p:spPr>
          <a:xfrm>
            <a:off x="828005" y="743242"/>
            <a:ext cx="6758383" cy="380047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 xmlns:a16="http://schemas.microsoft.com/office/drawing/2014/main" id="{D33F81DA-0206-43C7-BF8D-DCF7C2299F8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046827" y="3300561"/>
            <a:ext cx="3426249" cy="342624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 name="Speech Bubble: Oval 1">
            <a:extLst>
              <a:ext uri="{FF2B5EF4-FFF2-40B4-BE49-F238E27FC236}">
                <a16:creationId xmlns="" xmlns:a16="http://schemas.microsoft.com/office/drawing/2014/main" id="{22E95BED-E626-49C8-A388-3291ACB06D8A}"/>
              </a:ext>
            </a:extLst>
          </p:cNvPr>
          <p:cNvSpPr/>
          <p:nvPr/>
        </p:nvSpPr>
        <p:spPr>
          <a:xfrm>
            <a:off x="9082216" y="1211542"/>
            <a:ext cx="2888526" cy="2089019"/>
          </a:xfrm>
          <a:prstGeom prst="wedgeEllipseCallout">
            <a:avLst/>
          </a:prstGeom>
          <a:solidFill>
            <a:srgbClr val="9CC069"/>
          </a:solidFill>
          <a:ln w="12700"/>
        </p:spPr>
        <p:style>
          <a:lnRef idx="2">
            <a:schemeClr val="accent1">
              <a:shade val="50000"/>
            </a:schemeClr>
          </a:lnRef>
          <a:fillRef idx="1">
            <a:schemeClr val="accent1"/>
          </a:fillRef>
          <a:effectRef idx="0">
            <a:schemeClr val="accent1"/>
          </a:effectRef>
          <a:fontRef idx="minor">
            <a:schemeClr val="lt1"/>
          </a:fontRef>
        </p:style>
        <p:txBody>
          <a:bodyPr lIns="54000" rIns="5400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otham Book" panose="02000603040000020004" pitchFamily="2" charset="0"/>
                <a:ea typeface="+mn-ea"/>
                <a:cs typeface="+mn-cs"/>
              </a:rPr>
              <a:t>“Mecardo are the guys who made market data sexy!”</a:t>
            </a:r>
            <a:endParaRPr kumimoji="0" lang="en-AU" sz="1800" b="0" i="0" u="none" strike="noStrike" kern="1200" cap="none" spc="0" normalizeH="0" baseline="0" noProof="0" dirty="0">
              <a:ln>
                <a:noFill/>
              </a:ln>
              <a:solidFill>
                <a:prstClr val="white"/>
              </a:solidFill>
              <a:effectLst/>
              <a:uLnTx/>
              <a:uFillTx/>
              <a:latin typeface="Gotham Book" panose="02000603040000020004" pitchFamily="2" charset="0"/>
              <a:ea typeface="+mn-ea"/>
              <a:cs typeface="+mn-cs"/>
            </a:endParaRPr>
          </a:p>
        </p:txBody>
      </p:sp>
      <p:sp>
        <p:nvSpPr>
          <p:cNvPr id="3" name="TextBox 2">
            <a:extLst>
              <a:ext uri="{FF2B5EF4-FFF2-40B4-BE49-F238E27FC236}">
                <a16:creationId xmlns="" xmlns:a16="http://schemas.microsoft.com/office/drawing/2014/main" id="{1BD5C4AB-7077-4277-8D2D-376B25B7B2A2}"/>
              </a:ext>
            </a:extLst>
          </p:cNvPr>
          <p:cNvSpPr txBox="1"/>
          <p:nvPr/>
        </p:nvSpPr>
        <p:spPr>
          <a:xfrm>
            <a:off x="288444" y="133511"/>
            <a:ext cx="11998806"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Gotham Bold" panose="02000803030000020004" pitchFamily="2" charset="0"/>
                <a:ea typeface="+mn-ea"/>
                <a:cs typeface="+mn-cs"/>
              </a:rPr>
              <a:t>“The story is more important than the data”</a:t>
            </a:r>
            <a:endParaRPr kumimoji="0" lang="en-AU" sz="4000" b="0" i="0" u="none" strike="noStrike" kern="1200" cap="none" spc="0" normalizeH="0" baseline="0" noProof="0" dirty="0">
              <a:ln>
                <a:noFill/>
              </a:ln>
              <a:solidFill>
                <a:prstClr val="white"/>
              </a:solidFill>
              <a:effectLst/>
              <a:uLnTx/>
              <a:uFillTx/>
              <a:latin typeface="Gotham Bold" panose="02000803030000020004" pitchFamily="2" charset="0"/>
              <a:ea typeface="+mn-ea"/>
              <a:cs typeface="+mn-cs"/>
            </a:endParaRPr>
          </a:p>
        </p:txBody>
      </p:sp>
      <p:sp>
        <p:nvSpPr>
          <p:cNvPr id="4" name="TextBox 3">
            <a:extLst>
              <a:ext uri="{FF2B5EF4-FFF2-40B4-BE49-F238E27FC236}">
                <a16:creationId xmlns="" xmlns:a16="http://schemas.microsoft.com/office/drawing/2014/main" id="{10B2CFB1-083D-4616-98E9-43BC9C14AC75}"/>
              </a:ext>
            </a:extLst>
          </p:cNvPr>
          <p:cNvSpPr txBox="1"/>
          <p:nvPr/>
        </p:nvSpPr>
        <p:spPr>
          <a:xfrm>
            <a:off x="10199077" y="6037385"/>
            <a:ext cx="1582615" cy="687104"/>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pic>
        <p:nvPicPr>
          <p:cNvPr id="9" name="Picture 8" descr="Logo, company name&#10;&#10;Description automatically generated">
            <a:extLst>
              <a:ext uri="{FF2B5EF4-FFF2-40B4-BE49-F238E27FC236}">
                <a16:creationId xmlns="" xmlns:a16="http://schemas.microsoft.com/office/drawing/2014/main" id="{6CE5AA90-BE5C-43EF-90CC-D4AF7C24444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3882" y="5840730"/>
            <a:ext cx="3604648" cy="643291"/>
          </a:xfrm>
          <a:prstGeom prst="rect">
            <a:avLst/>
          </a:prstGeom>
        </p:spPr>
      </p:pic>
      <p:sp>
        <p:nvSpPr>
          <p:cNvPr id="5" name="TextBox 4">
            <a:extLst>
              <a:ext uri="{FF2B5EF4-FFF2-40B4-BE49-F238E27FC236}">
                <a16:creationId xmlns="" xmlns:a16="http://schemas.microsoft.com/office/drawing/2014/main" id="{E5D151E0-0567-4520-A0E3-8145BFEEF0E0}"/>
              </a:ext>
            </a:extLst>
          </p:cNvPr>
          <p:cNvSpPr txBox="1"/>
          <p:nvPr/>
        </p:nvSpPr>
        <p:spPr>
          <a:xfrm>
            <a:off x="410307" y="4543717"/>
            <a:ext cx="6412523"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“It’s all about the story”</a:t>
            </a:r>
          </a:p>
        </p:txBody>
      </p:sp>
    </p:spTree>
    <p:extLst>
      <p:ext uri="{BB962C8B-B14F-4D97-AF65-F5344CB8AC3E}">
        <p14:creationId xmlns:p14="http://schemas.microsoft.com/office/powerpoint/2010/main" val="18071841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0C35339-7A66-4E07-A2CA-E58B5DFFED61}"/>
              </a:ext>
            </a:extLst>
          </p:cNvPr>
          <p:cNvPicPr>
            <a:picLocks noChangeAspect="1"/>
          </p:cNvPicPr>
          <p:nvPr/>
        </p:nvPicPr>
        <p:blipFill>
          <a:blip r:embed="rId3"/>
          <a:stretch>
            <a:fillRect/>
          </a:stretch>
        </p:blipFill>
        <p:spPr>
          <a:xfrm>
            <a:off x="406400" y="1365206"/>
            <a:ext cx="5720823" cy="2860412"/>
          </a:xfrm>
          <a:prstGeom prst="rect">
            <a:avLst/>
          </a:prstGeom>
        </p:spPr>
      </p:pic>
      <p:sp>
        <p:nvSpPr>
          <p:cNvPr id="13" name="Title 12">
            <a:extLst>
              <a:ext uri="{FF2B5EF4-FFF2-40B4-BE49-F238E27FC236}">
                <a16:creationId xmlns="" xmlns:a16="http://schemas.microsoft.com/office/drawing/2014/main" id="{78D2B8E4-6B82-4AAF-B1E7-183240CA7FBA}"/>
              </a:ext>
            </a:extLst>
          </p:cNvPr>
          <p:cNvSpPr>
            <a:spLocks noGrp="1"/>
          </p:cNvSpPr>
          <p:nvPr>
            <p:ph type="title"/>
          </p:nvPr>
        </p:nvSpPr>
        <p:spPr/>
        <p:txBody>
          <a:bodyPr/>
          <a:lstStyle/>
          <a:p>
            <a:r>
              <a:rPr lang="en-US" dirty="0">
                <a:latin typeface="Gotham Bold" panose="02000803030000020004" pitchFamily="2" charset="0"/>
              </a:rPr>
              <a:t>There are some “big” stories ……!</a:t>
            </a:r>
            <a:endParaRPr lang="en-AU" dirty="0">
              <a:latin typeface="Gotham Bold" panose="02000803030000020004" pitchFamily="2" charset="0"/>
            </a:endParaRPr>
          </a:p>
        </p:txBody>
      </p:sp>
      <p:sp>
        <p:nvSpPr>
          <p:cNvPr id="4" name="Rectangle 18">
            <a:extLst>
              <a:ext uri="{FF2B5EF4-FFF2-40B4-BE49-F238E27FC236}">
                <a16:creationId xmlns="" xmlns:a16="http://schemas.microsoft.com/office/drawing/2014/main" id="{9B7F8EC1-B9C4-4C65-BDC6-BA643DFAF3DD}"/>
              </a:ext>
            </a:extLst>
          </p:cNvPr>
          <p:cNvSpPr>
            <a:spLocks noChangeArrowheads="1"/>
          </p:cNvSpPr>
          <p:nvPr/>
        </p:nvSpPr>
        <p:spPr bwMode="auto">
          <a:xfrm>
            <a:off x="6279622" y="1385225"/>
            <a:ext cx="11498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1</a:t>
            </a:r>
          </a:p>
        </p:txBody>
      </p:sp>
      <p:sp>
        <p:nvSpPr>
          <p:cNvPr id="5" name="Rectangle 18">
            <a:extLst>
              <a:ext uri="{FF2B5EF4-FFF2-40B4-BE49-F238E27FC236}">
                <a16:creationId xmlns="" xmlns:a16="http://schemas.microsoft.com/office/drawing/2014/main" id="{0F4BDC98-CAA8-4FD5-9CB2-EC1A4E633987}"/>
              </a:ext>
            </a:extLst>
          </p:cNvPr>
          <p:cNvSpPr>
            <a:spLocks noChangeArrowheads="1"/>
          </p:cNvSpPr>
          <p:nvPr/>
        </p:nvSpPr>
        <p:spPr bwMode="auto">
          <a:xfrm>
            <a:off x="6484716" y="2472354"/>
            <a:ext cx="7923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2</a:t>
            </a:r>
          </a:p>
        </p:txBody>
      </p:sp>
      <p:sp>
        <p:nvSpPr>
          <p:cNvPr id="6" name="Rectangle 18">
            <a:extLst>
              <a:ext uri="{FF2B5EF4-FFF2-40B4-BE49-F238E27FC236}">
                <a16:creationId xmlns="" xmlns:a16="http://schemas.microsoft.com/office/drawing/2014/main" id="{A68228E1-D90C-40C2-A3E3-73D805FB6EF6}"/>
              </a:ext>
            </a:extLst>
          </p:cNvPr>
          <p:cNvSpPr>
            <a:spLocks noChangeArrowheads="1"/>
          </p:cNvSpPr>
          <p:nvPr/>
        </p:nvSpPr>
        <p:spPr bwMode="auto">
          <a:xfrm>
            <a:off x="6127223" y="3367389"/>
            <a:ext cx="1507369" cy="925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3</a:t>
            </a:r>
          </a:p>
        </p:txBody>
      </p:sp>
      <p:sp>
        <p:nvSpPr>
          <p:cNvPr id="7" name="Rectangle 18">
            <a:extLst>
              <a:ext uri="{FF2B5EF4-FFF2-40B4-BE49-F238E27FC236}">
                <a16:creationId xmlns="" xmlns:a16="http://schemas.microsoft.com/office/drawing/2014/main" id="{9EB2B5DF-5498-4F3D-8A1F-1D4C3799D4F8}"/>
              </a:ext>
            </a:extLst>
          </p:cNvPr>
          <p:cNvSpPr>
            <a:spLocks noChangeArrowheads="1"/>
          </p:cNvSpPr>
          <p:nvPr/>
        </p:nvSpPr>
        <p:spPr bwMode="auto">
          <a:xfrm>
            <a:off x="985790" y="4225618"/>
            <a:ext cx="9922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4</a:t>
            </a:r>
          </a:p>
        </p:txBody>
      </p:sp>
      <p:sp>
        <p:nvSpPr>
          <p:cNvPr id="8" name="Rectangle 18">
            <a:extLst>
              <a:ext uri="{FF2B5EF4-FFF2-40B4-BE49-F238E27FC236}">
                <a16:creationId xmlns="" xmlns:a16="http://schemas.microsoft.com/office/drawing/2014/main" id="{50FBA42F-0597-4935-A2B5-55BAFBE7BFEB}"/>
              </a:ext>
            </a:extLst>
          </p:cNvPr>
          <p:cNvSpPr>
            <a:spLocks noChangeArrowheads="1"/>
          </p:cNvSpPr>
          <p:nvPr/>
        </p:nvSpPr>
        <p:spPr bwMode="auto">
          <a:xfrm>
            <a:off x="985790" y="5733742"/>
            <a:ext cx="6512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6</a:t>
            </a:r>
          </a:p>
        </p:txBody>
      </p:sp>
      <p:sp>
        <p:nvSpPr>
          <p:cNvPr id="9" name="Content Placeholder 2">
            <a:extLst>
              <a:ext uri="{FF2B5EF4-FFF2-40B4-BE49-F238E27FC236}">
                <a16:creationId xmlns="" xmlns:a16="http://schemas.microsoft.com/office/drawing/2014/main" id="{069B733E-6CA7-404F-A79B-A1D4BC5C5580}"/>
              </a:ext>
            </a:extLst>
          </p:cNvPr>
          <p:cNvSpPr txBox="1">
            <a:spLocks/>
          </p:cNvSpPr>
          <p:nvPr/>
        </p:nvSpPr>
        <p:spPr>
          <a:xfrm>
            <a:off x="7429500" y="1574214"/>
            <a:ext cx="4356100" cy="56857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rPr>
              <a:t>African Swine Fever</a:t>
            </a:r>
            <a:endParaRPr kumimoji="0" lang="en-AU" sz="32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endParaRPr>
          </a:p>
          <a:p>
            <a:pPr marL="685800" marR="0" lvl="1" indent="-228600" algn="l" defTabSz="914400" rtl="0" eaLnBrk="1" fontAlgn="base" latinLnBrk="0" hangingPunct="1">
              <a:lnSpc>
                <a:spcPct val="90000"/>
              </a:lnSpc>
              <a:spcBef>
                <a:spcPts val="500"/>
              </a:spcBef>
              <a:spcAft>
                <a:spcPct val="0"/>
              </a:spcAft>
              <a:buClrTx/>
              <a:buSzTx/>
              <a:buFont typeface="Calibri" panose="020F0502020204030204" pitchFamily="34" charset="0"/>
              <a:buChar char="―"/>
              <a:tabLst/>
              <a:defRPr/>
            </a:pPr>
            <a:endParaRPr kumimoji="0" lang="en-AU" sz="20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sp>
        <p:nvSpPr>
          <p:cNvPr id="10" name="Content Placeholder 2">
            <a:extLst>
              <a:ext uri="{FF2B5EF4-FFF2-40B4-BE49-F238E27FC236}">
                <a16:creationId xmlns="" xmlns:a16="http://schemas.microsoft.com/office/drawing/2014/main" id="{B894401F-5282-4797-B156-134D55F7A2E4}"/>
              </a:ext>
            </a:extLst>
          </p:cNvPr>
          <p:cNvSpPr txBox="1">
            <a:spLocks/>
          </p:cNvSpPr>
          <p:nvPr/>
        </p:nvSpPr>
        <p:spPr>
          <a:xfrm>
            <a:off x="7429500" y="2617585"/>
            <a:ext cx="4610100" cy="778099"/>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rPr>
              <a:t>Population – growing wealthier</a:t>
            </a:r>
            <a:endParaRPr kumimoji="0" lang="en-AU" sz="35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endParaRPr>
          </a:p>
        </p:txBody>
      </p:sp>
      <p:sp>
        <p:nvSpPr>
          <p:cNvPr id="11" name="Content Placeholder 2">
            <a:extLst>
              <a:ext uri="{FF2B5EF4-FFF2-40B4-BE49-F238E27FC236}">
                <a16:creationId xmlns="" xmlns:a16="http://schemas.microsoft.com/office/drawing/2014/main" id="{7C020B3A-0A88-47AD-B1C8-CBD9F6FAC995}"/>
              </a:ext>
            </a:extLst>
          </p:cNvPr>
          <p:cNvSpPr txBox="1">
            <a:spLocks/>
          </p:cNvSpPr>
          <p:nvPr/>
        </p:nvSpPr>
        <p:spPr>
          <a:xfrm>
            <a:off x="7429500" y="3533151"/>
            <a:ext cx="4356100" cy="781467"/>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AU" sz="28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rPr>
              <a:t>New free trade agreements</a:t>
            </a:r>
          </a:p>
          <a:p>
            <a:pPr marL="685800" marR="0" lvl="1" indent="-228600" algn="l" defTabSz="914400" rtl="0" eaLnBrk="1" fontAlgn="base" latinLnBrk="0" hangingPunct="1">
              <a:lnSpc>
                <a:spcPct val="90000"/>
              </a:lnSpc>
              <a:spcBef>
                <a:spcPts val="500"/>
              </a:spcBef>
              <a:spcAft>
                <a:spcPct val="0"/>
              </a:spcAft>
              <a:buClrTx/>
              <a:buSzTx/>
              <a:buFont typeface="Calibri" panose="020F0502020204030204" pitchFamily="34" charset="0"/>
              <a:buChar char="―"/>
              <a:tabLst/>
              <a:defRPr/>
            </a:pPr>
            <a:endParaRPr kumimoji="0" lang="en-AU" sz="20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sp>
        <p:nvSpPr>
          <p:cNvPr id="12" name="Content Placeholder 2">
            <a:extLst>
              <a:ext uri="{FF2B5EF4-FFF2-40B4-BE49-F238E27FC236}">
                <a16:creationId xmlns="" xmlns:a16="http://schemas.microsoft.com/office/drawing/2014/main" id="{097DD783-7E13-41A0-A835-894A82352E00}"/>
              </a:ext>
            </a:extLst>
          </p:cNvPr>
          <p:cNvSpPr txBox="1">
            <a:spLocks/>
          </p:cNvSpPr>
          <p:nvPr/>
        </p:nvSpPr>
        <p:spPr>
          <a:xfrm>
            <a:off x="1978030" y="4456864"/>
            <a:ext cx="4995794" cy="9256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rPr>
              <a:t>Rebuild of the flock/herd</a:t>
            </a:r>
            <a:endParaRPr kumimoji="0" lang="en-AU" sz="28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endParaRPr>
          </a:p>
          <a:p>
            <a:pPr marL="685800" marR="0" lvl="1" indent="-228600" algn="l" defTabSz="914400" rtl="0" eaLnBrk="1" fontAlgn="base" latinLnBrk="0" hangingPunct="1">
              <a:lnSpc>
                <a:spcPct val="90000"/>
              </a:lnSpc>
              <a:spcBef>
                <a:spcPts val="500"/>
              </a:spcBef>
              <a:spcAft>
                <a:spcPct val="0"/>
              </a:spcAft>
              <a:buClrTx/>
              <a:buSzTx/>
              <a:buFont typeface="Calibri" panose="020F0502020204030204" pitchFamily="34" charset="0"/>
              <a:buChar char="―"/>
              <a:tabLst/>
              <a:defRPr/>
            </a:pPr>
            <a:endParaRPr kumimoji="0" lang="en-AU" sz="2800" b="1" i="0" u="none" strike="noStrike" kern="1200" cap="none" spc="0" normalizeH="0" baseline="0" noProof="0" dirty="0">
              <a:ln>
                <a:noFill/>
              </a:ln>
              <a:solidFill>
                <a:srgbClr val="3F3F42"/>
              </a:solidFill>
              <a:effectLst/>
              <a:uLnTx/>
              <a:uFillTx/>
              <a:latin typeface="Gotham Book" panose="02000603040000020004" pitchFamily="2" charset="0"/>
              <a:ea typeface="+mn-ea"/>
              <a:cs typeface="+mn-cs"/>
            </a:endParaRPr>
          </a:p>
        </p:txBody>
      </p:sp>
      <p:sp>
        <p:nvSpPr>
          <p:cNvPr id="14" name="Content Placeholder 2">
            <a:extLst>
              <a:ext uri="{FF2B5EF4-FFF2-40B4-BE49-F238E27FC236}">
                <a16:creationId xmlns="" xmlns:a16="http://schemas.microsoft.com/office/drawing/2014/main" id="{D8C9E84F-A5FB-4D0F-A42B-21B68BBB0E86}"/>
              </a:ext>
            </a:extLst>
          </p:cNvPr>
          <p:cNvSpPr txBox="1">
            <a:spLocks/>
          </p:cNvSpPr>
          <p:nvPr/>
        </p:nvSpPr>
        <p:spPr>
          <a:xfrm>
            <a:off x="1524000" y="5942697"/>
            <a:ext cx="5044738" cy="5054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bg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base" latinLnBrk="0" hangingPunct="1">
              <a:lnSpc>
                <a:spcPct val="90000"/>
              </a:lnSpc>
              <a:spcBef>
                <a:spcPts val="500"/>
              </a:spcBef>
              <a:spcAft>
                <a:spcPct val="0"/>
              </a:spcAft>
              <a:buClrTx/>
              <a:buSzTx/>
              <a:buFont typeface="Calibri" panose="020F0502020204030204" pitchFamily="34" charset="0"/>
              <a:buNone/>
              <a:tabLst/>
              <a:defRPr/>
            </a:pPr>
            <a:r>
              <a:rPr kumimoji="0" lang="en-US" sz="2800" b="1" i="0" u="none" strike="noStrike" kern="1200" cap="none" spc="0" normalizeH="0" baseline="0" noProof="0" dirty="0">
                <a:ln>
                  <a:noFill/>
                </a:ln>
                <a:solidFill>
                  <a:prstClr val="black"/>
                </a:solidFill>
                <a:effectLst/>
                <a:uLnTx/>
                <a:uFillTx/>
                <a:latin typeface="Gotham Book" panose="02000603040000020004" pitchFamily="2" charset="0"/>
                <a:ea typeface="+mn-ea"/>
                <a:cs typeface="+mn-cs"/>
              </a:rPr>
              <a:t>Covid-19</a:t>
            </a:r>
            <a:endParaRPr kumimoji="0" lang="en-AU" sz="2800" b="1" i="0" u="none" strike="noStrike" kern="1200" cap="none" spc="0" normalizeH="0" baseline="0" noProof="0" dirty="0">
              <a:ln>
                <a:noFill/>
              </a:ln>
              <a:solidFill>
                <a:prstClr val="black"/>
              </a:solidFill>
              <a:effectLst/>
              <a:uLnTx/>
              <a:uFillTx/>
              <a:latin typeface="Gotham Book" panose="02000603040000020004" pitchFamily="2" charset="0"/>
              <a:ea typeface="+mn-ea"/>
              <a:cs typeface="+mn-cs"/>
            </a:endParaRPr>
          </a:p>
        </p:txBody>
      </p:sp>
      <p:sp>
        <p:nvSpPr>
          <p:cNvPr id="3" name="TextBox 2">
            <a:extLst>
              <a:ext uri="{FF2B5EF4-FFF2-40B4-BE49-F238E27FC236}">
                <a16:creationId xmlns="" xmlns:a16="http://schemas.microsoft.com/office/drawing/2014/main" id="{9A88E222-7F6F-4F71-ACF9-AE91B989B127}"/>
              </a:ext>
            </a:extLst>
          </p:cNvPr>
          <p:cNvSpPr txBox="1"/>
          <p:nvPr/>
        </p:nvSpPr>
        <p:spPr>
          <a:xfrm>
            <a:off x="985791" y="5067607"/>
            <a:ext cx="785860" cy="120032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rPr>
              <a:t>5</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9CC069"/>
              </a:solidFill>
              <a:effectLst/>
              <a:uLnTx/>
              <a:uFillTx/>
              <a:latin typeface="Gotham Book" panose="02000603040000020004" pitchFamily="2" charset="0"/>
              <a:ea typeface="Source Sans Pro Light" panose="020B0403030403020204" pitchFamily="34" charset="0"/>
              <a:cs typeface="Source Sans Pro Light" panose="020B0403030403020204" pitchFamily="34" charset="0"/>
            </a:endParaRPr>
          </a:p>
        </p:txBody>
      </p:sp>
      <p:sp>
        <p:nvSpPr>
          <p:cNvPr id="15" name="TextBox 14">
            <a:extLst>
              <a:ext uri="{FF2B5EF4-FFF2-40B4-BE49-F238E27FC236}">
                <a16:creationId xmlns="" xmlns:a16="http://schemas.microsoft.com/office/drawing/2014/main" id="{E9511423-817D-4814-B42B-B89BFA639130}"/>
              </a:ext>
            </a:extLst>
          </p:cNvPr>
          <p:cNvSpPr txBox="1"/>
          <p:nvPr/>
        </p:nvSpPr>
        <p:spPr>
          <a:xfrm>
            <a:off x="1725835" y="5148948"/>
            <a:ext cx="3981450"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otham Book" panose="02000603040000020004" pitchFamily="2" charset="0"/>
                <a:ea typeface="+mn-ea"/>
                <a:cs typeface="+mn-cs"/>
              </a:rPr>
              <a:t>  Russia/Ukraine war</a:t>
            </a:r>
            <a:endParaRPr kumimoji="0" lang="en-AU" sz="2800" b="1" i="0" u="none" strike="noStrike" kern="1200" cap="none" spc="0" normalizeH="0" baseline="0" noProof="0" dirty="0">
              <a:ln>
                <a:noFill/>
              </a:ln>
              <a:solidFill>
                <a:prstClr val="black"/>
              </a:solidFill>
              <a:effectLst/>
              <a:uLnTx/>
              <a:uFillTx/>
              <a:latin typeface="Gotham Book" panose="02000603040000020004" pitchFamily="2" charset="0"/>
              <a:ea typeface="+mn-ea"/>
              <a:cs typeface="+mn-cs"/>
            </a:endParaRPr>
          </a:p>
        </p:txBody>
      </p:sp>
    </p:spTree>
    <p:extLst>
      <p:ext uri="{BB962C8B-B14F-4D97-AF65-F5344CB8AC3E}">
        <p14:creationId xmlns:p14="http://schemas.microsoft.com/office/powerpoint/2010/main" val="344571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1CD1414D-D193-4874-9892-5C5EA7412606}"/>
              </a:ext>
            </a:extLst>
          </p:cNvPr>
          <p:cNvSpPr>
            <a:spLocks noGrp="1"/>
          </p:cNvSpPr>
          <p:nvPr>
            <p:ph type="body" sz="half" idx="2"/>
          </p:nvPr>
        </p:nvSpPr>
        <p:spPr>
          <a:xfrm>
            <a:off x="621155" y="1498295"/>
            <a:ext cx="4994214" cy="3445183"/>
          </a:xfrm>
        </p:spPr>
        <p:txBody>
          <a:bodyPr/>
          <a:lstStyle/>
          <a:p>
            <a:pPr marL="285750" indent="-285750">
              <a:buFont typeface="Arial" panose="020B0604020202020204" pitchFamily="34" charset="0"/>
              <a:buChar char="•"/>
            </a:pPr>
            <a:r>
              <a:rPr lang="en-US" sz="2400" dirty="0">
                <a:latin typeface="Avenir Next" panose="020B0503020202020204"/>
              </a:rPr>
              <a:t>BOM 3 month predictions strong</a:t>
            </a:r>
          </a:p>
          <a:p>
            <a:pPr marL="285750" indent="-285750">
              <a:buFont typeface="Arial" panose="020B0604020202020204" pitchFamily="34" charset="0"/>
              <a:buChar char="•"/>
            </a:pPr>
            <a:r>
              <a:rPr lang="en-US" sz="2400" dirty="0">
                <a:latin typeface="Avenir Next" panose="020B0503020202020204"/>
              </a:rPr>
              <a:t>Recent poor finish to monsoon in Northern Australia  </a:t>
            </a:r>
          </a:p>
          <a:p>
            <a:pPr marL="285750" indent="-285750">
              <a:buFont typeface="Arial" panose="020B0604020202020204" pitchFamily="34" charset="0"/>
              <a:buChar char="•"/>
            </a:pPr>
            <a:r>
              <a:rPr lang="en-US" sz="2400" dirty="0" err="1">
                <a:latin typeface="Avenir Next" panose="020B0503020202020204"/>
              </a:rPr>
              <a:t>LaNina</a:t>
            </a:r>
            <a:r>
              <a:rPr lang="en-US" sz="2400" dirty="0">
                <a:latin typeface="Avenir Next" panose="020B0503020202020204"/>
              </a:rPr>
              <a:t> effect still in play</a:t>
            </a:r>
          </a:p>
          <a:p>
            <a:pPr marL="285750" indent="-285750">
              <a:buFont typeface="Arial" panose="020B0604020202020204" pitchFamily="34" charset="0"/>
              <a:buChar char="•"/>
            </a:pPr>
            <a:r>
              <a:rPr lang="en-US" sz="2400" dirty="0">
                <a:latin typeface="Avenir Next" panose="020B0503020202020204"/>
              </a:rPr>
              <a:t>A reversion to a neutral, or inactive ENSO system is expected to occur this winter, but no sign yet. </a:t>
            </a:r>
          </a:p>
          <a:p>
            <a:pPr marL="285750" indent="-285750">
              <a:buFont typeface="Arial" panose="020B0604020202020204" pitchFamily="34" charset="0"/>
              <a:buChar char="•"/>
            </a:pPr>
            <a:r>
              <a:rPr lang="en-US" sz="2400" dirty="0" err="1">
                <a:latin typeface="Avenir Next" panose="020B0503020202020204"/>
              </a:rPr>
              <a:t>AussieGrass</a:t>
            </a:r>
            <a:r>
              <a:rPr lang="en-US" sz="2400" dirty="0">
                <a:latin typeface="Avenir Next" panose="020B0503020202020204"/>
              </a:rPr>
              <a:t> model suggests pasture growth in the period JUL- SEP 2022 will be weaker than 2020-21</a:t>
            </a: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p:txBody>
      </p:sp>
      <p:sp>
        <p:nvSpPr>
          <p:cNvPr id="7" name="TextBox 1">
            <a:extLst>
              <a:ext uri="{FF2B5EF4-FFF2-40B4-BE49-F238E27FC236}">
                <a16:creationId xmlns="" xmlns:a16="http://schemas.microsoft.com/office/drawing/2014/main" id="{190855A3-6E7D-4ABA-BAB9-F2744718923F}"/>
              </a:ext>
            </a:extLst>
          </p:cNvPr>
          <p:cNvSpPr txBox="1"/>
          <p:nvPr/>
        </p:nvSpPr>
        <p:spPr>
          <a:xfrm>
            <a:off x="516865" y="6249887"/>
            <a:ext cx="4994214" cy="3018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AU" sz="800" dirty="0"/>
          </a:p>
        </p:txBody>
      </p:sp>
      <p:sp>
        <p:nvSpPr>
          <p:cNvPr id="8" name="Title 1">
            <a:extLst>
              <a:ext uri="{FF2B5EF4-FFF2-40B4-BE49-F238E27FC236}">
                <a16:creationId xmlns="" xmlns:a16="http://schemas.microsoft.com/office/drawing/2014/main" id="{2F3F961A-5811-4E5A-8B85-82A5235A4BEF}"/>
              </a:ext>
            </a:extLst>
          </p:cNvPr>
          <p:cNvSpPr txBox="1">
            <a:spLocks/>
          </p:cNvSpPr>
          <p:nvPr/>
        </p:nvSpPr>
        <p:spPr>
          <a:xfrm>
            <a:off x="621155" y="780013"/>
            <a:ext cx="9625595" cy="555367"/>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fontAlgn="auto">
              <a:spcAft>
                <a:spcPts val="0"/>
              </a:spcAft>
            </a:pPr>
            <a:r>
              <a:rPr lang="en-US" b="1" dirty="0">
                <a:latin typeface="Avenir Next"/>
              </a:rPr>
              <a:t>Seasonal Outlook</a:t>
            </a:r>
          </a:p>
        </p:txBody>
      </p:sp>
      <p:sp>
        <p:nvSpPr>
          <p:cNvPr id="6" name="TextBox 5">
            <a:extLst>
              <a:ext uri="{FF2B5EF4-FFF2-40B4-BE49-F238E27FC236}">
                <a16:creationId xmlns="" xmlns:a16="http://schemas.microsoft.com/office/drawing/2014/main" id="{D9C96521-7763-4798-92F0-10FDEA1EB11D}"/>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Refinitiv, </a:t>
            </a:r>
            <a:r>
              <a:rPr lang="en-AU" sz="1050" i="1" dirty="0" err="1">
                <a:latin typeface="Avenir Next" panose="020B0503020202020204" pitchFamily="34" charset="0"/>
              </a:rPr>
              <a:t>Profarmer</a:t>
            </a:r>
            <a:r>
              <a:rPr lang="en-AU" sz="1050" i="1" dirty="0">
                <a:latin typeface="Avenir Next" panose="020B0503020202020204" pitchFamily="34" charset="0"/>
              </a:rPr>
              <a:t>, Mecardo</a:t>
            </a:r>
          </a:p>
        </p:txBody>
      </p:sp>
      <p:pic>
        <p:nvPicPr>
          <p:cNvPr id="5" name="Picture 4">
            <a:extLst>
              <a:ext uri="{FF2B5EF4-FFF2-40B4-BE49-F238E27FC236}">
                <a16:creationId xmlns="" xmlns:a16="http://schemas.microsoft.com/office/drawing/2014/main" id="{F34DA797-08CD-4092-9CB3-87B6150B426B}"/>
              </a:ext>
            </a:extLst>
          </p:cNvPr>
          <p:cNvPicPr>
            <a:picLocks noChangeAspect="1"/>
          </p:cNvPicPr>
          <p:nvPr/>
        </p:nvPicPr>
        <p:blipFill>
          <a:blip r:embed="rId3"/>
          <a:stretch>
            <a:fillRect/>
          </a:stretch>
        </p:blipFill>
        <p:spPr>
          <a:xfrm>
            <a:off x="5689455" y="1263498"/>
            <a:ext cx="6029325" cy="3914775"/>
          </a:xfrm>
          <a:prstGeom prst="rect">
            <a:avLst/>
          </a:prstGeom>
        </p:spPr>
      </p:pic>
      <p:pic>
        <p:nvPicPr>
          <p:cNvPr id="10" name="Picture 9">
            <a:extLst>
              <a:ext uri="{FF2B5EF4-FFF2-40B4-BE49-F238E27FC236}">
                <a16:creationId xmlns="" xmlns:a16="http://schemas.microsoft.com/office/drawing/2014/main" id="{F9353A88-179B-4AD3-8B28-F393C0648FB1}"/>
              </a:ext>
            </a:extLst>
          </p:cNvPr>
          <p:cNvPicPr>
            <a:picLocks noChangeAspect="1"/>
          </p:cNvPicPr>
          <p:nvPr/>
        </p:nvPicPr>
        <p:blipFill>
          <a:blip r:embed="rId4"/>
          <a:stretch>
            <a:fillRect/>
          </a:stretch>
        </p:blipFill>
        <p:spPr>
          <a:xfrm>
            <a:off x="5777590" y="4368648"/>
            <a:ext cx="2409825" cy="1619250"/>
          </a:xfrm>
          <a:prstGeom prst="rect">
            <a:avLst/>
          </a:prstGeom>
        </p:spPr>
      </p:pic>
    </p:spTree>
    <p:extLst>
      <p:ext uri="{BB962C8B-B14F-4D97-AF65-F5344CB8AC3E}">
        <p14:creationId xmlns:p14="http://schemas.microsoft.com/office/powerpoint/2010/main" val="18358564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49A38362-1BE2-492B-830E-5201D4DAB224}"/>
              </a:ext>
            </a:extLst>
          </p:cNvPr>
          <p:cNvSpPr/>
          <p:nvPr/>
        </p:nvSpPr>
        <p:spPr>
          <a:xfrm>
            <a:off x="4477871" y="2931459"/>
            <a:ext cx="7714129" cy="2377066"/>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ubtitle 1">
            <a:extLst>
              <a:ext uri="{FF2B5EF4-FFF2-40B4-BE49-F238E27FC236}">
                <a16:creationId xmlns="" xmlns:a16="http://schemas.microsoft.com/office/drawing/2014/main" id="{B0E9D987-9232-4A7F-9E03-58AFD303197C}"/>
              </a:ext>
            </a:extLst>
          </p:cNvPr>
          <p:cNvSpPr txBox="1">
            <a:spLocks noChangeArrowheads="1"/>
          </p:cNvSpPr>
          <p:nvPr/>
        </p:nvSpPr>
        <p:spPr bwMode="auto">
          <a:xfrm>
            <a:off x="4860200" y="3543300"/>
            <a:ext cx="6931750" cy="130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Calibri" panose="020F050202020403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Calibri" panose="020F050202020403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altLang="en-US" sz="3200" b="1" dirty="0">
                <a:latin typeface="Avenir Next" panose="020B0503020202020204" pitchFamily="34" charset="0"/>
              </a:rPr>
              <a:t>RED MEAT</a:t>
            </a:r>
          </a:p>
          <a:p>
            <a:r>
              <a:rPr lang="en-US" altLang="en-US" sz="1800" spc="300" dirty="0">
                <a:latin typeface="Avenir Next" panose="020B0503020202020204" pitchFamily="34" charset="0"/>
              </a:rPr>
              <a:t>Price &amp; Outlook Update</a:t>
            </a:r>
          </a:p>
          <a:p>
            <a:endParaRPr lang="en-US" altLang="en-US" sz="1800" spc="300" dirty="0">
              <a:solidFill>
                <a:schemeClr val="tx1"/>
              </a:solidFill>
              <a:highlight>
                <a:srgbClr val="FFFF00"/>
              </a:highlight>
              <a:latin typeface="Avenir Next" panose="020B0503020202020204" pitchFamily="34" charset="0"/>
            </a:endParaRPr>
          </a:p>
        </p:txBody>
      </p:sp>
      <p:pic>
        <p:nvPicPr>
          <p:cNvPr id="21" name="Picture 20" descr="Logo, company name&#10;&#10;Description automatically generated">
            <a:extLst>
              <a:ext uri="{FF2B5EF4-FFF2-40B4-BE49-F238E27FC236}">
                <a16:creationId xmlns="" xmlns:a16="http://schemas.microsoft.com/office/drawing/2014/main" id="{28DC2D1F-686D-4766-A9ED-13A2F03245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3882" y="5840730"/>
            <a:ext cx="3604648" cy="643291"/>
          </a:xfrm>
          <a:prstGeom prst="rect">
            <a:avLst/>
          </a:prstGeom>
        </p:spPr>
      </p:pic>
    </p:spTree>
    <p:custDataLst>
      <p:tags r:id="rId1"/>
    </p:custDataLst>
    <p:extLst>
      <p:ext uri="{BB962C8B-B14F-4D97-AF65-F5344CB8AC3E}">
        <p14:creationId xmlns:p14="http://schemas.microsoft.com/office/powerpoint/2010/main" val="614755225"/>
      </p:ext>
    </p:extLst>
  </p:cSld>
  <p:clrMapOvr>
    <a:masterClrMapping/>
  </p:clrMapOvr>
  <mc:AlternateContent xmlns:mc="http://schemas.openxmlformats.org/markup-compatibility/2006" xmlns:p14="http://schemas.microsoft.com/office/powerpoint/2010/main">
    <mc:Choice Requires="p14">
      <p:transition spd="slow" p14:dur="2000" advTm="9093"/>
    </mc:Choice>
    <mc:Fallback xmlns="">
      <p:transition spd="slow" advTm="9093"/>
    </mc:Fallback>
  </mc:AlternateContent>
  <p:extLst mod="1">
    <p:ext uri="{E180D4A7-C9FB-4DFB-919C-405C955672EB}">
      <p14:showEvtLst xmlns:p14="http://schemas.microsoft.com/office/powerpoint/2010/main">
        <p14:playEvt time="758" objId="7"/>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6F772F-042D-4A79-BD98-4FB41AB6E3BE}"/>
              </a:ext>
            </a:extLst>
          </p:cNvPr>
          <p:cNvSpPr>
            <a:spLocks noGrp="1"/>
          </p:cNvSpPr>
          <p:nvPr>
            <p:ph type="title"/>
          </p:nvPr>
        </p:nvSpPr>
        <p:spPr>
          <a:xfrm>
            <a:off x="504092" y="243175"/>
            <a:ext cx="10632831" cy="799709"/>
          </a:xfrm>
          <a:solidFill>
            <a:schemeClr val="bg1"/>
          </a:solidFill>
        </p:spPr>
        <p:txBody>
          <a:bodyPr>
            <a:noAutofit/>
          </a:bodyPr>
          <a:lstStyle/>
          <a:p>
            <a:r>
              <a:rPr lang="en-AU" sz="3200" dirty="0"/>
              <a:t>Understanding the path to wealth in the developing world</a:t>
            </a:r>
          </a:p>
        </p:txBody>
      </p:sp>
      <p:sp>
        <p:nvSpPr>
          <p:cNvPr id="4" name="Content Placeholder 3">
            <a:extLst>
              <a:ext uri="{FF2B5EF4-FFF2-40B4-BE49-F238E27FC236}">
                <a16:creationId xmlns="" xmlns:a16="http://schemas.microsoft.com/office/drawing/2014/main" id="{425E890F-2011-484A-A61E-F027E42211D0}"/>
              </a:ext>
            </a:extLst>
          </p:cNvPr>
          <p:cNvSpPr>
            <a:spLocks noGrp="1"/>
          </p:cNvSpPr>
          <p:nvPr>
            <p:ph sz="quarter" idx="10"/>
          </p:nvPr>
        </p:nvSpPr>
        <p:spPr>
          <a:xfrm>
            <a:off x="832339" y="1265610"/>
            <a:ext cx="10918030" cy="2295612"/>
          </a:xfrm>
        </p:spPr>
        <p:txBody>
          <a:bodyPr/>
          <a:lstStyle/>
          <a:p>
            <a:pPr marL="342900" indent="-342900">
              <a:buFont typeface="Arial" panose="020B0604020202020204" pitchFamily="34" charset="0"/>
              <a:buChar char="•"/>
            </a:pPr>
            <a:r>
              <a:rPr lang="en-US" sz="2800" dirty="0"/>
              <a:t>Starts with industrialization (this requires Minerals!!)</a:t>
            </a:r>
          </a:p>
          <a:p>
            <a:pPr marL="342900" indent="-342900">
              <a:buFont typeface="Arial" panose="020B0604020202020204" pitchFamily="34" charset="0"/>
              <a:buChar char="•"/>
            </a:pPr>
            <a:r>
              <a:rPr lang="en-US" sz="2800" dirty="0"/>
              <a:t>Movement from rural and regional areas to cities with higher income potential</a:t>
            </a:r>
          </a:p>
          <a:p>
            <a:pPr marL="342900" indent="-342900">
              <a:buFont typeface="Arial" panose="020B0604020202020204" pitchFamily="34" charset="0"/>
              <a:buChar char="•"/>
            </a:pPr>
            <a:r>
              <a:rPr lang="en-US" sz="2800" dirty="0"/>
              <a:t>Family wealth grows (GDP builds)</a:t>
            </a:r>
          </a:p>
          <a:p>
            <a:pPr marL="342900" indent="-342900">
              <a:buFont typeface="Arial" panose="020B0604020202020204" pitchFamily="34" charset="0"/>
              <a:buChar char="•"/>
            </a:pPr>
            <a:r>
              <a:rPr lang="en-US" sz="2800" dirty="0"/>
              <a:t>Nations with high proportions of urbanized populations tend to have higher GDP.</a:t>
            </a:r>
          </a:p>
          <a:p>
            <a:endParaRPr lang="en-US" dirty="0"/>
          </a:p>
        </p:txBody>
      </p:sp>
      <p:pic>
        <p:nvPicPr>
          <p:cNvPr id="24" name="Picture 23">
            <a:extLst>
              <a:ext uri="{FF2B5EF4-FFF2-40B4-BE49-F238E27FC236}">
                <a16:creationId xmlns="" xmlns:a16="http://schemas.microsoft.com/office/drawing/2014/main" id="{3F82803E-4595-44B3-82E7-B3F84BE04BB6}"/>
              </a:ext>
            </a:extLst>
          </p:cNvPr>
          <p:cNvPicPr>
            <a:picLocks noChangeAspect="1"/>
          </p:cNvPicPr>
          <p:nvPr/>
        </p:nvPicPr>
        <p:blipFill rotWithShape="1">
          <a:blip r:embed="rId3"/>
          <a:srcRect t="25074"/>
          <a:stretch/>
        </p:blipFill>
        <p:spPr>
          <a:xfrm>
            <a:off x="9789885" y="942791"/>
            <a:ext cx="837963" cy="645638"/>
          </a:xfrm>
          <a:prstGeom prst="rect">
            <a:avLst/>
          </a:prstGeom>
        </p:spPr>
      </p:pic>
      <p:pic>
        <p:nvPicPr>
          <p:cNvPr id="12" name="Picture 11">
            <a:extLst>
              <a:ext uri="{FF2B5EF4-FFF2-40B4-BE49-F238E27FC236}">
                <a16:creationId xmlns="" xmlns:a16="http://schemas.microsoft.com/office/drawing/2014/main" id="{B04B4FA7-2F3E-40CB-98CD-807E7B6DB6F9}"/>
              </a:ext>
            </a:extLst>
          </p:cNvPr>
          <p:cNvPicPr>
            <a:picLocks noChangeAspect="1"/>
          </p:cNvPicPr>
          <p:nvPr/>
        </p:nvPicPr>
        <p:blipFill>
          <a:blip r:embed="rId4"/>
          <a:stretch>
            <a:fillRect/>
          </a:stretch>
        </p:blipFill>
        <p:spPr>
          <a:xfrm>
            <a:off x="10070123" y="2288045"/>
            <a:ext cx="741054" cy="645639"/>
          </a:xfrm>
          <a:prstGeom prst="rect">
            <a:avLst/>
          </a:prstGeom>
        </p:spPr>
      </p:pic>
      <p:sp>
        <p:nvSpPr>
          <p:cNvPr id="3" name="TextBox 2">
            <a:extLst>
              <a:ext uri="{FF2B5EF4-FFF2-40B4-BE49-F238E27FC236}">
                <a16:creationId xmlns="" xmlns:a16="http://schemas.microsoft.com/office/drawing/2014/main" id="{9917E016-0F61-48CD-B670-B74407C1897F}"/>
              </a:ext>
            </a:extLst>
          </p:cNvPr>
          <p:cNvSpPr txBox="1"/>
          <p:nvPr/>
        </p:nvSpPr>
        <p:spPr>
          <a:xfrm>
            <a:off x="10070123" y="5955323"/>
            <a:ext cx="1680246" cy="715108"/>
          </a:xfrm>
          <a:prstGeom prst="rect">
            <a:avLst/>
          </a:prstGeom>
          <a:solidFill>
            <a:schemeClr val="bg1"/>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17494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356BA2-CB4F-4FD1-8D0C-0EF9103C0341}"/>
              </a:ext>
            </a:extLst>
          </p:cNvPr>
          <p:cNvSpPr>
            <a:spLocks noGrp="1"/>
          </p:cNvSpPr>
          <p:nvPr>
            <p:ph type="title"/>
          </p:nvPr>
        </p:nvSpPr>
        <p:spPr/>
        <p:txBody>
          <a:bodyPr/>
          <a:lstStyle/>
          <a:p>
            <a:r>
              <a:rPr lang="en-US" dirty="0"/>
              <a:t>Demand grows in developing countries</a:t>
            </a:r>
            <a:endParaRPr lang="en-AU" dirty="0"/>
          </a:p>
        </p:txBody>
      </p:sp>
      <p:pic>
        <p:nvPicPr>
          <p:cNvPr id="4" name="Content Placeholder 3">
            <a:extLst>
              <a:ext uri="{FF2B5EF4-FFF2-40B4-BE49-F238E27FC236}">
                <a16:creationId xmlns="" xmlns:a16="http://schemas.microsoft.com/office/drawing/2014/main" id="{453ACEA7-8007-4F58-AA81-A6B5FA72B151}"/>
              </a:ext>
            </a:extLst>
          </p:cNvPr>
          <p:cNvPicPr>
            <a:picLocks noGrp="1" noChangeAspect="1"/>
          </p:cNvPicPr>
          <p:nvPr>
            <p:ph idx="1"/>
          </p:nvPr>
        </p:nvPicPr>
        <p:blipFill>
          <a:blip r:embed="rId3"/>
          <a:stretch>
            <a:fillRect/>
          </a:stretch>
        </p:blipFill>
        <p:spPr>
          <a:xfrm>
            <a:off x="356660" y="2752684"/>
            <a:ext cx="5468212" cy="3198588"/>
          </a:xfrm>
          <a:prstGeom prst="rect">
            <a:avLst/>
          </a:prstGeom>
        </p:spPr>
      </p:pic>
      <p:sp>
        <p:nvSpPr>
          <p:cNvPr id="3" name="TextBox 2">
            <a:extLst>
              <a:ext uri="{FF2B5EF4-FFF2-40B4-BE49-F238E27FC236}">
                <a16:creationId xmlns="" xmlns:a16="http://schemas.microsoft.com/office/drawing/2014/main" id="{40203881-042C-41A1-8919-D44C17A96921}"/>
              </a:ext>
            </a:extLst>
          </p:cNvPr>
          <p:cNvSpPr txBox="1"/>
          <p:nvPr/>
        </p:nvSpPr>
        <p:spPr>
          <a:xfrm>
            <a:off x="7205472" y="1402080"/>
            <a:ext cx="4250413" cy="3416320"/>
          </a:xfrm>
          <a:prstGeom prst="rect">
            <a:avLst/>
          </a:prstGeom>
          <a:noFill/>
        </p:spPr>
        <p:txBody>
          <a:bodyPr wrap="square" rtlCol="0">
            <a:spAutoFit/>
          </a:bodyPr>
          <a:lstStyle/>
          <a:p>
            <a:pPr marL="285750" indent="-285750">
              <a:buFont typeface="Arial" panose="020B0604020202020204" pitchFamily="34" charset="0"/>
              <a:buChar char="•"/>
            </a:pPr>
            <a:r>
              <a:rPr lang="en-US" sz="3600" b="1" dirty="0"/>
              <a:t>Meat consumption increases as GDP increases</a:t>
            </a:r>
          </a:p>
          <a:p>
            <a:pPr marL="285750" indent="-285750">
              <a:buFont typeface="Arial" panose="020B0604020202020204" pitchFamily="34" charset="0"/>
              <a:buChar char="•"/>
            </a:pPr>
            <a:r>
              <a:rPr lang="en-US" sz="3600" b="1" dirty="0"/>
              <a:t>Chinese millennials are embracing western diets</a:t>
            </a:r>
            <a:endParaRPr lang="en-AU" sz="3600" b="1" dirty="0"/>
          </a:p>
        </p:txBody>
      </p:sp>
      <p:sp>
        <p:nvSpPr>
          <p:cNvPr id="5" name="TextBox 4">
            <a:extLst>
              <a:ext uri="{FF2B5EF4-FFF2-40B4-BE49-F238E27FC236}">
                <a16:creationId xmlns="" xmlns:a16="http://schemas.microsoft.com/office/drawing/2014/main" id="{FCEEA686-DAD0-4EB1-B4E1-9998F944D88E}"/>
              </a:ext>
            </a:extLst>
          </p:cNvPr>
          <p:cNvSpPr txBox="1"/>
          <p:nvPr/>
        </p:nvSpPr>
        <p:spPr>
          <a:xfrm>
            <a:off x="9906000" y="5951272"/>
            <a:ext cx="1929340" cy="777774"/>
          </a:xfrm>
          <a:prstGeom prst="rect">
            <a:avLst/>
          </a:prstGeom>
          <a:solidFill>
            <a:schemeClr val="bg1"/>
          </a:solidFill>
        </p:spPr>
        <p:txBody>
          <a:bodyPr wrap="square" rtlCol="0">
            <a:spAutoFit/>
          </a:bodyPr>
          <a:lstStyle/>
          <a:p>
            <a:endParaRPr lang="en-AU" dirty="0"/>
          </a:p>
        </p:txBody>
      </p:sp>
    </p:spTree>
    <p:extLst>
      <p:ext uri="{BB962C8B-B14F-4D97-AF65-F5344CB8AC3E}">
        <p14:creationId xmlns:p14="http://schemas.microsoft.com/office/powerpoint/2010/main" val="18986332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6F772F-042D-4A79-BD98-4FB41AB6E3BE}"/>
              </a:ext>
            </a:extLst>
          </p:cNvPr>
          <p:cNvSpPr>
            <a:spLocks noGrp="1"/>
          </p:cNvSpPr>
          <p:nvPr>
            <p:ph type="title"/>
          </p:nvPr>
        </p:nvSpPr>
        <p:spPr>
          <a:xfrm>
            <a:off x="2186895" y="243176"/>
            <a:ext cx="7560912" cy="604614"/>
          </a:xfrm>
        </p:spPr>
        <p:txBody>
          <a:bodyPr>
            <a:normAutofit fontScale="90000"/>
          </a:bodyPr>
          <a:lstStyle/>
          <a:p>
            <a:r>
              <a:rPr lang="en-AU" dirty="0"/>
              <a:t>The path to wealth in the developing world</a:t>
            </a:r>
          </a:p>
        </p:txBody>
      </p:sp>
      <p:sp>
        <p:nvSpPr>
          <p:cNvPr id="4" name="Content Placeholder 3">
            <a:extLst>
              <a:ext uri="{FF2B5EF4-FFF2-40B4-BE49-F238E27FC236}">
                <a16:creationId xmlns="" xmlns:a16="http://schemas.microsoft.com/office/drawing/2014/main" id="{425E890F-2011-484A-A61E-F027E42211D0}"/>
              </a:ext>
            </a:extLst>
          </p:cNvPr>
          <p:cNvSpPr>
            <a:spLocks noGrp="1"/>
          </p:cNvSpPr>
          <p:nvPr>
            <p:ph sz="quarter" idx="10"/>
          </p:nvPr>
        </p:nvSpPr>
        <p:spPr>
          <a:xfrm>
            <a:off x="5533292" y="847790"/>
            <a:ext cx="6217076" cy="5496484"/>
          </a:xfrm>
        </p:spPr>
        <p:txBody>
          <a:bodyPr/>
          <a:lstStyle/>
          <a:p>
            <a:pPr marL="342900" indent="-342900">
              <a:buFont typeface="Arial" panose="020B0604020202020204" pitchFamily="34" charset="0"/>
              <a:buChar char="•"/>
            </a:pPr>
            <a:r>
              <a:rPr lang="en-US" sz="2400" dirty="0"/>
              <a:t>People in China’s big cities of Shanghai, Beijing, Shenzhen have higher incomes on average compared to rural.</a:t>
            </a:r>
          </a:p>
          <a:p>
            <a:pPr marL="342900" indent="-342900">
              <a:buFont typeface="Arial" panose="020B0604020202020204" pitchFamily="34" charset="0"/>
              <a:buChar char="•"/>
            </a:pPr>
            <a:endParaRPr lang="en-US" dirty="0"/>
          </a:p>
          <a:p>
            <a:endParaRPr lang="en-US" dirty="0"/>
          </a:p>
        </p:txBody>
      </p:sp>
      <p:sp>
        <p:nvSpPr>
          <p:cNvPr id="6" name="TextBox 5">
            <a:extLst>
              <a:ext uri="{FF2B5EF4-FFF2-40B4-BE49-F238E27FC236}">
                <a16:creationId xmlns="" xmlns:a16="http://schemas.microsoft.com/office/drawing/2014/main" id="{23B197F2-9421-4582-9BCE-3D8B8F609391}"/>
              </a:ext>
            </a:extLst>
          </p:cNvPr>
          <p:cNvSpPr txBox="1"/>
          <p:nvPr/>
        </p:nvSpPr>
        <p:spPr>
          <a:xfrm>
            <a:off x="250371" y="6344274"/>
            <a:ext cx="14478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Source: </a:t>
            </a:r>
          </a:p>
        </p:txBody>
      </p:sp>
      <p:pic>
        <p:nvPicPr>
          <p:cNvPr id="16390" name="Picture 6">
            <a:extLst>
              <a:ext uri="{FF2B5EF4-FFF2-40B4-BE49-F238E27FC236}">
                <a16:creationId xmlns="" xmlns:a16="http://schemas.microsoft.com/office/drawing/2014/main" id="{FAC39F46-588E-415A-A318-2CB1FE50C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76" y="1957754"/>
            <a:ext cx="10463188" cy="4755852"/>
          </a:xfrm>
          <a:prstGeom prst="rect">
            <a:avLst/>
          </a:prstGeom>
          <a:noFill/>
          <a:extLst>
            <a:ext uri="{909E8E84-426E-40dd-AFC4-6F175D3DCCD1}">
              <a14:hiddenFill xmlns:a14="http://schemas.microsoft.com/office/drawing/2010/main">
                <a:solidFill>
                  <a:srgbClr val="FFFFFF"/>
                </a:solidFill>
              </a14:hiddenFill>
            </a:ext>
          </a:extLst>
        </p:spPr>
      </p:pic>
      <p:sp>
        <p:nvSpPr>
          <p:cNvPr id="7" name="Arrow: Down 6">
            <a:extLst>
              <a:ext uri="{FF2B5EF4-FFF2-40B4-BE49-F238E27FC236}">
                <a16:creationId xmlns="" xmlns:a16="http://schemas.microsoft.com/office/drawing/2014/main" id="{32700F83-5A48-4788-AF57-D0AB55CD6479}"/>
              </a:ext>
            </a:extLst>
          </p:cNvPr>
          <p:cNvSpPr/>
          <p:nvPr/>
        </p:nvSpPr>
        <p:spPr>
          <a:xfrm rot="19051070">
            <a:off x="6067543" y="2828999"/>
            <a:ext cx="473473" cy="1200001"/>
          </a:xfrm>
          <a:prstGeom prst="downArrow">
            <a:avLst>
              <a:gd name="adj1" fmla="val 47938"/>
              <a:gd name="adj2" fmla="val 57206"/>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BEIJING</a:t>
            </a:r>
          </a:p>
        </p:txBody>
      </p:sp>
      <p:sp>
        <p:nvSpPr>
          <p:cNvPr id="19" name="Arrow: Down 18">
            <a:extLst>
              <a:ext uri="{FF2B5EF4-FFF2-40B4-BE49-F238E27FC236}">
                <a16:creationId xmlns="" xmlns:a16="http://schemas.microsoft.com/office/drawing/2014/main" id="{119F2015-2BBA-4739-8056-AE8E3DA758CA}"/>
              </a:ext>
            </a:extLst>
          </p:cNvPr>
          <p:cNvSpPr/>
          <p:nvPr/>
        </p:nvSpPr>
        <p:spPr>
          <a:xfrm rot="15394730">
            <a:off x="5468307" y="3766375"/>
            <a:ext cx="584020" cy="2516843"/>
          </a:xfrm>
          <a:prstGeom prst="downArrow">
            <a:avLst>
              <a:gd name="adj1" fmla="val 47938"/>
              <a:gd name="adj2" fmla="val 57206"/>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SHANGHAI</a:t>
            </a:r>
          </a:p>
        </p:txBody>
      </p:sp>
      <p:sp>
        <p:nvSpPr>
          <p:cNvPr id="20" name="Arrow: Down 19">
            <a:extLst>
              <a:ext uri="{FF2B5EF4-FFF2-40B4-BE49-F238E27FC236}">
                <a16:creationId xmlns="" xmlns:a16="http://schemas.microsoft.com/office/drawing/2014/main" id="{496E04C6-CD65-44ED-B0F0-047FD41C217A}"/>
              </a:ext>
            </a:extLst>
          </p:cNvPr>
          <p:cNvSpPr/>
          <p:nvPr/>
        </p:nvSpPr>
        <p:spPr>
          <a:xfrm rot="5742909">
            <a:off x="7771841" y="4898727"/>
            <a:ext cx="861121" cy="2516843"/>
          </a:xfrm>
          <a:prstGeom prst="downArrow">
            <a:avLst>
              <a:gd name="adj1" fmla="val 47938"/>
              <a:gd name="adj2" fmla="val 63697"/>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SHENZHEN</a:t>
            </a:r>
          </a:p>
        </p:txBody>
      </p:sp>
      <p:sp>
        <p:nvSpPr>
          <p:cNvPr id="3" name="TextBox 2">
            <a:extLst>
              <a:ext uri="{FF2B5EF4-FFF2-40B4-BE49-F238E27FC236}">
                <a16:creationId xmlns="" xmlns:a16="http://schemas.microsoft.com/office/drawing/2014/main" id="{1806A1EC-6747-466A-BCD6-8EF8020C6C79}"/>
              </a:ext>
            </a:extLst>
          </p:cNvPr>
          <p:cNvSpPr txBox="1"/>
          <p:nvPr/>
        </p:nvSpPr>
        <p:spPr>
          <a:xfrm>
            <a:off x="515815" y="410308"/>
            <a:ext cx="1500554" cy="703384"/>
          </a:xfrm>
          <a:prstGeom prst="rect">
            <a:avLst/>
          </a:prstGeom>
          <a:solidFill>
            <a:schemeClr val="bg1"/>
          </a:solidFill>
        </p:spPr>
        <p:txBody>
          <a:bodyPr wrap="square" rtlCol="0">
            <a:spAutoFit/>
          </a:bodyPr>
          <a:lstStyle/>
          <a:p>
            <a:endParaRPr lang="en-AU" dirty="0"/>
          </a:p>
        </p:txBody>
      </p:sp>
      <p:sp>
        <p:nvSpPr>
          <p:cNvPr id="5" name="TextBox 4">
            <a:extLst>
              <a:ext uri="{FF2B5EF4-FFF2-40B4-BE49-F238E27FC236}">
                <a16:creationId xmlns="" xmlns:a16="http://schemas.microsoft.com/office/drawing/2014/main" id="{5921EF5A-AEC8-4834-A245-124C6EFC0B1B}"/>
              </a:ext>
            </a:extLst>
          </p:cNvPr>
          <p:cNvSpPr txBox="1"/>
          <p:nvPr/>
        </p:nvSpPr>
        <p:spPr>
          <a:xfrm>
            <a:off x="10658564" y="6002215"/>
            <a:ext cx="1283065" cy="708672"/>
          </a:xfrm>
          <a:prstGeom prst="rect">
            <a:avLst/>
          </a:prstGeom>
          <a:solidFill>
            <a:schemeClr val="bg1"/>
          </a:solidFill>
        </p:spPr>
        <p:txBody>
          <a:bodyPr wrap="square" rtlCol="0">
            <a:spAutoFit/>
          </a:bodyPr>
          <a:lstStyle/>
          <a:p>
            <a:endParaRPr lang="en-AU" dirty="0"/>
          </a:p>
        </p:txBody>
      </p:sp>
      <p:pic>
        <p:nvPicPr>
          <p:cNvPr id="8" name="Picture 7">
            <a:extLst>
              <a:ext uri="{FF2B5EF4-FFF2-40B4-BE49-F238E27FC236}">
                <a16:creationId xmlns="" xmlns:a16="http://schemas.microsoft.com/office/drawing/2014/main" id="{70591586-B15F-43BB-82AA-D0E8DB7D27A5}"/>
              </a:ext>
            </a:extLst>
          </p:cNvPr>
          <p:cNvPicPr>
            <a:picLocks noChangeAspect="1"/>
          </p:cNvPicPr>
          <p:nvPr/>
        </p:nvPicPr>
        <p:blipFill>
          <a:blip r:embed="rId4"/>
          <a:stretch>
            <a:fillRect/>
          </a:stretch>
        </p:blipFill>
        <p:spPr>
          <a:xfrm>
            <a:off x="250371" y="1159853"/>
            <a:ext cx="3609145" cy="646232"/>
          </a:xfrm>
          <a:prstGeom prst="rect">
            <a:avLst/>
          </a:prstGeom>
        </p:spPr>
      </p:pic>
    </p:spTree>
    <p:extLst>
      <p:ext uri="{BB962C8B-B14F-4D97-AF65-F5344CB8AC3E}">
        <p14:creationId xmlns:p14="http://schemas.microsoft.com/office/powerpoint/2010/main" val="18756429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7"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C17F0E0-52DF-4729-9BB0-FD81659623B7}"/>
              </a:ext>
            </a:extLst>
          </p:cNvPr>
          <p:cNvSpPr/>
          <p:nvPr/>
        </p:nvSpPr>
        <p:spPr>
          <a:xfrm>
            <a:off x="0" y="293369"/>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4">
            <a:extLst>
              <a:ext uri="{FF2B5EF4-FFF2-40B4-BE49-F238E27FC236}">
                <a16:creationId xmlns="" xmlns:a16="http://schemas.microsoft.com/office/drawing/2014/main" id="{7871CA39-F9BA-4A95-8A0A-D40F3A8917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00678" y="1840219"/>
            <a:ext cx="6790644" cy="4151312"/>
          </a:xfrm>
          <a:prstGeom prst="rect">
            <a:avLst/>
          </a:prstGeom>
        </p:spPr>
      </p:pic>
      <p:sp>
        <p:nvSpPr>
          <p:cNvPr id="4" name="Title 1">
            <a:extLst>
              <a:ext uri="{FF2B5EF4-FFF2-40B4-BE49-F238E27FC236}">
                <a16:creationId xmlns="" xmlns:a16="http://schemas.microsoft.com/office/drawing/2014/main" id="{47C31CF9-2BDA-4167-BA66-9CD2BF6E0EFC}"/>
              </a:ext>
            </a:extLst>
          </p:cNvPr>
          <p:cNvSpPr txBox="1">
            <a:spLocks/>
          </p:cNvSpPr>
          <p:nvPr/>
        </p:nvSpPr>
        <p:spPr>
          <a:xfrm>
            <a:off x="1454227" y="792536"/>
            <a:ext cx="9088916"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solidFill>
                  <a:schemeClr val="bg1"/>
                </a:solidFill>
                <a:latin typeface="Avenir Next" panose="020B0503020202020204" pitchFamily="34" charset="0"/>
              </a:rPr>
              <a:t>The big population numbers are close to Australia</a:t>
            </a:r>
          </a:p>
        </p:txBody>
      </p:sp>
    </p:spTree>
    <p:extLst>
      <p:ext uri="{BB962C8B-B14F-4D97-AF65-F5344CB8AC3E}">
        <p14:creationId xmlns:p14="http://schemas.microsoft.com/office/powerpoint/2010/main" val="151238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38A71D7-00BB-46DD-B138-34493A9EC0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5937" y="976266"/>
            <a:ext cx="9740866" cy="4532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BE02FDFB-EF0B-493F-98D0-AA12A1141C9C}"/>
              </a:ext>
            </a:extLst>
          </p:cNvPr>
          <p:cNvPicPr>
            <a:picLocks noChangeAspect="1"/>
          </p:cNvPicPr>
          <p:nvPr/>
        </p:nvPicPr>
        <p:blipFill>
          <a:blip r:embed="rId4"/>
          <a:stretch>
            <a:fillRect/>
          </a:stretch>
        </p:blipFill>
        <p:spPr>
          <a:xfrm>
            <a:off x="6830458" y="2474144"/>
            <a:ext cx="4373696" cy="3405806"/>
          </a:xfrm>
          <a:prstGeom prst="rect">
            <a:avLst/>
          </a:prstGeom>
        </p:spPr>
      </p:pic>
    </p:spTree>
    <p:extLst>
      <p:ext uri="{BB962C8B-B14F-4D97-AF65-F5344CB8AC3E}">
        <p14:creationId xmlns:p14="http://schemas.microsoft.com/office/powerpoint/2010/main" val="337804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78E5A8A8-9A89-49AD-9026-44402629A8E2}"/>
              </a:ext>
            </a:extLst>
          </p:cNvPr>
          <p:cNvSpPr txBox="1">
            <a:spLocks/>
          </p:cNvSpPr>
          <p:nvPr/>
        </p:nvSpPr>
        <p:spPr>
          <a:xfrm>
            <a:off x="3383309" y="410821"/>
            <a:ext cx="5406302"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Retail price of meat</a:t>
            </a:r>
          </a:p>
          <a:p>
            <a:pPr algn="ctr" fontAlgn="auto">
              <a:spcAft>
                <a:spcPts val="0"/>
              </a:spcAft>
            </a:pPr>
            <a:endParaRPr lang="en-AU" sz="3200" b="1" dirty="0">
              <a:latin typeface="Avenir Next" panose="020B0503020202020204" pitchFamily="34" charset="0"/>
            </a:endParaRPr>
          </a:p>
        </p:txBody>
      </p:sp>
      <p:graphicFrame>
        <p:nvGraphicFramePr>
          <p:cNvPr id="9" name="Chart 8">
            <a:extLst>
              <a:ext uri="{FF2B5EF4-FFF2-40B4-BE49-F238E27FC236}">
                <a16:creationId xmlns="" xmlns:a16="http://schemas.microsoft.com/office/drawing/2014/main" id="{EADD1091-29DE-4A14-A607-4E772C0A4AD6}"/>
              </a:ext>
            </a:extLst>
          </p:cNvPr>
          <p:cNvGraphicFramePr>
            <a:graphicFrameLocks/>
          </p:cNvGraphicFramePr>
          <p:nvPr>
            <p:extLst>
              <p:ext uri="{D42A27DB-BD31-4B8C-83A1-F6EECF244321}">
                <p14:modId xmlns:p14="http://schemas.microsoft.com/office/powerpoint/2010/main" val="2145527858"/>
              </p:ext>
            </p:extLst>
          </p:nvPr>
        </p:nvGraphicFramePr>
        <p:xfrm>
          <a:off x="1811950" y="2249268"/>
          <a:ext cx="8568099" cy="402394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 xmlns:a16="http://schemas.microsoft.com/office/drawing/2014/main" id="{7C29765A-2616-404C-A614-01A32E31DC8F}"/>
              </a:ext>
            </a:extLst>
          </p:cNvPr>
          <p:cNvSpPr/>
          <p:nvPr/>
        </p:nvSpPr>
        <p:spPr>
          <a:xfrm>
            <a:off x="8186058" y="1182719"/>
            <a:ext cx="3696498" cy="424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 xmlns:a16="http://schemas.microsoft.com/office/drawing/2014/main" id="{6E061B1B-1B99-449D-8DC4-BC9588D63953}"/>
              </a:ext>
            </a:extLst>
          </p:cNvPr>
          <p:cNvSpPr/>
          <p:nvPr/>
        </p:nvSpPr>
        <p:spPr>
          <a:xfrm>
            <a:off x="-9540" y="1010132"/>
            <a:ext cx="1220154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 xmlns:a16="http://schemas.microsoft.com/office/drawing/2014/main" id="{610B490D-B034-488C-8C47-C5EF729386C7}"/>
              </a:ext>
            </a:extLst>
          </p:cNvPr>
          <p:cNvSpPr txBox="1"/>
          <p:nvPr/>
        </p:nvSpPr>
        <p:spPr>
          <a:xfrm>
            <a:off x="1080656" y="1370233"/>
            <a:ext cx="2005069" cy="646331"/>
          </a:xfrm>
          <a:prstGeom prst="rect">
            <a:avLst/>
          </a:prstGeom>
          <a:noFill/>
        </p:spPr>
        <p:txBody>
          <a:bodyPr wrap="square" rtlCol="0">
            <a:spAutoFit/>
          </a:bodyPr>
          <a:lstStyle/>
          <a:p>
            <a:pPr algn="ctr"/>
            <a:r>
              <a:rPr lang="en-US" b="1" dirty="0">
                <a:solidFill>
                  <a:schemeClr val="bg1"/>
                </a:solidFill>
              </a:rPr>
              <a:t>Red meat prices are on the rise</a:t>
            </a:r>
            <a:endParaRPr lang="en-AU" dirty="0"/>
          </a:p>
        </p:txBody>
      </p:sp>
      <p:sp>
        <p:nvSpPr>
          <p:cNvPr id="8" name="TextBox 7">
            <a:extLst>
              <a:ext uri="{FF2B5EF4-FFF2-40B4-BE49-F238E27FC236}">
                <a16:creationId xmlns="" xmlns:a16="http://schemas.microsoft.com/office/drawing/2014/main" id="{DA952F96-0998-4E70-B8D9-47B2AE50F38F}"/>
              </a:ext>
            </a:extLst>
          </p:cNvPr>
          <p:cNvSpPr txBox="1"/>
          <p:nvPr/>
        </p:nvSpPr>
        <p:spPr>
          <a:xfrm>
            <a:off x="4925224" y="1240685"/>
            <a:ext cx="2322471" cy="923330"/>
          </a:xfrm>
          <a:prstGeom prst="rect">
            <a:avLst/>
          </a:prstGeom>
          <a:noFill/>
        </p:spPr>
        <p:txBody>
          <a:bodyPr wrap="square" rtlCol="0">
            <a:spAutoFit/>
          </a:bodyPr>
          <a:lstStyle/>
          <a:p>
            <a:pPr algn="ctr"/>
            <a:r>
              <a:rPr lang="en-US" b="1" dirty="0">
                <a:solidFill>
                  <a:schemeClr val="bg1"/>
                </a:solidFill>
              </a:rPr>
              <a:t>Rare that meat prices backtrack in the last 20 years</a:t>
            </a:r>
            <a:endParaRPr lang="en-AU" dirty="0"/>
          </a:p>
        </p:txBody>
      </p:sp>
      <p:sp>
        <p:nvSpPr>
          <p:cNvPr id="10" name="TextBox 9">
            <a:extLst>
              <a:ext uri="{FF2B5EF4-FFF2-40B4-BE49-F238E27FC236}">
                <a16:creationId xmlns="" xmlns:a16="http://schemas.microsoft.com/office/drawing/2014/main" id="{7C7A89D2-5138-454E-853C-0B84D72E4859}"/>
              </a:ext>
            </a:extLst>
          </p:cNvPr>
          <p:cNvSpPr txBox="1"/>
          <p:nvPr/>
        </p:nvSpPr>
        <p:spPr>
          <a:xfrm>
            <a:off x="9078549" y="1231734"/>
            <a:ext cx="2564840" cy="923330"/>
          </a:xfrm>
          <a:prstGeom prst="rect">
            <a:avLst/>
          </a:prstGeom>
          <a:noFill/>
        </p:spPr>
        <p:txBody>
          <a:bodyPr wrap="square" rtlCol="0">
            <a:spAutoFit/>
          </a:bodyPr>
          <a:lstStyle/>
          <a:p>
            <a:pPr algn="ctr"/>
            <a:r>
              <a:rPr lang="en-US" b="1" dirty="0">
                <a:solidFill>
                  <a:schemeClr val="bg1"/>
                </a:solidFill>
              </a:rPr>
              <a:t>Strong domestic market prices reflective of solid demand</a:t>
            </a:r>
            <a:endParaRPr lang="en-AU" dirty="0"/>
          </a:p>
        </p:txBody>
      </p:sp>
    </p:spTree>
    <p:extLst>
      <p:ext uri="{BB962C8B-B14F-4D97-AF65-F5344CB8AC3E}">
        <p14:creationId xmlns:p14="http://schemas.microsoft.com/office/powerpoint/2010/main" val="12445039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1CD1414D-D193-4874-9892-5C5EA7412606}"/>
              </a:ext>
            </a:extLst>
          </p:cNvPr>
          <p:cNvSpPr>
            <a:spLocks noGrp="1"/>
          </p:cNvSpPr>
          <p:nvPr>
            <p:ph type="body" sz="half" idx="2"/>
          </p:nvPr>
        </p:nvSpPr>
        <p:spPr>
          <a:xfrm>
            <a:off x="621155" y="1335380"/>
            <a:ext cx="4994214" cy="3445183"/>
          </a:xfrm>
        </p:spPr>
        <p:txBody>
          <a:bodyPr/>
          <a:lstStyle/>
          <a:p>
            <a:pPr marL="285750" indent="-285750">
              <a:buFont typeface="Arial" panose="020B0604020202020204" pitchFamily="34" charset="0"/>
              <a:buChar char="•"/>
            </a:pPr>
            <a:r>
              <a:rPr lang="en-US" sz="2400" dirty="0">
                <a:latin typeface="Avenir Next" panose="020B0503020202020204"/>
              </a:rPr>
              <a:t>EYCI ambling lower </a:t>
            </a:r>
          </a:p>
          <a:p>
            <a:pPr marL="285750" indent="-285750">
              <a:buFont typeface="Arial" panose="020B0604020202020204" pitchFamily="34" charset="0"/>
              <a:buChar char="•"/>
            </a:pPr>
            <a:r>
              <a:rPr lang="en-US" sz="2400" dirty="0">
                <a:latin typeface="Avenir Next" panose="020B0503020202020204"/>
              </a:rPr>
              <a:t>….. after drought recovery</a:t>
            </a:r>
          </a:p>
          <a:p>
            <a:pPr marL="285750" indent="-285750">
              <a:buFont typeface="Arial" panose="020B0604020202020204" pitchFamily="34" charset="0"/>
              <a:buChar char="•"/>
            </a:pPr>
            <a:r>
              <a:rPr lang="en-US" sz="2400" dirty="0">
                <a:latin typeface="Avenir Next" panose="020B0503020202020204"/>
              </a:rPr>
              <a:t>90CL hit all time highs before declining</a:t>
            </a:r>
          </a:p>
          <a:p>
            <a:pPr marL="285750" indent="-285750">
              <a:buFont typeface="Arial" panose="020B0604020202020204" pitchFamily="34" charset="0"/>
              <a:buChar char="•"/>
            </a:pPr>
            <a:r>
              <a:rPr lang="en-US" sz="2400" dirty="0">
                <a:latin typeface="Avenir Next" panose="020B0503020202020204"/>
              </a:rPr>
              <a:t>Cow prices also reached peak</a:t>
            </a:r>
          </a:p>
          <a:p>
            <a:pPr marL="285750" indent="-285750">
              <a:buFont typeface="Arial" panose="020B0604020202020204" pitchFamily="34" charset="0"/>
              <a:buChar char="•"/>
            </a:pPr>
            <a:r>
              <a:rPr lang="en-US" sz="2400" dirty="0">
                <a:latin typeface="Avenir Next" panose="020B0503020202020204"/>
              </a:rPr>
              <a:t>A poor Northern monsoon is a risk to restocker demand in 2022/23</a:t>
            </a:r>
          </a:p>
          <a:p>
            <a:pPr marL="285750" indent="-285750">
              <a:buFont typeface="Arial" panose="020B0604020202020204" pitchFamily="34" charset="0"/>
              <a:buChar char="•"/>
            </a:pPr>
            <a:r>
              <a:rPr lang="en-US" sz="2400" dirty="0">
                <a:latin typeface="Avenir Next" panose="020B0503020202020204"/>
              </a:rPr>
              <a:t>Chinese import meat demand under threat- Hog herd recovery, COVID. </a:t>
            </a: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p:txBody>
      </p:sp>
      <p:sp>
        <p:nvSpPr>
          <p:cNvPr id="7" name="TextBox 1">
            <a:extLst>
              <a:ext uri="{FF2B5EF4-FFF2-40B4-BE49-F238E27FC236}">
                <a16:creationId xmlns="" xmlns:a16="http://schemas.microsoft.com/office/drawing/2014/main" id="{190855A3-6E7D-4ABA-BAB9-F2744718923F}"/>
              </a:ext>
            </a:extLst>
          </p:cNvPr>
          <p:cNvSpPr txBox="1"/>
          <p:nvPr/>
        </p:nvSpPr>
        <p:spPr>
          <a:xfrm>
            <a:off x="516865" y="6249887"/>
            <a:ext cx="4994214" cy="3018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AU" sz="800" dirty="0"/>
          </a:p>
        </p:txBody>
      </p:sp>
      <p:sp>
        <p:nvSpPr>
          <p:cNvPr id="8" name="Title 1">
            <a:extLst>
              <a:ext uri="{FF2B5EF4-FFF2-40B4-BE49-F238E27FC236}">
                <a16:creationId xmlns="" xmlns:a16="http://schemas.microsoft.com/office/drawing/2014/main" id="{2F3F961A-5811-4E5A-8B85-82A5235A4BEF}"/>
              </a:ext>
            </a:extLst>
          </p:cNvPr>
          <p:cNvSpPr txBox="1">
            <a:spLocks/>
          </p:cNvSpPr>
          <p:nvPr/>
        </p:nvSpPr>
        <p:spPr>
          <a:xfrm>
            <a:off x="621156" y="780013"/>
            <a:ext cx="3278816" cy="555367"/>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fontAlgn="auto">
              <a:spcAft>
                <a:spcPts val="0"/>
              </a:spcAft>
            </a:pPr>
            <a:r>
              <a:rPr lang="en-US" b="1" dirty="0">
                <a:latin typeface="Avenir Next"/>
              </a:rPr>
              <a:t>Cattle</a:t>
            </a:r>
          </a:p>
        </p:txBody>
      </p:sp>
      <p:graphicFrame>
        <p:nvGraphicFramePr>
          <p:cNvPr id="3" name="Object 2">
            <a:extLst>
              <a:ext uri="{FF2B5EF4-FFF2-40B4-BE49-F238E27FC236}">
                <a16:creationId xmlns="" xmlns:a16="http://schemas.microsoft.com/office/drawing/2014/main" id="{D7398768-8AB8-465E-80B9-BF864838784D}"/>
              </a:ext>
            </a:extLst>
          </p:cNvPr>
          <p:cNvGraphicFramePr>
            <a:graphicFrameLocks noChangeAspect="1"/>
          </p:cNvGraphicFramePr>
          <p:nvPr>
            <p:extLst>
              <p:ext uri="{D42A27DB-BD31-4B8C-83A1-F6EECF244321}">
                <p14:modId xmlns:p14="http://schemas.microsoft.com/office/powerpoint/2010/main" val="1884995700"/>
              </p:ext>
            </p:extLst>
          </p:nvPr>
        </p:nvGraphicFramePr>
        <p:xfrm>
          <a:off x="5759929" y="965192"/>
          <a:ext cx="5895918" cy="4644244"/>
        </p:xfrm>
        <a:graphic>
          <a:graphicData uri="http://schemas.openxmlformats.org/presentationml/2006/ole">
            <mc:AlternateContent xmlns:mc="http://schemas.openxmlformats.org/markup-compatibility/2006">
              <mc:Choice xmlns:v="urn:schemas-microsoft-com:vml" Requires="v">
                <p:oleObj spid="_x0000_s10326" name="Worksheet" r:id="rId4" imgW="3054708" imgH="2407000" progId="Excel.Sheet.12">
                  <p:link updateAutomatic="1"/>
                </p:oleObj>
              </mc:Choice>
              <mc:Fallback>
                <p:oleObj name="Worksheet" r:id="rId4" imgW="3054708" imgH="2407000" progId="Excel.Sheet.12">
                  <p:link updateAutomatic="1"/>
                  <p:pic>
                    <p:nvPicPr>
                      <p:cNvPr id="3" name="Object 2">
                        <a:extLst>
                          <a:ext uri="{FF2B5EF4-FFF2-40B4-BE49-F238E27FC236}">
                            <a16:creationId xmlns="" xmlns:a16="http://schemas.microsoft.com/office/drawing/2014/main" id="{D7398768-8AB8-465E-80B9-BF864838784D}"/>
                          </a:ext>
                        </a:extLst>
                      </p:cNvPr>
                      <p:cNvPicPr/>
                      <p:nvPr/>
                    </p:nvPicPr>
                    <p:blipFill>
                      <a:blip r:embed="rId5"/>
                      <a:stretch>
                        <a:fillRect/>
                      </a:stretch>
                    </p:blipFill>
                    <p:spPr>
                      <a:xfrm>
                        <a:off x="5759929" y="965192"/>
                        <a:ext cx="5895918" cy="4644244"/>
                      </a:xfrm>
                      <a:prstGeom prst="rect">
                        <a:avLst/>
                      </a:prstGeom>
                    </p:spPr>
                  </p:pic>
                </p:oleObj>
              </mc:Fallback>
            </mc:AlternateContent>
          </a:graphicData>
        </a:graphic>
      </p:graphicFrame>
      <p:pic>
        <p:nvPicPr>
          <p:cNvPr id="9" name="Picture 8">
            <a:extLst>
              <a:ext uri="{FF2B5EF4-FFF2-40B4-BE49-F238E27FC236}">
                <a16:creationId xmlns="" xmlns:a16="http://schemas.microsoft.com/office/drawing/2014/main" id="{CCCBD552-57BE-4DAA-869C-5A47553668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6176" y="2272539"/>
            <a:ext cx="510731" cy="430721"/>
          </a:xfrm>
          <a:prstGeom prst="rect">
            <a:avLst/>
          </a:prstGeom>
        </p:spPr>
      </p:pic>
    </p:spTree>
    <p:extLst>
      <p:ext uri="{BB962C8B-B14F-4D97-AF65-F5344CB8AC3E}">
        <p14:creationId xmlns:p14="http://schemas.microsoft.com/office/powerpoint/2010/main" val="7714716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6F772F-042D-4A79-BD98-4FB41AB6E3BE}"/>
              </a:ext>
            </a:extLst>
          </p:cNvPr>
          <p:cNvSpPr>
            <a:spLocks noGrp="1"/>
          </p:cNvSpPr>
          <p:nvPr>
            <p:ph type="title"/>
          </p:nvPr>
        </p:nvSpPr>
        <p:spPr>
          <a:xfrm>
            <a:off x="277144" y="62391"/>
            <a:ext cx="10515600" cy="1325563"/>
          </a:xfrm>
        </p:spPr>
        <p:txBody>
          <a:bodyPr>
            <a:normAutofit/>
          </a:bodyPr>
          <a:lstStyle/>
          <a:p>
            <a:r>
              <a:rPr lang="en-AU" sz="3200" b="1" dirty="0" err="1">
                <a:latin typeface="Avenir Next" panose="020B0503020202020204"/>
              </a:rPr>
              <a:t>Feedlotting</a:t>
            </a:r>
            <a:r>
              <a:rPr lang="en-AU" sz="3200" b="1" dirty="0">
                <a:latin typeface="Avenir Next" panose="020B0503020202020204"/>
              </a:rPr>
              <a:t> (</a:t>
            </a:r>
            <a:r>
              <a:rPr lang="en-AU" sz="3200" b="1" dirty="0" err="1">
                <a:latin typeface="Avenir Next" panose="020B0503020202020204"/>
              </a:rPr>
              <a:t>CoF</a:t>
            </a:r>
            <a:r>
              <a:rPr lang="en-AU" sz="3200" b="1" dirty="0">
                <a:latin typeface="Avenir Next" panose="020B0503020202020204"/>
              </a:rPr>
              <a:t>) a growing trend in beef production</a:t>
            </a:r>
          </a:p>
        </p:txBody>
      </p:sp>
      <p:sp>
        <p:nvSpPr>
          <p:cNvPr id="6" name="TextBox 5">
            <a:extLst>
              <a:ext uri="{FF2B5EF4-FFF2-40B4-BE49-F238E27FC236}">
                <a16:creationId xmlns="" xmlns:a16="http://schemas.microsoft.com/office/drawing/2014/main" id="{5F1BD046-D2EA-40D3-ACB6-0118283AEFE1}"/>
              </a:ext>
            </a:extLst>
          </p:cNvPr>
          <p:cNvSpPr txBox="1"/>
          <p:nvPr/>
        </p:nvSpPr>
        <p:spPr>
          <a:xfrm>
            <a:off x="90762" y="6533999"/>
            <a:ext cx="5321952" cy="261610"/>
          </a:xfrm>
          <a:prstGeom prst="rect">
            <a:avLst/>
          </a:prstGeom>
          <a:noFill/>
        </p:spPr>
        <p:txBody>
          <a:bodyPr wrap="square" rtlCol="0">
            <a:spAutoFit/>
          </a:bodyPr>
          <a:lstStyle/>
          <a:p>
            <a:r>
              <a:rPr lang="en-US" sz="1100" dirty="0"/>
              <a:t>Source: MLA, ALFA, </a:t>
            </a:r>
            <a:r>
              <a:rPr lang="en-US" sz="1100" dirty="0" err="1"/>
              <a:t>Beefcentral</a:t>
            </a:r>
            <a:r>
              <a:rPr lang="en-US" sz="1100" dirty="0"/>
              <a:t>, Beef2live </a:t>
            </a:r>
          </a:p>
        </p:txBody>
      </p:sp>
      <p:sp>
        <p:nvSpPr>
          <p:cNvPr id="3" name="TextBox 2">
            <a:extLst>
              <a:ext uri="{FF2B5EF4-FFF2-40B4-BE49-F238E27FC236}">
                <a16:creationId xmlns="" xmlns:a16="http://schemas.microsoft.com/office/drawing/2014/main" id="{B8CA674D-0BF5-4D4C-B87E-53855C086070}"/>
              </a:ext>
            </a:extLst>
          </p:cNvPr>
          <p:cNvSpPr txBox="1"/>
          <p:nvPr/>
        </p:nvSpPr>
        <p:spPr>
          <a:xfrm>
            <a:off x="7107273" y="1716981"/>
            <a:ext cx="4354885" cy="4247317"/>
          </a:xfrm>
          <a:prstGeom prst="rect">
            <a:avLst/>
          </a:prstGeom>
          <a:noFill/>
        </p:spPr>
        <p:txBody>
          <a:bodyPr wrap="square" rtlCol="0">
            <a:spAutoFit/>
          </a:bodyPr>
          <a:lstStyle/>
          <a:p>
            <a:pPr marL="285750" indent="-285750">
              <a:buFont typeface="Arial" panose="020B0604020202020204" pitchFamily="34" charset="0"/>
              <a:buChar char="•"/>
            </a:pPr>
            <a:r>
              <a:rPr lang="en-US" dirty="0"/>
              <a:t>March quarter cattle on feed numbers were the highest since December 2019</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err="1"/>
              <a:t>Grainfed</a:t>
            </a:r>
            <a:r>
              <a:rPr lang="en-AU" dirty="0"/>
              <a:t> slaughter over 50% of total slaughter</a:t>
            </a:r>
          </a:p>
          <a:p>
            <a:pPr lvl="1"/>
            <a:endParaRPr lang="en-AU" dirty="0"/>
          </a:p>
          <a:p>
            <a:pPr marL="285750" indent="-285750">
              <a:buFont typeface="Arial" panose="020B0604020202020204" pitchFamily="34" charset="0"/>
              <a:buChar char="•"/>
            </a:pPr>
            <a:r>
              <a:rPr lang="en-AU" dirty="0"/>
              <a:t>Feedlot excess capacity is at 31% - NSW &amp; QLD centric.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The majority of feedlots are “privately” owned</a:t>
            </a:r>
          </a:p>
          <a:p>
            <a:pPr marL="742950" lvl="1" indent="-285750">
              <a:buFont typeface="Arial" panose="020B0604020202020204" pitchFamily="34" charset="0"/>
              <a:buChar char="•"/>
            </a:pPr>
            <a:r>
              <a:rPr lang="en-AU" dirty="0"/>
              <a:t>Around 22% of feedlot capacity is owned by processors</a:t>
            </a:r>
          </a:p>
          <a:p>
            <a:pPr marL="742950" lvl="1" indent="-285750">
              <a:buFont typeface="Arial" panose="020B0604020202020204" pitchFamily="34" charset="0"/>
              <a:buChar char="•"/>
            </a:pPr>
            <a:r>
              <a:rPr lang="en-AU" dirty="0"/>
              <a:t>Processors seeking consistent supply</a:t>
            </a:r>
          </a:p>
          <a:p>
            <a:endParaRPr lang="en-AU" dirty="0"/>
          </a:p>
        </p:txBody>
      </p:sp>
      <p:pic>
        <p:nvPicPr>
          <p:cNvPr id="20" name="Picture 19">
            <a:extLst>
              <a:ext uri="{FF2B5EF4-FFF2-40B4-BE49-F238E27FC236}">
                <a16:creationId xmlns="" xmlns:a16="http://schemas.microsoft.com/office/drawing/2014/main" id="{49793476-C8AA-400D-A20F-04FD3B4DDD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363" y="4097402"/>
            <a:ext cx="6149599" cy="2560496"/>
          </a:xfrm>
          <a:prstGeom prst="rect">
            <a:avLst/>
          </a:prstGeom>
        </p:spPr>
      </p:pic>
      <p:graphicFrame>
        <p:nvGraphicFramePr>
          <p:cNvPr id="9" name="Chart 8">
            <a:extLst>
              <a:ext uri="{FF2B5EF4-FFF2-40B4-BE49-F238E27FC236}">
                <a16:creationId xmlns="" xmlns:a16="http://schemas.microsoft.com/office/drawing/2014/main" id="{E1B4B6BE-153E-492C-AC1A-E9F13122089D}"/>
              </a:ext>
            </a:extLst>
          </p:cNvPr>
          <p:cNvGraphicFramePr>
            <a:graphicFrameLocks noGrp="1"/>
          </p:cNvGraphicFramePr>
          <p:nvPr>
            <p:extLst>
              <p:ext uri="{D42A27DB-BD31-4B8C-83A1-F6EECF244321}">
                <p14:modId xmlns:p14="http://schemas.microsoft.com/office/powerpoint/2010/main" val="2135297469"/>
              </p:ext>
            </p:extLst>
          </p:nvPr>
        </p:nvGraphicFramePr>
        <p:xfrm>
          <a:off x="277144" y="1066986"/>
          <a:ext cx="6060457" cy="30304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35904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F5ACF8-59B5-4643-A1DD-FE17123A8B08}"/>
              </a:ext>
            </a:extLst>
          </p:cNvPr>
          <p:cNvSpPr>
            <a:spLocks noGrp="1"/>
          </p:cNvSpPr>
          <p:nvPr>
            <p:ph type="title"/>
          </p:nvPr>
        </p:nvSpPr>
        <p:spPr/>
        <p:txBody>
          <a:bodyPr>
            <a:normAutofit/>
          </a:bodyPr>
          <a:lstStyle/>
          <a:p>
            <a:r>
              <a:rPr lang="en-AU" sz="3200" b="1" dirty="0">
                <a:latin typeface="Avenir Next"/>
              </a:rPr>
              <a:t>Herds on the rise</a:t>
            </a:r>
          </a:p>
        </p:txBody>
      </p:sp>
      <p:graphicFrame>
        <p:nvGraphicFramePr>
          <p:cNvPr id="3" name="Chart 2">
            <a:extLst>
              <a:ext uri="{FF2B5EF4-FFF2-40B4-BE49-F238E27FC236}">
                <a16:creationId xmlns="" xmlns:a16="http://schemas.microsoft.com/office/drawing/2014/main" id="{00000000-0008-0000-0600-00004E48E801}"/>
              </a:ext>
            </a:extLst>
          </p:cNvPr>
          <p:cNvGraphicFramePr>
            <a:graphicFrameLocks noGrp="1"/>
          </p:cNvGraphicFramePr>
          <p:nvPr>
            <p:extLst>
              <p:ext uri="{D42A27DB-BD31-4B8C-83A1-F6EECF244321}">
                <p14:modId xmlns:p14="http://schemas.microsoft.com/office/powerpoint/2010/main" val="218829922"/>
              </p:ext>
            </p:extLst>
          </p:nvPr>
        </p:nvGraphicFramePr>
        <p:xfrm>
          <a:off x="94581" y="2258860"/>
          <a:ext cx="3871491" cy="36021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 xmlns:a16="http://schemas.microsoft.com/office/drawing/2014/main" id="{59F40F6C-C0AE-4313-905A-AA8780D71676}"/>
              </a:ext>
            </a:extLst>
          </p:cNvPr>
          <p:cNvGraphicFramePr>
            <a:graphicFrameLocks/>
          </p:cNvGraphicFramePr>
          <p:nvPr>
            <p:extLst>
              <p:ext uri="{D42A27DB-BD31-4B8C-83A1-F6EECF244321}">
                <p14:modId xmlns:p14="http://schemas.microsoft.com/office/powerpoint/2010/main" val="3718881659"/>
              </p:ext>
            </p:extLst>
          </p:nvPr>
        </p:nvGraphicFramePr>
        <p:xfrm>
          <a:off x="4142342" y="2258860"/>
          <a:ext cx="3871492" cy="36021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 xmlns:a16="http://schemas.microsoft.com/office/drawing/2014/main" id="{CBE3AFA3-08E0-4369-9A51-BBDB9651B12B}"/>
              </a:ext>
            </a:extLst>
          </p:cNvPr>
          <p:cNvGraphicFramePr>
            <a:graphicFrameLocks/>
          </p:cNvGraphicFramePr>
          <p:nvPr>
            <p:extLst>
              <p:ext uri="{D42A27DB-BD31-4B8C-83A1-F6EECF244321}">
                <p14:modId xmlns:p14="http://schemas.microsoft.com/office/powerpoint/2010/main" val="44470683"/>
              </p:ext>
            </p:extLst>
          </p:nvPr>
        </p:nvGraphicFramePr>
        <p:xfrm>
          <a:off x="8190105" y="2258860"/>
          <a:ext cx="3871492" cy="35029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50711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4" grpId="0">
        <p:bldAsOne/>
      </p:bldGraphic>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1CD1414D-D193-4874-9892-5C5EA7412606}"/>
              </a:ext>
            </a:extLst>
          </p:cNvPr>
          <p:cNvSpPr>
            <a:spLocks noGrp="1"/>
          </p:cNvSpPr>
          <p:nvPr>
            <p:ph type="body" sz="half" idx="2"/>
          </p:nvPr>
        </p:nvSpPr>
        <p:spPr>
          <a:xfrm>
            <a:off x="621155" y="1498295"/>
            <a:ext cx="4994214" cy="3445183"/>
          </a:xfrm>
        </p:spPr>
        <p:txBody>
          <a:bodyPr/>
          <a:lstStyle/>
          <a:p>
            <a:pPr marL="285750" indent="-285750">
              <a:buFont typeface="Arial" panose="020B0604020202020204" pitchFamily="34" charset="0"/>
              <a:buChar char="•"/>
            </a:pPr>
            <a:r>
              <a:rPr lang="en-US" sz="2400" dirty="0">
                <a:latin typeface="Avenir Next" panose="020B0503020202020204"/>
              </a:rPr>
              <a:t>Long term price trend “higher high’s, higher lows”</a:t>
            </a:r>
          </a:p>
          <a:p>
            <a:pPr marL="285750" indent="-285750">
              <a:buFont typeface="Arial" panose="020B0604020202020204" pitchFamily="34" charset="0"/>
              <a:buChar char="•"/>
            </a:pPr>
            <a:r>
              <a:rPr lang="en-US" sz="2400" dirty="0">
                <a:latin typeface="Avenir Next" panose="020B0503020202020204"/>
              </a:rPr>
              <a:t>Supply chain limitations impacting prices in 2022 </a:t>
            </a:r>
          </a:p>
          <a:p>
            <a:pPr marL="285750" indent="-285750">
              <a:buFont typeface="Arial" panose="020B0604020202020204" pitchFamily="34" charset="0"/>
              <a:buChar char="•"/>
            </a:pPr>
            <a:r>
              <a:rPr lang="en-US" sz="2400" dirty="0">
                <a:latin typeface="Avenir Next" panose="020B0503020202020204"/>
              </a:rPr>
              <a:t>Middle East export market declining in market share.</a:t>
            </a:r>
          </a:p>
          <a:p>
            <a:pPr marL="285750" indent="-285750">
              <a:buFont typeface="Arial" panose="020B0604020202020204" pitchFamily="34" charset="0"/>
              <a:buChar char="•"/>
            </a:pPr>
            <a:r>
              <a:rPr lang="en-US" sz="2400" dirty="0">
                <a:latin typeface="Avenir Next" panose="020B0503020202020204"/>
              </a:rPr>
              <a:t>Export demand from non core destinations rising- diversification. </a:t>
            </a: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p:txBody>
      </p:sp>
      <p:sp>
        <p:nvSpPr>
          <p:cNvPr id="7" name="TextBox 1">
            <a:extLst>
              <a:ext uri="{FF2B5EF4-FFF2-40B4-BE49-F238E27FC236}">
                <a16:creationId xmlns="" xmlns:a16="http://schemas.microsoft.com/office/drawing/2014/main" id="{190855A3-6E7D-4ABA-BAB9-F2744718923F}"/>
              </a:ext>
            </a:extLst>
          </p:cNvPr>
          <p:cNvSpPr txBox="1"/>
          <p:nvPr/>
        </p:nvSpPr>
        <p:spPr>
          <a:xfrm>
            <a:off x="516865" y="6249887"/>
            <a:ext cx="4994214" cy="3018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AU" sz="800" dirty="0"/>
          </a:p>
        </p:txBody>
      </p:sp>
      <p:sp>
        <p:nvSpPr>
          <p:cNvPr id="8" name="Title 1">
            <a:extLst>
              <a:ext uri="{FF2B5EF4-FFF2-40B4-BE49-F238E27FC236}">
                <a16:creationId xmlns="" xmlns:a16="http://schemas.microsoft.com/office/drawing/2014/main" id="{2F3F961A-5811-4E5A-8B85-82A5235A4BEF}"/>
              </a:ext>
            </a:extLst>
          </p:cNvPr>
          <p:cNvSpPr txBox="1">
            <a:spLocks/>
          </p:cNvSpPr>
          <p:nvPr/>
        </p:nvSpPr>
        <p:spPr>
          <a:xfrm>
            <a:off x="621155" y="780013"/>
            <a:ext cx="9625595" cy="555367"/>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fontAlgn="auto">
              <a:spcAft>
                <a:spcPts val="0"/>
              </a:spcAft>
            </a:pPr>
            <a:r>
              <a:rPr lang="en-US" b="1" dirty="0">
                <a:latin typeface="Avenir Next"/>
              </a:rPr>
              <a:t>Lamb</a:t>
            </a:r>
          </a:p>
        </p:txBody>
      </p:sp>
      <p:sp>
        <p:nvSpPr>
          <p:cNvPr id="6" name="TextBox 5">
            <a:extLst>
              <a:ext uri="{FF2B5EF4-FFF2-40B4-BE49-F238E27FC236}">
                <a16:creationId xmlns="" xmlns:a16="http://schemas.microsoft.com/office/drawing/2014/main" id="{D9C96521-7763-4798-92F0-10FDEA1EB11D}"/>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MLA, Mecardo</a:t>
            </a:r>
          </a:p>
        </p:txBody>
      </p:sp>
      <p:graphicFrame>
        <p:nvGraphicFramePr>
          <p:cNvPr id="9" name="Chart 8">
            <a:extLst>
              <a:ext uri="{FF2B5EF4-FFF2-40B4-BE49-F238E27FC236}">
                <a16:creationId xmlns="" xmlns:a16="http://schemas.microsoft.com/office/drawing/2014/main" id="{00000000-0008-0000-2100-00000A000000}"/>
              </a:ext>
            </a:extLst>
          </p:cNvPr>
          <p:cNvGraphicFramePr>
            <a:graphicFrameLocks noGrp="1"/>
          </p:cNvGraphicFramePr>
          <p:nvPr>
            <p:extLst>
              <p:ext uri="{D42A27DB-BD31-4B8C-83A1-F6EECF244321}">
                <p14:modId xmlns:p14="http://schemas.microsoft.com/office/powerpoint/2010/main" val="388706117"/>
              </p:ext>
            </p:extLst>
          </p:nvPr>
        </p:nvGraphicFramePr>
        <p:xfrm>
          <a:off x="5761114" y="1498295"/>
          <a:ext cx="5809731" cy="40717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6954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 xmlns:a16="http://schemas.microsoft.com/office/drawing/2014/main" id="{78E5A8A8-9A89-49AD-9026-44402629A8E2}"/>
              </a:ext>
            </a:extLst>
          </p:cNvPr>
          <p:cNvSpPr txBox="1">
            <a:spLocks/>
          </p:cNvSpPr>
          <p:nvPr/>
        </p:nvSpPr>
        <p:spPr>
          <a:xfrm>
            <a:off x="2571527" y="520990"/>
            <a:ext cx="7048946"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Long term lamb average carcase weights</a:t>
            </a:r>
          </a:p>
        </p:txBody>
      </p:sp>
      <p:pic>
        <p:nvPicPr>
          <p:cNvPr id="2" name="Picture 1">
            <a:extLst>
              <a:ext uri="{FF2B5EF4-FFF2-40B4-BE49-F238E27FC236}">
                <a16:creationId xmlns="" xmlns:a16="http://schemas.microsoft.com/office/drawing/2014/main" id="{5E18A6E9-DC24-43E0-AC22-EE8D0154F6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7625" y="1401896"/>
            <a:ext cx="6973676" cy="4054207"/>
          </a:xfrm>
          <a:prstGeom prst="rect">
            <a:avLst/>
          </a:prstGeom>
        </p:spPr>
      </p:pic>
      <p:sp>
        <p:nvSpPr>
          <p:cNvPr id="4" name="TextBox 3">
            <a:extLst>
              <a:ext uri="{FF2B5EF4-FFF2-40B4-BE49-F238E27FC236}">
                <a16:creationId xmlns="" xmlns:a16="http://schemas.microsoft.com/office/drawing/2014/main" id="{700C6FE4-8BDF-4677-9EEC-33E7E430E916}"/>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ABS, Mecardo</a:t>
            </a:r>
          </a:p>
        </p:txBody>
      </p:sp>
      <p:sp>
        <p:nvSpPr>
          <p:cNvPr id="3" name="TextBox 2">
            <a:extLst>
              <a:ext uri="{FF2B5EF4-FFF2-40B4-BE49-F238E27FC236}">
                <a16:creationId xmlns="" xmlns:a16="http://schemas.microsoft.com/office/drawing/2014/main" id="{4155BE19-DB08-4A93-8B73-D7BB9404FBB3}"/>
              </a:ext>
            </a:extLst>
          </p:cNvPr>
          <p:cNvSpPr txBox="1"/>
          <p:nvPr/>
        </p:nvSpPr>
        <p:spPr>
          <a:xfrm>
            <a:off x="8229600" y="1793081"/>
            <a:ext cx="3135086" cy="3693319"/>
          </a:xfrm>
          <a:prstGeom prst="rect">
            <a:avLst/>
          </a:prstGeom>
          <a:noFill/>
        </p:spPr>
        <p:txBody>
          <a:bodyPr wrap="square" rtlCol="0">
            <a:spAutoFit/>
          </a:bodyPr>
          <a:lstStyle/>
          <a:p>
            <a:pPr marL="171450" indent="-171450">
              <a:buFont typeface="Arial" panose="020B0604020202020204" pitchFamily="34" charset="0"/>
              <a:buChar char="•"/>
            </a:pPr>
            <a:r>
              <a:rPr lang="en-AU" sz="1800" b="0" i="0" u="none" strike="noStrike" kern="1200" dirty="0">
                <a:solidFill>
                  <a:schemeClr val="tx1"/>
                </a:solidFill>
                <a:effectLst/>
                <a:latin typeface="Arial" charset="0"/>
                <a:ea typeface="+mn-ea"/>
                <a:cs typeface="+mn-cs"/>
              </a:rPr>
              <a:t>25 year trend </a:t>
            </a:r>
            <a:r>
              <a:rPr lang="en-AU" dirty="0">
                <a:latin typeface="Arial" charset="0"/>
              </a:rPr>
              <a:t>of</a:t>
            </a:r>
            <a:r>
              <a:rPr lang="en-AU" sz="1800" b="0" i="0" u="none" strike="noStrike" kern="1200" dirty="0">
                <a:solidFill>
                  <a:schemeClr val="tx1"/>
                </a:solidFill>
                <a:effectLst/>
                <a:latin typeface="Arial" charset="0"/>
                <a:ea typeface="+mn-ea"/>
                <a:cs typeface="+mn-cs"/>
              </a:rPr>
              <a:t> rising lamb carcase weight</a:t>
            </a:r>
          </a:p>
          <a:p>
            <a:pPr marL="171450" indent="-171450">
              <a:buFont typeface="Arial" panose="020B0604020202020204" pitchFamily="34" charset="0"/>
              <a:buChar char="•"/>
            </a:pPr>
            <a:endParaRPr lang="en-AU" sz="1800" b="0" i="0" u="none" strike="noStrike" kern="1200" dirty="0">
              <a:solidFill>
                <a:schemeClr val="tx1"/>
              </a:solidFill>
              <a:effectLst/>
              <a:latin typeface="Arial" charset="0"/>
              <a:ea typeface="+mn-ea"/>
              <a:cs typeface="+mn-cs"/>
            </a:endParaRPr>
          </a:p>
          <a:p>
            <a:pPr marL="171450" indent="-171450">
              <a:buFont typeface="Arial" panose="020B0604020202020204" pitchFamily="34" charset="0"/>
              <a:buChar char="•"/>
            </a:pPr>
            <a:r>
              <a:rPr lang="en-AU" sz="1800" b="0" i="0" u="none" strike="noStrike" kern="1200" dirty="0">
                <a:solidFill>
                  <a:schemeClr val="tx1"/>
                </a:solidFill>
                <a:effectLst/>
                <a:latin typeface="Arial" charset="0"/>
                <a:ea typeface="+mn-ea"/>
                <a:cs typeface="+mn-cs"/>
              </a:rPr>
              <a:t>Heavy lambs match recent increasingly US-Centric export program &amp; good seasonal conditions. </a:t>
            </a:r>
          </a:p>
          <a:p>
            <a:pPr marL="171450" indent="-171450">
              <a:buFont typeface="Arial" panose="020B0604020202020204" pitchFamily="34" charset="0"/>
              <a:buChar char="•"/>
            </a:pPr>
            <a:endParaRPr lang="en-AU" sz="1800" b="0" i="0" u="none" strike="noStrike" kern="1200" dirty="0">
              <a:solidFill>
                <a:schemeClr val="tx1"/>
              </a:solidFill>
              <a:effectLst/>
              <a:latin typeface="Arial" charset="0"/>
              <a:ea typeface="+mn-ea"/>
              <a:cs typeface="+mn-cs"/>
            </a:endParaRPr>
          </a:p>
          <a:p>
            <a:pPr marL="171450" indent="-171450">
              <a:buFont typeface="Arial" panose="020B0604020202020204" pitchFamily="34" charset="0"/>
              <a:buChar char="•"/>
            </a:pPr>
            <a:r>
              <a:rPr lang="en-AU" sz="1800" b="0" i="0" u="none" strike="noStrike" kern="1200" dirty="0">
                <a:solidFill>
                  <a:schemeClr val="tx1"/>
                </a:solidFill>
                <a:effectLst/>
                <a:latin typeface="Arial" charset="0"/>
                <a:ea typeface="+mn-ea"/>
                <a:cs typeface="+mn-cs"/>
              </a:rPr>
              <a:t>Backlog in lamb slaughter from labour issues and delayed turnoff will influence slaughter weight inflation. </a:t>
            </a:r>
          </a:p>
        </p:txBody>
      </p:sp>
    </p:spTree>
    <p:extLst>
      <p:ext uri="{BB962C8B-B14F-4D97-AF65-F5344CB8AC3E}">
        <p14:creationId xmlns:p14="http://schemas.microsoft.com/office/powerpoint/2010/main" val="41384155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97A1BD-220A-4BBE-8CA0-70D485BE1DED}"/>
              </a:ext>
            </a:extLst>
          </p:cNvPr>
          <p:cNvSpPr>
            <a:spLocks noGrp="1"/>
          </p:cNvSpPr>
          <p:nvPr>
            <p:ph type="title"/>
          </p:nvPr>
        </p:nvSpPr>
        <p:spPr>
          <a:xfrm>
            <a:off x="685800" y="-944562"/>
            <a:ext cx="10972800" cy="944562"/>
          </a:xfrm>
        </p:spPr>
        <p:txBody>
          <a:bodyPr/>
          <a:lstStyle/>
          <a:p>
            <a:r>
              <a:rPr lang="en-AU" dirty="0"/>
              <a:t>Is lamb the new Wagyu?</a:t>
            </a:r>
          </a:p>
        </p:txBody>
      </p:sp>
      <p:graphicFrame>
        <p:nvGraphicFramePr>
          <p:cNvPr id="4" name="Chart 3">
            <a:extLst>
              <a:ext uri="{FF2B5EF4-FFF2-40B4-BE49-F238E27FC236}">
                <a16:creationId xmlns="" xmlns:a16="http://schemas.microsoft.com/office/drawing/2014/main" id="{EB83D49D-D154-482E-B137-FEB8F9400FE9}"/>
              </a:ext>
            </a:extLst>
          </p:cNvPr>
          <p:cNvGraphicFramePr>
            <a:graphicFrameLocks/>
          </p:cNvGraphicFramePr>
          <p:nvPr/>
        </p:nvGraphicFramePr>
        <p:xfrm>
          <a:off x="304800" y="516117"/>
          <a:ext cx="5791200" cy="5486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 xmlns:a16="http://schemas.microsoft.com/office/drawing/2014/main" id="{CFB940EE-3108-481E-BA15-DA94EE736852}"/>
              </a:ext>
            </a:extLst>
          </p:cNvPr>
          <p:cNvGraphicFramePr>
            <a:graphicFrameLocks/>
          </p:cNvGraphicFramePr>
          <p:nvPr/>
        </p:nvGraphicFramePr>
        <p:xfrm>
          <a:off x="6248400" y="516117"/>
          <a:ext cx="5791200" cy="54864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 xmlns:a16="http://schemas.microsoft.com/office/drawing/2014/main" id="{D93A87B3-6B11-4676-B6FB-BCCAC374603F}"/>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Global </a:t>
            </a:r>
            <a:r>
              <a:rPr lang="en-AU" sz="1050" i="1" dirty="0" err="1">
                <a:latin typeface="Avenir Next" panose="020B0503020202020204" pitchFamily="34" charset="0"/>
              </a:rPr>
              <a:t>Agritrends</a:t>
            </a:r>
            <a:endParaRPr lang="en-AU" sz="1050" i="1" dirty="0">
              <a:latin typeface="Avenir Next" panose="020B0503020202020204" pitchFamily="34" charset="0"/>
            </a:endParaRPr>
          </a:p>
        </p:txBody>
      </p:sp>
    </p:spTree>
    <p:extLst>
      <p:ext uri="{BB962C8B-B14F-4D97-AF65-F5344CB8AC3E}">
        <p14:creationId xmlns:p14="http://schemas.microsoft.com/office/powerpoint/2010/main" val="1350437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 xmlns:a16="http://schemas.microsoft.com/office/drawing/2014/main" id="{F95D800D-AC8A-C840-92FA-9247561ABB7E}"/>
              </a:ext>
            </a:extLst>
          </p:cNvPr>
          <p:cNvSpPr/>
          <p:nvPr/>
        </p:nvSpPr>
        <p:spPr>
          <a:xfrm>
            <a:off x="0" y="1108466"/>
            <a:ext cx="12192000" cy="17960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 xmlns:a16="http://schemas.microsoft.com/office/drawing/2014/main" id="{7D077B62-2C65-8B4E-B6AA-9212360E0A26}"/>
              </a:ext>
            </a:extLst>
          </p:cNvPr>
          <p:cNvSpPr txBox="1"/>
          <p:nvPr/>
        </p:nvSpPr>
        <p:spPr>
          <a:xfrm>
            <a:off x="276729" y="6430023"/>
            <a:ext cx="5809731"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rPr>
              <a:t>Source: DAWE., Mecardo</a:t>
            </a:r>
          </a:p>
        </p:txBody>
      </p:sp>
      <p:pic>
        <p:nvPicPr>
          <p:cNvPr id="8" name="Picture 7" descr="A picture containing logo&#10;&#10;Description automatically generated">
            <a:extLst>
              <a:ext uri="{FF2B5EF4-FFF2-40B4-BE49-F238E27FC236}">
                <a16:creationId xmlns="" xmlns:a16="http://schemas.microsoft.com/office/drawing/2014/main" id="{A0C7DC32-BF76-FE46-8CE8-53A97C3758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623" y="1521599"/>
            <a:ext cx="1726106" cy="1084489"/>
          </a:xfrm>
          <a:prstGeom prst="rect">
            <a:avLst/>
          </a:prstGeom>
        </p:spPr>
      </p:pic>
      <p:pic>
        <p:nvPicPr>
          <p:cNvPr id="10" name="Picture 9">
            <a:extLst>
              <a:ext uri="{FF2B5EF4-FFF2-40B4-BE49-F238E27FC236}">
                <a16:creationId xmlns="" xmlns:a16="http://schemas.microsoft.com/office/drawing/2014/main" id="{FE178DED-D542-054F-A764-4F4FF8F35E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0299" y="3412431"/>
            <a:ext cx="4917642" cy="2515523"/>
          </a:xfrm>
          <a:prstGeom prst="rect">
            <a:avLst/>
          </a:prstGeom>
        </p:spPr>
      </p:pic>
      <p:pic>
        <p:nvPicPr>
          <p:cNvPr id="15" name="Graphic 14" descr="Business Growth with solid fill">
            <a:extLst>
              <a:ext uri="{FF2B5EF4-FFF2-40B4-BE49-F238E27FC236}">
                <a16:creationId xmlns="" xmlns:a16="http://schemas.microsoft.com/office/drawing/2014/main" id="{46737E4B-B5ED-B648-A6FA-06BBF087790F}"/>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6396231" y="1397600"/>
            <a:ext cx="646332" cy="646332"/>
          </a:xfrm>
          <a:prstGeom prst="rect">
            <a:avLst/>
          </a:prstGeom>
        </p:spPr>
      </p:pic>
      <p:pic>
        <p:nvPicPr>
          <p:cNvPr id="17" name="Graphic 16" descr="Share with solid fill">
            <a:extLst>
              <a:ext uri="{FF2B5EF4-FFF2-40B4-BE49-F238E27FC236}">
                <a16:creationId xmlns="" xmlns:a16="http://schemas.microsoft.com/office/drawing/2014/main" id="{1428A9A2-2A41-6A41-A6C9-117AE7853D00}"/>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9348544" y="1386849"/>
            <a:ext cx="612167" cy="612167"/>
          </a:xfrm>
          <a:prstGeom prst="rect">
            <a:avLst/>
          </a:prstGeom>
        </p:spPr>
      </p:pic>
      <p:pic>
        <p:nvPicPr>
          <p:cNvPr id="19" name="Graphic 18" descr="Bar graph with upward trend with solid fill">
            <a:extLst>
              <a:ext uri="{FF2B5EF4-FFF2-40B4-BE49-F238E27FC236}">
                <a16:creationId xmlns="" xmlns:a16="http://schemas.microsoft.com/office/drawing/2014/main" id="{0C65ED2C-772F-144E-806D-72E17618EEF1}"/>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 xmlns:asvg="http://schemas.microsoft.com/office/drawing/2016/SVG/main" r:embed="rId10"/>
              </a:ext>
            </a:extLst>
          </a:blip>
          <a:stretch>
            <a:fillRect/>
          </a:stretch>
        </p:blipFill>
        <p:spPr>
          <a:xfrm>
            <a:off x="3796334" y="1418319"/>
            <a:ext cx="612166" cy="612166"/>
          </a:xfrm>
          <a:prstGeom prst="rect">
            <a:avLst/>
          </a:prstGeom>
        </p:spPr>
      </p:pic>
      <p:sp>
        <p:nvSpPr>
          <p:cNvPr id="14" name="Title 1">
            <a:extLst>
              <a:ext uri="{FF2B5EF4-FFF2-40B4-BE49-F238E27FC236}">
                <a16:creationId xmlns="" xmlns:a16="http://schemas.microsoft.com/office/drawing/2014/main" id="{8DDF28FC-72D4-4DE2-A988-46F2ECED400D}"/>
              </a:ext>
            </a:extLst>
          </p:cNvPr>
          <p:cNvSpPr txBox="1">
            <a:spLocks/>
          </p:cNvSpPr>
          <p:nvPr/>
        </p:nvSpPr>
        <p:spPr>
          <a:xfrm>
            <a:off x="3383309" y="410821"/>
            <a:ext cx="5406302"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3200" b="1" i="0" u="none" strike="noStrike" kern="1200" cap="none" spc="0" normalizeH="0" baseline="0" noProof="0" dirty="0">
                <a:ln>
                  <a:noFill/>
                </a:ln>
                <a:solidFill>
                  <a:prstClr val="black"/>
                </a:solidFill>
                <a:effectLst/>
                <a:uLnTx/>
                <a:uFillTx/>
                <a:latin typeface="Avenir Next" panose="020B0503020202020204" pitchFamily="34" charset="0"/>
                <a:ea typeface="+mj-ea"/>
                <a:cs typeface="+mj-cs"/>
              </a:rPr>
              <a:t>US market no longer cruising</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AU" sz="3200" b="1" i="0" u="none" strike="noStrike" kern="1200" cap="none" spc="0" normalizeH="0" baseline="0" noProof="0" dirty="0">
              <a:ln>
                <a:noFill/>
              </a:ln>
              <a:solidFill>
                <a:prstClr val="black"/>
              </a:solidFill>
              <a:effectLst/>
              <a:uLnTx/>
              <a:uFillTx/>
              <a:latin typeface="Avenir Next" panose="020B0503020202020204" pitchFamily="34" charset="0"/>
              <a:ea typeface="+mj-ea"/>
              <a:cs typeface="+mj-cs"/>
            </a:endParaRPr>
          </a:p>
        </p:txBody>
      </p:sp>
      <p:sp>
        <p:nvSpPr>
          <p:cNvPr id="16" name="Rectangle 15">
            <a:extLst>
              <a:ext uri="{FF2B5EF4-FFF2-40B4-BE49-F238E27FC236}">
                <a16:creationId xmlns="" xmlns:a16="http://schemas.microsoft.com/office/drawing/2014/main" id="{38C016AB-9064-46F4-884F-12D37FFD9EA6}"/>
              </a:ext>
            </a:extLst>
          </p:cNvPr>
          <p:cNvSpPr/>
          <p:nvPr/>
        </p:nvSpPr>
        <p:spPr>
          <a:xfrm>
            <a:off x="3191828" y="2076952"/>
            <a:ext cx="2142354"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1800" b="0" i="0" u="none" strike="noStrike" kern="1200" cap="none" spc="0" normalizeH="0" baseline="0" noProof="0" dirty="0">
                <a:ln>
                  <a:noFill/>
                </a:ln>
                <a:solidFill>
                  <a:srgbClr val="3A3A3C"/>
                </a:solidFill>
                <a:effectLst/>
                <a:uLnTx/>
                <a:uFillTx/>
                <a:latin typeface="Avenir Next" panose="020B0503020202020204" pitchFamily="34" charset="0"/>
                <a:ea typeface="+mn-ea"/>
                <a:cs typeface="+mn-cs"/>
              </a:rPr>
              <a:t>US demand growth</a:t>
            </a:r>
          </a:p>
        </p:txBody>
      </p:sp>
      <p:sp>
        <p:nvSpPr>
          <p:cNvPr id="18" name="Rectangle 17">
            <a:extLst>
              <a:ext uri="{FF2B5EF4-FFF2-40B4-BE49-F238E27FC236}">
                <a16:creationId xmlns="" xmlns:a16="http://schemas.microsoft.com/office/drawing/2014/main" id="{18973122-0245-4F57-8FB4-37F6206AB145}"/>
              </a:ext>
            </a:extLst>
          </p:cNvPr>
          <p:cNvSpPr/>
          <p:nvPr/>
        </p:nvSpPr>
        <p:spPr>
          <a:xfrm>
            <a:off x="5721370" y="2076952"/>
            <a:ext cx="2142354" cy="64633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1800" b="0" i="0" u="none" strike="noStrike" kern="1200" cap="none" spc="0" normalizeH="0" baseline="0" noProof="0" dirty="0">
                <a:ln>
                  <a:noFill/>
                </a:ln>
                <a:solidFill>
                  <a:srgbClr val="3A3A3C"/>
                </a:solidFill>
                <a:effectLst/>
                <a:uLnTx/>
                <a:uFillTx/>
                <a:latin typeface="Avenir Next" panose="020B0503020202020204" pitchFamily="34" charset="0"/>
                <a:ea typeface="+mn-ea"/>
                <a:cs typeface="+mn-cs"/>
              </a:rPr>
              <a:t>Covid-19 has added demand</a:t>
            </a:r>
          </a:p>
        </p:txBody>
      </p:sp>
      <p:sp>
        <p:nvSpPr>
          <p:cNvPr id="21" name="Rectangle 20">
            <a:extLst>
              <a:ext uri="{FF2B5EF4-FFF2-40B4-BE49-F238E27FC236}">
                <a16:creationId xmlns="" xmlns:a16="http://schemas.microsoft.com/office/drawing/2014/main" id="{59AD6FBF-A9E1-4380-A7D0-48CF9C2F0000}"/>
              </a:ext>
            </a:extLst>
          </p:cNvPr>
          <p:cNvSpPr/>
          <p:nvPr/>
        </p:nvSpPr>
        <p:spPr>
          <a:xfrm>
            <a:off x="8250912" y="2076952"/>
            <a:ext cx="2709231"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sz="1800" b="0" i="0" u="none" strike="noStrike" kern="1200" cap="none" spc="0" normalizeH="0" baseline="0" noProof="0" dirty="0">
                <a:ln>
                  <a:noFill/>
                </a:ln>
                <a:solidFill>
                  <a:srgbClr val="3A3A3C"/>
                </a:solidFill>
                <a:effectLst/>
                <a:uLnTx/>
                <a:uFillTx/>
                <a:latin typeface="Avenir Next" panose="020B0503020202020204" pitchFamily="34" charset="0"/>
                <a:ea typeface="+mn-ea"/>
                <a:cs typeface="+mn-cs"/>
              </a:rPr>
              <a:t>Expect this to continue</a:t>
            </a:r>
          </a:p>
        </p:txBody>
      </p:sp>
      <p:pic>
        <p:nvPicPr>
          <p:cNvPr id="4" name="Picture 3">
            <a:extLst>
              <a:ext uri="{FF2B5EF4-FFF2-40B4-BE49-F238E27FC236}">
                <a16:creationId xmlns="" xmlns:a16="http://schemas.microsoft.com/office/drawing/2014/main" id="{9C000B3E-2505-4E5D-B5C3-D8D744C3FABB}"/>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440299" y="3268691"/>
            <a:ext cx="5049925" cy="2659263"/>
          </a:xfrm>
          <a:prstGeom prst="rect">
            <a:avLst/>
          </a:prstGeom>
        </p:spPr>
      </p:pic>
      <p:graphicFrame>
        <p:nvGraphicFramePr>
          <p:cNvPr id="22" name="Chart 21">
            <a:extLst>
              <a:ext uri="{FF2B5EF4-FFF2-40B4-BE49-F238E27FC236}">
                <a16:creationId xmlns="" xmlns:a16="http://schemas.microsoft.com/office/drawing/2014/main" id="{00000000-0008-0000-0400-00000D000000}"/>
              </a:ext>
            </a:extLst>
          </p:cNvPr>
          <p:cNvGraphicFramePr>
            <a:graphicFrameLocks noGrp="1"/>
          </p:cNvGraphicFramePr>
          <p:nvPr>
            <p:extLst>
              <p:ext uri="{D42A27DB-BD31-4B8C-83A1-F6EECF244321}">
                <p14:modId xmlns:p14="http://schemas.microsoft.com/office/powerpoint/2010/main" val="1591946768"/>
              </p:ext>
            </p:extLst>
          </p:nvPr>
        </p:nvGraphicFramePr>
        <p:xfrm>
          <a:off x="424087" y="3214418"/>
          <a:ext cx="5496110" cy="3232761"/>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0559531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E2181C1-41DC-DA45-AB9D-316C0EB63A88}"/>
              </a:ext>
            </a:extLst>
          </p:cNvPr>
          <p:cNvSpPr/>
          <p:nvPr/>
        </p:nvSpPr>
        <p:spPr>
          <a:xfrm>
            <a:off x="0" y="623682"/>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25686" y="1073109"/>
            <a:ext cx="6940627"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solidFill>
                  <a:schemeClr val="bg1"/>
                </a:solidFill>
                <a:latin typeface="Avenir Next" panose="020B0503020202020204" pitchFamily="34" charset="0"/>
              </a:rPr>
              <a:t>Australian flock decline</a:t>
            </a:r>
          </a:p>
        </p:txBody>
      </p:sp>
      <p:pic>
        <p:nvPicPr>
          <p:cNvPr id="7" name="Picture 6">
            <a:extLst>
              <a:ext uri="{FF2B5EF4-FFF2-40B4-BE49-F238E27FC236}">
                <a16:creationId xmlns="" xmlns:a16="http://schemas.microsoft.com/office/drawing/2014/main" id="{2E942DC0-F0CC-45FE-8BFE-50D6E4E4F4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0800" y="2724688"/>
            <a:ext cx="4109516" cy="2739678"/>
          </a:xfrm>
          <a:prstGeom prst="rect">
            <a:avLst/>
          </a:prstGeom>
        </p:spPr>
      </p:pic>
      <p:pic>
        <p:nvPicPr>
          <p:cNvPr id="4" name="Picture 3">
            <a:extLst>
              <a:ext uri="{FF2B5EF4-FFF2-40B4-BE49-F238E27FC236}">
                <a16:creationId xmlns="" xmlns:a16="http://schemas.microsoft.com/office/drawing/2014/main" id="{21F5FB93-D23A-4104-A159-470E6045C42B}"/>
              </a:ext>
            </a:extLst>
          </p:cNvPr>
          <p:cNvPicPr>
            <a:picLocks noChangeAspect="1"/>
          </p:cNvPicPr>
          <p:nvPr/>
        </p:nvPicPr>
        <p:blipFill>
          <a:blip r:embed="rId4"/>
          <a:stretch>
            <a:fillRect/>
          </a:stretch>
        </p:blipFill>
        <p:spPr>
          <a:xfrm>
            <a:off x="1163782" y="2357542"/>
            <a:ext cx="5303980" cy="4072481"/>
          </a:xfrm>
          <a:prstGeom prst="rect">
            <a:avLst/>
          </a:prstGeom>
        </p:spPr>
      </p:pic>
      <p:sp>
        <p:nvSpPr>
          <p:cNvPr id="8" name="TextBox 7">
            <a:extLst>
              <a:ext uri="{FF2B5EF4-FFF2-40B4-BE49-F238E27FC236}">
                <a16:creationId xmlns="" xmlns:a16="http://schemas.microsoft.com/office/drawing/2014/main" id="{946444CB-5027-4BEC-88DA-6294C8D12146}"/>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ABS, MLA, Mecardo</a:t>
            </a:r>
          </a:p>
        </p:txBody>
      </p:sp>
    </p:spTree>
    <p:extLst>
      <p:ext uri="{BB962C8B-B14F-4D97-AF65-F5344CB8AC3E}">
        <p14:creationId xmlns:p14="http://schemas.microsoft.com/office/powerpoint/2010/main" val="7676822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E2181C1-41DC-DA45-AB9D-316C0EB63A88}"/>
              </a:ext>
            </a:extLst>
          </p:cNvPr>
          <p:cNvSpPr/>
          <p:nvPr/>
        </p:nvSpPr>
        <p:spPr>
          <a:xfrm>
            <a:off x="0" y="1363217"/>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33869" y="485488"/>
            <a:ext cx="6727525" cy="2074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The flock rebuild</a:t>
            </a:r>
          </a:p>
        </p:txBody>
      </p:sp>
      <p:sp>
        <p:nvSpPr>
          <p:cNvPr id="12" name="TextBox 11">
            <a:extLst>
              <a:ext uri="{FF2B5EF4-FFF2-40B4-BE49-F238E27FC236}">
                <a16:creationId xmlns="" xmlns:a16="http://schemas.microsoft.com/office/drawing/2014/main" id="{932AC9A4-55FA-5548-BCC8-E55BFC7D279A}"/>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ABS, MLA, Mecardo, Independent Commodity Services </a:t>
            </a:r>
          </a:p>
        </p:txBody>
      </p:sp>
      <p:sp>
        <p:nvSpPr>
          <p:cNvPr id="13" name="Text Placeholder 3">
            <a:extLst>
              <a:ext uri="{FF2B5EF4-FFF2-40B4-BE49-F238E27FC236}">
                <a16:creationId xmlns="" xmlns:a16="http://schemas.microsoft.com/office/drawing/2014/main" id="{4F1C88FB-EBAC-CC4D-A0BD-8BE278A3B2E1}"/>
              </a:ext>
            </a:extLst>
          </p:cNvPr>
          <p:cNvSpPr txBox="1">
            <a:spLocks/>
          </p:cNvSpPr>
          <p:nvPr/>
        </p:nvSpPr>
        <p:spPr>
          <a:xfrm>
            <a:off x="1123175" y="1848085"/>
            <a:ext cx="2693452" cy="396798"/>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latin typeface="Avenir Next" panose="020B0503020202020204" pitchFamily="34" charset="0"/>
              </a:rPr>
              <a:t>100 year low flock</a:t>
            </a:r>
          </a:p>
        </p:txBody>
      </p:sp>
      <p:sp>
        <p:nvSpPr>
          <p:cNvPr id="3" name="Rectangle 2">
            <a:extLst>
              <a:ext uri="{FF2B5EF4-FFF2-40B4-BE49-F238E27FC236}">
                <a16:creationId xmlns="" xmlns:a16="http://schemas.microsoft.com/office/drawing/2014/main" id="{EC7C7EF9-342C-054E-9E5E-AC276B88041F}"/>
              </a:ext>
            </a:extLst>
          </p:cNvPr>
          <p:cNvSpPr/>
          <p:nvPr/>
        </p:nvSpPr>
        <p:spPr>
          <a:xfrm>
            <a:off x="4650905" y="1692541"/>
            <a:ext cx="2693452" cy="707886"/>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Strong intention to rebuild</a:t>
            </a:r>
          </a:p>
        </p:txBody>
      </p:sp>
      <p:sp>
        <p:nvSpPr>
          <p:cNvPr id="15" name="Rectangle 14">
            <a:extLst>
              <a:ext uri="{FF2B5EF4-FFF2-40B4-BE49-F238E27FC236}">
                <a16:creationId xmlns="" xmlns:a16="http://schemas.microsoft.com/office/drawing/2014/main" id="{BE98ACC9-5C99-4CD5-B9A4-A5C1CB2F8614}"/>
              </a:ext>
            </a:extLst>
          </p:cNvPr>
          <p:cNvSpPr/>
          <p:nvPr/>
        </p:nvSpPr>
        <p:spPr>
          <a:xfrm>
            <a:off x="8673596" y="1435751"/>
            <a:ext cx="2395229" cy="1015663"/>
          </a:xfrm>
          <a:prstGeom prst="rect">
            <a:avLst/>
          </a:prstGeom>
        </p:spPr>
        <p:txBody>
          <a:bodyPr wrap="square">
            <a:spAutoFit/>
          </a:bodyPr>
          <a:lstStyle/>
          <a:p>
            <a:pPr marL="0" indent="0" algn="ctr">
              <a:buNone/>
            </a:pPr>
            <a:r>
              <a:rPr lang="en-US" sz="4000" b="1" dirty="0">
                <a:solidFill>
                  <a:schemeClr val="bg1"/>
                </a:solidFill>
                <a:latin typeface="Avenir Next" panose="020B0503020202020204" pitchFamily="34" charset="0"/>
              </a:rPr>
              <a:t>19% </a:t>
            </a:r>
            <a:r>
              <a:rPr lang="en-US" sz="2000" b="1" dirty="0">
                <a:solidFill>
                  <a:schemeClr val="bg1"/>
                </a:solidFill>
                <a:latin typeface="Avenir Next" panose="020B0503020202020204" pitchFamily="34" charset="0"/>
              </a:rPr>
              <a:t>growth from 2020 to 2023f</a:t>
            </a:r>
          </a:p>
        </p:txBody>
      </p:sp>
      <p:pic>
        <p:nvPicPr>
          <p:cNvPr id="10" name="Picture 9">
            <a:extLst>
              <a:ext uri="{FF2B5EF4-FFF2-40B4-BE49-F238E27FC236}">
                <a16:creationId xmlns="" xmlns:a16="http://schemas.microsoft.com/office/drawing/2014/main" id="{5290EDFB-7779-457E-BB5F-00E6540D2A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59400" y="2854999"/>
            <a:ext cx="4403988" cy="3233238"/>
          </a:xfrm>
          <a:prstGeom prst="rect">
            <a:avLst/>
          </a:prstGeom>
        </p:spPr>
      </p:pic>
      <p:pic>
        <p:nvPicPr>
          <p:cNvPr id="8" name="Picture 7">
            <a:extLst>
              <a:ext uri="{FF2B5EF4-FFF2-40B4-BE49-F238E27FC236}">
                <a16:creationId xmlns="" xmlns:a16="http://schemas.microsoft.com/office/drawing/2014/main" id="{006E5148-E0AB-4104-9484-7BCD64D6EFCB}"/>
              </a:ext>
            </a:extLst>
          </p:cNvPr>
          <p:cNvPicPr>
            <a:picLocks noChangeAspect="1"/>
          </p:cNvPicPr>
          <p:nvPr/>
        </p:nvPicPr>
        <p:blipFill>
          <a:blip r:embed="rId4"/>
          <a:stretch>
            <a:fillRect/>
          </a:stretch>
        </p:blipFill>
        <p:spPr>
          <a:xfrm>
            <a:off x="628612" y="2854999"/>
            <a:ext cx="5587342" cy="3440589"/>
          </a:xfrm>
          <a:prstGeom prst="rect">
            <a:avLst/>
          </a:prstGeom>
        </p:spPr>
      </p:pic>
      <p:sp>
        <p:nvSpPr>
          <p:cNvPr id="4" name="Arrow: Right 3">
            <a:extLst>
              <a:ext uri="{FF2B5EF4-FFF2-40B4-BE49-F238E27FC236}">
                <a16:creationId xmlns="" xmlns:a16="http://schemas.microsoft.com/office/drawing/2014/main" id="{03AB9B45-E0BE-4C22-A599-4D4E4FDF8DCD}"/>
              </a:ext>
            </a:extLst>
          </p:cNvPr>
          <p:cNvSpPr/>
          <p:nvPr/>
        </p:nvSpPr>
        <p:spPr>
          <a:xfrm rot="19960062">
            <a:off x="4935630" y="4796752"/>
            <a:ext cx="781327" cy="75583"/>
          </a:xfrm>
          <a:prstGeom prst="rightArrow">
            <a:avLst/>
          </a:prstGeom>
          <a:solidFill>
            <a:srgbClr val="FF0000"/>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AU"/>
          </a:p>
        </p:txBody>
      </p:sp>
      <p:sp>
        <p:nvSpPr>
          <p:cNvPr id="16" name="Arrow: Right 15">
            <a:extLst>
              <a:ext uri="{FF2B5EF4-FFF2-40B4-BE49-F238E27FC236}">
                <a16:creationId xmlns="" xmlns:a16="http://schemas.microsoft.com/office/drawing/2014/main" id="{92ACAAA8-DCBB-4E72-9FEC-74C3FBB4CBB8}"/>
              </a:ext>
            </a:extLst>
          </p:cNvPr>
          <p:cNvSpPr/>
          <p:nvPr/>
        </p:nvSpPr>
        <p:spPr>
          <a:xfrm rot="19880857">
            <a:off x="3259912" y="4808870"/>
            <a:ext cx="497005" cy="51349"/>
          </a:xfrm>
          <a:prstGeom prst="rightArrow">
            <a:avLst/>
          </a:prstGeom>
          <a:solidFill>
            <a:srgbClr val="FF0000"/>
          </a:solidFill>
        </p:spPr>
        <p:style>
          <a:lnRef idx="1">
            <a:schemeClr val="accent2"/>
          </a:lnRef>
          <a:fillRef idx="2">
            <a:schemeClr val="accent2"/>
          </a:fillRef>
          <a:effectRef idx="1">
            <a:schemeClr val="accent2"/>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AU"/>
          </a:p>
        </p:txBody>
      </p:sp>
    </p:spTree>
    <p:extLst>
      <p:ext uri="{BB962C8B-B14F-4D97-AF65-F5344CB8AC3E}">
        <p14:creationId xmlns:p14="http://schemas.microsoft.com/office/powerpoint/2010/main" val="421380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5" grpId="0"/>
      <p:bldP spid="4"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C25A9A-D553-44ED-8C19-E4C00A73970C}"/>
              </a:ext>
            </a:extLst>
          </p:cNvPr>
          <p:cNvSpPr>
            <a:spLocks noGrp="1"/>
          </p:cNvSpPr>
          <p:nvPr>
            <p:ph type="title"/>
          </p:nvPr>
        </p:nvSpPr>
        <p:spPr>
          <a:xfrm>
            <a:off x="838200" y="365125"/>
            <a:ext cx="10515600" cy="758563"/>
          </a:xfrm>
        </p:spPr>
        <p:txBody>
          <a:bodyPr>
            <a:normAutofit/>
          </a:bodyPr>
          <a:lstStyle/>
          <a:p>
            <a:pPr algn="ctr"/>
            <a:r>
              <a:rPr lang="en-AU" sz="3200" b="1" dirty="0">
                <a:latin typeface="Avenir Next" panose="020B0503020202020204"/>
              </a:rPr>
              <a:t>Lamb exports</a:t>
            </a:r>
          </a:p>
        </p:txBody>
      </p:sp>
      <p:graphicFrame>
        <p:nvGraphicFramePr>
          <p:cNvPr id="8" name="Chart 7">
            <a:extLst>
              <a:ext uri="{FF2B5EF4-FFF2-40B4-BE49-F238E27FC236}">
                <a16:creationId xmlns="" xmlns:a16="http://schemas.microsoft.com/office/drawing/2014/main" id="{00000000-0008-0000-0400-00000B000000}"/>
              </a:ext>
            </a:extLst>
          </p:cNvPr>
          <p:cNvGraphicFramePr>
            <a:graphicFrameLocks noGrp="1"/>
          </p:cNvGraphicFramePr>
          <p:nvPr>
            <p:extLst>
              <p:ext uri="{D42A27DB-BD31-4B8C-83A1-F6EECF244321}">
                <p14:modId xmlns:p14="http://schemas.microsoft.com/office/powerpoint/2010/main" val="517797901"/>
              </p:ext>
            </p:extLst>
          </p:nvPr>
        </p:nvGraphicFramePr>
        <p:xfrm>
          <a:off x="0" y="2755250"/>
          <a:ext cx="4023813" cy="33667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 xmlns:a16="http://schemas.microsoft.com/office/drawing/2014/main" id="{654D42E3-3116-46DE-81E3-DFBA7677CAB4}"/>
              </a:ext>
            </a:extLst>
          </p:cNvPr>
          <p:cNvGraphicFramePr>
            <a:graphicFrameLocks noGrp="1"/>
          </p:cNvGraphicFramePr>
          <p:nvPr>
            <p:extLst>
              <p:ext uri="{D42A27DB-BD31-4B8C-83A1-F6EECF244321}">
                <p14:modId xmlns:p14="http://schemas.microsoft.com/office/powerpoint/2010/main" val="2168748515"/>
              </p:ext>
            </p:extLst>
          </p:nvPr>
        </p:nvGraphicFramePr>
        <p:xfrm>
          <a:off x="8257678" y="2755250"/>
          <a:ext cx="4024800" cy="33667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 xmlns:a16="http://schemas.microsoft.com/office/drawing/2014/main" id="{00000000-0008-0000-0400-000012000000}"/>
              </a:ext>
            </a:extLst>
          </p:cNvPr>
          <p:cNvGraphicFramePr>
            <a:graphicFrameLocks noGrp="1"/>
          </p:cNvGraphicFramePr>
          <p:nvPr>
            <p:extLst>
              <p:ext uri="{D42A27DB-BD31-4B8C-83A1-F6EECF244321}">
                <p14:modId xmlns:p14="http://schemas.microsoft.com/office/powerpoint/2010/main" val="4247365114"/>
              </p:ext>
            </p:extLst>
          </p:nvPr>
        </p:nvGraphicFramePr>
        <p:xfrm>
          <a:off x="4083600" y="2755250"/>
          <a:ext cx="4024800" cy="3366754"/>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tangle 12">
            <a:extLst>
              <a:ext uri="{FF2B5EF4-FFF2-40B4-BE49-F238E27FC236}">
                <a16:creationId xmlns="" xmlns:a16="http://schemas.microsoft.com/office/drawing/2014/main" id="{869CF95A-B8A1-47C4-9700-75750520291F}"/>
              </a:ext>
            </a:extLst>
          </p:cNvPr>
          <p:cNvSpPr/>
          <p:nvPr/>
        </p:nvSpPr>
        <p:spPr>
          <a:xfrm>
            <a:off x="0" y="1167815"/>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 xmlns:a16="http://schemas.microsoft.com/office/drawing/2014/main" id="{9D8F8C56-84B6-4E4C-B0B5-904A1712704A}"/>
              </a:ext>
            </a:extLst>
          </p:cNvPr>
          <p:cNvSpPr txBox="1">
            <a:spLocks/>
          </p:cNvSpPr>
          <p:nvPr/>
        </p:nvSpPr>
        <p:spPr>
          <a:xfrm>
            <a:off x="665180" y="1588167"/>
            <a:ext cx="2693452" cy="578379"/>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latin typeface="Avenir Next" panose="020B0503020202020204" pitchFamily="34" charset="0"/>
              </a:rPr>
              <a:t>Export volumes strong -  close to average</a:t>
            </a:r>
          </a:p>
        </p:txBody>
      </p:sp>
      <p:sp>
        <p:nvSpPr>
          <p:cNvPr id="15" name="Rectangle 14">
            <a:extLst>
              <a:ext uri="{FF2B5EF4-FFF2-40B4-BE49-F238E27FC236}">
                <a16:creationId xmlns="" xmlns:a16="http://schemas.microsoft.com/office/drawing/2014/main" id="{02AFB807-C231-45EC-966B-8354A205DBF4}"/>
              </a:ext>
            </a:extLst>
          </p:cNvPr>
          <p:cNvSpPr/>
          <p:nvPr/>
        </p:nvSpPr>
        <p:spPr>
          <a:xfrm>
            <a:off x="4576565" y="1498295"/>
            <a:ext cx="3188145" cy="707886"/>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Export demand is very good – processors doing well</a:t>
            </a:r>
          </a:p>
        </p:txBody>
      </p:sp>
      <p:sp>
        <p:nvSpPr>
          <p:cNvPr id="16" name="Rectangle 15">
            <a:extLst>
              <a:ext uri="{FF2B5EF4-FFF2-40B4-BE49-F238E27FC236}">
                <a16:creationId xmlns="" xmlns:a16="http://schemas.microsoft.com/office/drawing/2014/main" id="{8BFE8E24-8328-4633-8D37-87B2E2A301C9}"/>
              </a:ext>
            </a:extLst>
          </p:cNvPr>
          <p:cNvSpPr/>
          <p:nvPr/>
        </p:nvSpPr>
        <p:spPr>
          <a:xfrm>
            <a:off x="8780741" y="1369526"/>
            <a:ext cx="2395229" cy="1015663"/>
          </a:xfrm>
          <a:prstGeom prst="rect">
            <a:avLst/>
          </a:prstGeom>
        </p:spPr>
        <p:txBody>
          <a:bodyPr wrap="square">
            <a:spAutoFit/>
          </a:bodyPr>
          <a:lstStyle/>
          <a:p>
            <a:pPr marL="0" indent="0" algn="ctr">
              <a:buNone/>
            </a:pPr>
            <a:r>
              <a:rPr lang="en-US" sz="2000" b="1" dirty="0">
                <a:solidFill>
                  <a:schemeClr val="bg1"/>
                </a:solidFill>
                <a:latin typeface="+mn-lt"/>
              </a:rPr>
              <a:t>Saleyard price spread to export values at records</a:t>
            </a:r>
            <a:endParaRPr lang="en-US" sz="1100" b="1" dirty="0">
              <a:solidFill>
                <a:schemeClr val="bg1"/>
              </a:solidFill>
              <a:latin typeface="+mn-lt"/>
            </a:endParaRPr>
          </a:p>
        </p:txBody>
      </p:sp>
    </p:spTree>
    <p:extLst>
      <p:ext uri="{BB962C8B-B14F-4D97-AF65-F5344CB8AC3E}">
        <p14:creationId xmlns:p14="http://schemas.microsoft.com/office/powerpoint/2010/main" val="1865926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2" grpId="0">
        <p:bldAsOne/>
      </p:bldGraphic>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 xmlns:a16="http://schemas.microsoft.com/office/drawing/2014/main" id="{BEE53CF9-7408-45F0-9274-36FF7812737C}"/>
              </a:ext>
            </a:extLst>
          </p:cNvPr>
          <p:cNvSpPr/>
          <p:nvPr/>
        </p:nvSpPr>
        <p:spPr>
          <a:xfrm>
            <a:off x="0" y="1108466"/>
            <a:ext cx="12192000" cy="14667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 xmlns:a16="http://schemas.microsoft.com/office/drawing/2014/main" id="{BCA344B2-976E-AA4F-BFAA-35ACFEAE9CDD}"/>
              </a:ext>
            </a:extLst>
          </p:cNvPr>
          <p:cNvSpPr txBox="1">
            <a:spLocks/>
          </p:cNvSpPr>
          <p:nvPr/>
        </p:nvSpPr>
        <p:spPr>
          <a:xfrm>
            <a:off x="4080543" y="356501"/>
            <a:ext cx="4030913"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China - good or bad?</a:t>
            </a:r>
          </a:p>
        </p:txBody>
      </p:sp>
      <p:sp>
        <p:nvSpPr>
          <p:cNvPr id="4" name="Text Placeholder 3">
            <a:extLst>
              <a:ext uri="{FF2B5EF4-FFF2-40B4-BE49-F238E27FC236}">
                <a16:creationId xmlns="" xmlns:a16="http://schemas.microsoft.com/office/drawing/2014/main" id="{30E0E1B3-0D6F-B347-AEBC-6F09DCEF106E}"/>
              </a:ext>
            </a:extLst>
          </p:cNvPr>
          <p:cNvSpPr txBox="1">
            <a:spLocks/>
          </p:cNvSpPr>
          <p:nvPr/>
        </p:nvSpPr>
        <p:spPr>
          <a:xfrm>
            <a:off x="6432178" y="1642179"/>
            <a:ext cx="4793533" cy="654748"/>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000" b="1" dirty="0">
                <a:solidFill>
                  <a:srgbClr val="3A3A3C"/>
                </a:solidFill>
                <a:latin typeface="Avenir Next" panose="020B0503020202020204" pitchFamily="34" charset="0"/>
              </a:rPr>
              <a:t>African Swine Fever </a:t>
            </a:r>
            <a:br>
              <a:rPr lang="en-AU" sz="2000" b="1" dirty="0">
                <a:solidFill>
                  <a:srgbClr val="3A3A3C"/>
                </a:solidFill>
                <a:latin typeface="Avenir Next" panose="020B0503020202020204" pitchFamily="34" charset="0"/>
              </a:rPr>
            </a:br>
            <a:r>
              <a:rPr lang="en-AU" sz="2000" dirty="0">
                <a:solidFill>
                  <a:srgbClr val="3A3A3C"/>
                </a:solidFill>
                <a:latin typeface="Avenir Next" panose="020B0503020202020204" pitchFamily="34" charset="0"/>
              </a:rPr>
              <a:t>still a contributing factor</a:t>
            </a:r>
          </a:p>
        </p:txBody>
      </p:sp>
      <p:pic>
        <p:nvPicPr>
          <p:cNvPr id="5" name="Picture 4">
            <a:extLst>
              <a:ext uri="{FF2B5EF4-FFF2-40B4-BE49-F238E27FC236}">
                <a16:creationId xmlns="" xmlns:a16="http://schemas.microsoft.com/office/drawing/2014/main" id="{95EB63B5-131C-0540-8B07-17A80D5CED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2303" y="1333950"/>
            <a:ext cx="1583761" cy="1084967"/>
          </a:xfrm>
          <a:prstGeom prst="rect">
            <a:avLst/>
          </a:prstGeom>
        </p:spPr>
      </p:pic>
      <p:sp>
        <p:nvSpPr>
          <p:cNvPr id="8" name="Rectangle 7">
            <a:extLst>
              <a:ext uri="{FF2B5EF4-FFF2-40B4-BE49-F238E27FC236}">
                <a16:creationId xmlns="" xmlns:a16="http://schemas.microsoft.com/office/drawing/2014/main" id="{10DA76D1-2D4C-0345-8FD1-E125ED53C1CB}"/>
              </a:ext>
            </a:extLst>
          </p:cNvPr>
          <p:cNvSpPr/>
          <p:nvPr/>
        </p:nvSpPr>
        <p:spPr>
          <a:xfrm>
            <a:off x="2388387" y="1589041"/>
            <a:ext cx="2993961" cy="707886"/>
          </a:xfrm>
          <a:prstGeom prst="rect">
            <a:avLst/>
          </a:prstGeom>
        </p:spPr>
        <p:txBody>
          <a:bodyPr wrap="none">
            <a:spAutoFit/>
          </a:bodyPr>
          <a:lstStyle/>
          <a:p>
            <a:pPr marL="285750" indent="-285750"/>
            <a:r>
              <a:rPr lang="en-AU" sz="2000" b="1" dirty="0">
                <a:solidFill>
                  <a:srgbClr val="3A3A3C"/>
                </a:solidFill>
                <a:latin typeface="Avenir Next" panose="020B0503020202020204" pitchFamily="34" charset="0"/>
              </a:rPr>
              <a:t>China key driver </a:t>
            </a:r>
            <a:r>
              <a:rPr lang="en-AU" sz="2000" dirty="0">
                <a:solidFill>
                  <a:srgbClr val="3A3A3C"/>
                </a:solidFill>
                <a:latin typeface="Avenir Next" panose="020B0503020202020204" pitchFamily="34" charset="0"/>
              </a:rPr>
              <a:t>– </a:t>
            </a:r>
          </a:p>
          <a:p>
            <a:pPr marL="285750" indent="-285750"/>
            <a:r>
              <a:rPr lang="en-AU" sz="2000" dirty="0">
                <a:solidFill>
                  <a:srgbClr val="3A3A3C"/>
                </a:solidFill>
                <a:latin typeface="Avenir Next" panose="020B0503020202020204" pitchFamily="34" charset="0"/>
              </a:rPr>
              <a:t>adding the heat since 2013</a:t>
            </a:r>
          </a:p>
        </p:txBody>
      </p:sp>
      <p:cxnSp>
        <p:nvCxnSpPr>
          <p:cNvPr id="10" name="Straight Connector 9">
            <a:extLst>
              <a:ext uri="{FF2B5EF4-FFF2-40B4-BE49-F238E27FC236}">
                <a16:creationId xmlns="" xmlns:a16="http://schemas.microsoft.com/office/drawing/2014/main" id="{3790E997-D3C2-594E-A652-B54D3348506C}"/>
              </a:ext>
            </a:extLst>
          </p:cNvPr>
          <p:cNvCxnSpPr>
            <a:cxnSpLocks/>
          </p:cNvCxnSpPr>
          <p:nvPr/>
        </p:nvCxnSpPr>
        <p:spPr>
          <a:xfrm>
            <a:off x="6042212" y="1642179"/>
            <a:ext cx="0" cy="654748"/>
          </a:xfrm>
          <a:prstGeom prst="line">
            <a:avLst/>
          </a:prstGeom>
          <a:ln w="12700">
            <a:solidFill>
              <a:srgbClr val="6F974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 xmlns:a16="http://schemas.microsoft.com/office/drawing/2014/main" id="{16622507-FB39-D24B-A200-680615DAAB53}"/>
              </a:ext>
            </a:extLst>
          </p:cNvPr>
          <p:cNvSpPr txBox="1"/>
          <p:nvPr/>
        </p:nvSpPr>
        <p:spPr>
          <a:xfrm>
            <a:off x="276729" y="6430023"/>
            <a:ext cx="5809731" cy="261610"/>
          </a:xfrm>
          <a:prstGeom prst="rect">
            <a:avLst/>
          </a:prstGeom>
          <a:noFill/>
        </p:spPr>
        <p:txBody>
          <a:bodyPr wrap="square" rtlCol="0">
            <a:spAutoFit/>
          </a:bodyPr>
          <a:lstStyle/>
          <a:p>
            <a:r>
              <a:rPr lang="en-AU" sz="1050" i="1" dirty="0">
                <a:latin typeface="Avenir Next" panose="020B0503020202020204" pitchFamily="34" charset="0"/>
              </a:rPr>
              <a:t>Source: DAWE, USDA FAS, Mecardo</a:t>
            </a:r>
          </a:p>
        </p:txBody>
      </p:sp>
      <p:pic>
        <p:nvPicPr>
          <p:cNvPr id="11" name="Picture 10">
            <a:extLst>
              <a:ext uri="{FF2B5EF4-FFF2-40B4-BE49-F238E27FC236}">
                <a16:creationId xmlns="" xmlns:a16="http://schemas.microsoft.com/office/drawing/2014/main" id="{62C19974-A4EA-4E8A-AC78-BD5DC75D90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5420" y="2575225"/>
            <a:ext cx="5051008" cy="3754128"/>
          </a:xfrm>
          <a:prstGeom prst="rect">
            <a:avLst/>
          </a:prstGeom>
        </p:spPr>
      </p:pic>
      <p:pic>
        <p:nvPicPr>
          <p:cNvPr id="6" name="Picture 5" descr="A picture containing grass, hay, swine, mammal&#10;&#10;Description automatically generated">
            <a:extLst>
              <a:ext uri="{FF2B5EF4-FFF2-40B4-BE49-F238E27FC236}">
                <a16:creationId xmlns="" xmlns:a16="http://schemas.microsoft.com/office/drawing/2014/main" id="{72A25B00-1597-4698-B360-CE272B2C69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49428" y="2823993"/>
            <a:ext cx="4692998" cy="3127443"/>
          </a:xfrm>
          <a:prstGeom prst="rect">
            <a:avLst/>
          </a:prstGeom>
        </p:spPr>
      </p:pic>
      <p:pic>
        <p:nvPicPr>
          <p:cNvPr id="13" name="Picture 12">
            <a:extLst>
              <a:ext uri="{FF2B5EF4-FFF2-40B4-BE49-F238E27FC236}">
                <a16:creationId xmlns="" xmlns:a16="http://schemas.microsoft.com/office/drawing/2014/main" id="{76DEB74E-514B-4EA5-B5AE-DF891C6F89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07991" y="2823992"/>
            <a:ext cx="5455998" cy="3127443"/>
          </a:xfrm>
          <a:prstGeom prst="rect">
            <a:avLst/>
          </a:prstGeom>
        </p:spPr>
      </p:pic>
      <p:sp>
        <p:nvSpPr>
          <p:cNvPr id="7" name="Rectangle 6">
            <a:extLst>
              <a:ext uri="{FF2B5EF4-FFF2-40B4-BE49-F238E27FC236}">
                <a16:creationId xmlns="" xmlns:a16="http://schemas.microsoft.com/office/drawing/2014/main" id="{3F5AAEC3-75F4-4202-B693-AEBB99FA4E4D}"/>
              </a:ext>
            </a:extLst>
          </p:cNvPr>
          <p:cNvSpPr/>
          <p:nvPr/>
        </p:nvSpPr>
        <p:spPr>
          <a:xfrm>
            <a:off x="9035990" y="1898411"/>
            <a:ext cx="1931170" cy="400110"/>
          </a:xfrm>
          <a:prstGeom prst="rect">
            <a:avLst/>
          </a:prstGeom>
        </p:spPr>
        <p:txBody>
          <a:bodyPr wrap="none">
            <a:spAutoFit/>
          </a:bodyPr>
          <a:lstStyle/>
          <a:p>
            <a:r>
              <a:rPr lang="en-AU" b="1" dirty="0">
                <a:solidFill>
                  <a:srgbClr val="3A3A3C"/>
                </a:solidFill>
                <a:latin typeface="Avenir Next" panose="020B0503020202020204" pitchFamily="34" charset="0"/>
              </a:rPr>
              <a:t>but for </a:t>
            </a:r>
            <a:r>
              <a:rPr lang="en-AU" sz="2000" b="1" dirty="0">
                <a:solidFill>
                  <a:srgbClr val="3A3A3C"/>
                </a:solidFill>
                <a:latin typeface="Avenir Next" panose="020B0503020202020204" pitchFamily="34" charset="0"/>
              </a:rPr>
              <a:t>how</a:t>
            </a:r>
            <a:r>
              <a:rPr lang="en-AU" b="1" dirty="0">
                <a:solidFill>
                  <a:srgbClr val="3A3A3C"/>
                </a:solidFill>
                <a:latin typeface="Avenir Next" panose="020B0503020202020204" pitchFamily="34" charset="0"/>
              </a:rPr>
              <a:t> long?</a:t>
            </a:r>
            <a:endParaRPr lang="en-AU" b="1" dirty="0"/>
          </a:p>
        </p:txBody>
      </p:sp>
    </p:spTree>
    <p:extLst>
      <p:ext uri="{BB962C8B-B14F-4D97-AF65-F5344CB8AC3E}">
        <p14:creationId xmlns:p14="http://schemas.microsoft.com/office/powerpoint/2010/main" val="2544363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1CD1414D-D193-4874-9892-5C5EA7412606}"/>
              </a:ext>
            </a:extLst>
          </p:cNvPr>
          <p:cNvSpPr>
            <a:spLocks noGrp="1"/>
          </p:cNvSpPr>
          <p:nvPr>
            <p:ph type="body" sz="half" idx="2"/>
          </p:nvPr>
        </p:nvSpPr>
        <p:spPr>
          <a:xfrm>
            <a:off x="525137" y="1515516"/>
            <a:ext cx="9511492" cy="1401855"/>
          </a:xfrm>
        </p:spPr>
        <p:txBody>
          <a:bodyPr/>
          <a:lstStyle/>
          <a:p>
            <a:pPr marL="285750" indent="-285750">
              <a:buFont typeface="Arial" panose="020B0604020202020204" pitchFamily="34" charset="0"/>
              <a:buChar char="•"/>
            </a:pPr>
            <a:r>
              <a:rPr lang="en-US" sz="2400" dirty="0">
                <a:latin typeface="Avenir Next" panose="020B0503020202020204"/>
              </a:rPr>
              <a:t>Red meat export volumes impacted by flock &amp; herd rebuild cycle</a:t>
            </a:r>
          </a:p>
          <a:p>
            <a:pPr marL="742950" lvl="1" indent="-285750">
              <a:buFont typeface="Arial" panose="020B0604020202020204" pitchFamily="34" charset="0"/>
              <a:buChar char="•"/>
            </a:pPr>
            <a:r>
              <a:rPr lang="en-US" sz="2200" dirty="0">
                <a:latin typeface="Avenir Next" panose="020B0503020202020204"/>
              </a:rPr>
              <a:t>Chinese share of beef exports holding as exporters maintain customers</a:t>
            </a:r>
          </a:p>
          <a:p>
            <a:pPr marL="742950" lvl="1" indent="-285750">
              <a:buFont typeface="Arial" panose="020B0604020202020204" pitchFamily="34" charset="0"/>
              <a:buChar char="•"/>
            </a:pPr>
            <a:r>
              <a:rPr lang="en-US" sz="2200" dirty="0">
                <a:latin typeface="Avenir Next" panose="020B0503020202020204"/>
              </a:rPr>
              <a:t>but lamb giving way to US demand.</a:t>
            </a:r>
          </a:p>
          <a:p>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a:p>
            <a:pPr marL="285750" indent="-285750">
              <a:buFont typeface="Arial" panose="020B0604020202020204" pitchFamily="34" charset="0"/>
              <a:buChar char="•"/>
            </a:pPr>
            <a:endParaRPr lang="en-US" sz="2400" dirty="0">
              <a:latin typeface="Avenir Next" panose="020B0503020202020204"/>
            </a:endParaRPr>
          </a:p>
        </p:txBody>
      </p:sp>
      <p:sp>
        <p:nvSpPr>
          <p:cNvPr id="7" name="TextBox 1">
            <a:extLst>
              <a:ext uri="{FF2B5EF4-FFF2-40B4-BE49-F238E27FC236}">
                <a16:creationId xmlns="" xmlns:a16="http://schemas.microsoft.com/office/drawing/2014/main" id="{190855A3-6E7D-4ABA-BAB9-F2744718923F}"/>
              </a:ext>
            </a:extLst>
          </p:cNvPr>
          <p:cNvSpPr txBox="1"/>
          <p:nvPr/>
        </p:nvSpPr>
        <p:spPr>
          <a:xfrm>
            <a:off x="516865" y="6249887"/>
            <a:ext cx="4994214" cy="3018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AU" sz="800" dirty="0"/>
          </a:p>
        </p:txBody>
      </p:sp>
      <p:sp>
        <p:nvSpPr>
          <p:cNvPr id="8" name="Title 1">
            <a:extLst>
              <a:ext uri="{FF2B5EF4-FFF2-40B4-BE49-F238E27FC236}">
                <a16:creationId xmlns="" xmlns:a16="http://schemas.microsoft.com/office/drawing/2014/main" id="{2F3F961A-5811-4E5A-8B85-82A5235A4BEF}"/>
              </a:ext>
            </a:extLst>
          </p:cNvPr>
          <p:cNvSpPr txBox="1">
            <a:spLocks/>
          </p:cNvSpPr>
          <p:nvPr/>
        </p:nvSpPr>
        <p:spPr>
          <a:xfrm>
            <a:off x="621155" y="780013"/>
            <a:ext cx="9625595" cy="555367"/>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fontAlgn="auto">
              <a:spcAft>
                <a:spcPts val="0"/>
              </a:spcAft>
            </a:pPr>
            <a:r>
              <a:rPr lang="en-US" b="1" dirty="0">
                <a:latin typeface="Avenir Next"/>
              </a:rPr>
              <a:t>The influence of China on red meat exports</a:t>
            </a:r>
          </a:p>
        </p:txBody>
      </p:sp>
      <p:graphicFrame>
        <p:nvGraphicFramePr>
          <p:cNvPr id="3" name="Object 2">
            <a:extLst>
              <a:ext uri="{FF2B5EF4-FFF2-40B4-BE49-F238E27FC236}">
                <a16:creationId xmlns="" xmlns:a16="http://schemas.microsoft.com/office/drawing/2014/main" id="{C37D05F8-3524-48B0-8E42-7D7CA300DA90}"/>
              </a:ext>
            </a:extLst>
          </p:cNvPr>
          <p:cNvGraphicFramePr>
            <a:graphicFrameLocks noChangeAspect="1"/>
          </p:cNvGraphicFramePr>
          <p:nvPr>
            <p:extLst>
              <p:ext uri="{D42A27DB-BD31-4B8C-83A1-F6EECF244321}">
                <p14:modId xmlns:p14="http://schemas.microsoft.com/office/powerpoint/2010/main" val="3500742741"/>
              </p:ext>
            </p:extLst>
          </p:nvPr>
        </p:nvGraphicFramePr>
        <p:xfrm>
          <a:off x="504825" y="2959100"/>
          <a:ext cx="5248275" cy="2954338"/>
        </p:xfrm>
        <a:graphic>
          <a:graphicData uri="http://schemas.openxmlformats.org/presentationml/2006/ole">
            <mc:AlternateContent xmlns:mc="http://schemas.openxmlformats.org/markup-compatibility/2006">
              <mc:Choice xmlns:v="urn:schemas-microsoft-com:vml" Requires="v">
                <p:oleObj spid="_x0000_s13456" name="Worksheet" r:id="rId4" imgW="5800785" imgH="3267274" progId="Excel.Sheet.12">
                  <p:link updateAutomatic="1"/>
                </p:oleObj>
              </mc:Choice>
              <mc:Fallback>
                <p:oleObj name="Worksheet" r:id="rId4" imgW="5800785" imgH="3267274" progId="Excel.Sheet.12">
                  <p:link updateAutomatic="1"/>
                  <p:pic>
                    <p:nvPicPr>
                      <p:cNvPr id="0" name=""/>
                      <p:cNvPicPr/>
                      <p:nvPr/>
                    </p:nvPicPr>
                    <p:blipFill>
                      <a:blip r:embed="rId5"/>
                      <a:stretch>
                        <a:fillRect/>
                      </a:stretch>
                    </p:blipFill>
                    <p:spPr>
                      <a:xfrm>
                        <a:off x="504825" y="2959100"/>
                        <a:ext cx="5248275" cy="2954338"/>
                      </a:xfrm>
                      <a:prstGeom prst="rect">
                        <a:avLst/>
                      </a:prstGeom>
                    </p:spPr>
                  </p:pic>
                </p:oleObj>
              </mc:Fallback>
            </mc:AlternateContent>
          </a:graphicData>
        </a:graphic>
      </p:graphicFrame>
      <p:graphicFrame>
        <p:nvGraphicFramePr>
          <p:cNvPr id="10" name="Object 9">
            <a:extLst>
              <a:ext uri="{FF2B5EF4-FFF2-40B4-BE49-F238E27FC236}">
                <a16:creationId xmlns="" xmlns:a16="http://schemas.microsoft.com/office/drawing/2014/main" id="{F8698C34-FE6C-4B91-9CC6-75D287AC0EBC}"/>
              </a:ext>
            </a:extLst>
          </p:cNvPr>
          <p:cNvGraphicFramePr>
            <a:graphicFrameLocks noChangeAspect="1"/>
          </p:cNvGraphicFramePr>
          <p:nvPr>
            <p:extLst>
              <p:ext uri="{D42A27DB-BD31-4B8C-83A1-F6EECF244321}">
                <p14:modId xmlns:p14="http://schemas.microsoft.com/office/powerpoint/2010/main" val="827335483"/>
              </p:ext>
            </p:extLst>
          </p:nvPr>
        </p:nvGraphicFramePr>
        <p:xfrm>
          <a:off x="6213475" y="2900363"/>
          <a:ext cx="5734050" cy="3114675"/>
        </p:xfrm>
        <a:graphic>
          <a:graphicData uri="http://schemas.openxmlformats.org/presentationml/2006/ole">
            <mc:AlternateContent xmlns:mc="http://schemas.openxmlformats.org/markup-compatibility/2006">
              <mc:Choice xmlns:v="urn:schemas-microsoft-com:vml" Requires="v">
                <p:oleObj spid="_x0000_s13457" name="Worksheet" r:id="rId6" imgW="5734074" imgH="3114888" progId="Excel.Sheet.12">
                  <p:link updateAutomatic="1"/>
                </p:oleObj>
              </mc:Choice>
              <mc:Fallback>
                <p:oleObj name="Worksheet" r:id="rId6" imgW="5734074" imgH="3114888" progId="Excel.Sheet.12">
                  <p:link updateAutomatic="1"/>
                  <p:pic>
                    <p:nvPicPr>
                      <p:cNvPr id="0" name=""/>
                      <p:cNvPicPr/>
                      <p:nvPr/>
                    </p:nvPicPr>
                    <p:blipFill>
                      <a:blip r:embed="rId7"/>
                      <a:stretch>
                        <a:fillRect/>
                      </a:stretch>
                    </p:blipFill>
                    <p:spPr>
                      <a:xfrm>
                        <a:off x="6213475" y="2900363"/>
                        <a:ext cx="5734050" cy="3114675"/>
                      </a:xfrm>
                      <a:prstGeom prst="rect">
                        <a:avLst/>
                      </a:prstGeom>
                    </p:spPr>
                  </p:pic>
                </p:oleObj>
              </mc:Fallback>
            </mc:AlternateContent>
          </a:graphicData>
        </a:graphic>
      </p:graphicFrame>
    </p:spTree>
    <p:extLst>
      <p:ext uri="{BB962C8B-B14F-4D97-AF65-F5344CB8AC3E}">
        <p14:creationId xmlns:p14="http://schemas.microsoft.com/office/powerpoint/2010/main" val="11433500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E2181C1-41DC-DA45-AB9D-316C0EB63A88}"/>
              </a:ext>
            </a:extLst>
          </p:cNvPr>
          <p:cNvSpPr/>
          <p:nvPr/>
        </p:nvSpPr>
        <p:spPr>
          <a:xfrm>
            <a:off x="0" y="1351996"/>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33869" y="485488"/>
            <a:ext cx="6727525" cy="2074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What’s ahead?</a:t>
            </a:r>
          </a:p>
        </p:txBody>
      </p:sp>
      <p:sp>
        <p:nvSpPr>
          <p:cNvPr id="13" name="Text Placeholder 3">
            <a:extLst>
              <a:ext uri="{FF2B5EF4-FFF2-40B4-BE49-F238E27FC236}">
                <a16:creationId xmlns="" xmlns:a16="http://schemas.microsoft.com/office/drawing/2014/main" id="{4F1C88FB-EBAC-CC4D-A0BD-8BE278A3B2E1}"/>
              </a:ext>
            </a:extLst>
          </p:cNvPr>
          <p:cNvSpPr txBox="1">
            <a:spLocks/>
          </p:cNvSpPr>
          <p:nvPr/>
        </p:nvSpPr>
        <p:spPr>
          <a:xfrm>
            <a:off x="971552" y="2260748"/>
            <a:ext cx="2693452" cy="400110"/>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latin typeface="Avenir Next" panose="020B0503020202020204" pitchFamily="34" charset="0"/>
              </a:rPr>
              <a:t>Flock expansion</a:t>
            </a:r>
          </a:p>
        </p:txBody>
      </p:sp>
      <p:sp>
        <p:nvSpPr>
          <p:cNvPr id="3" name="Rectangle 2">
            <a:extLst>
              <a:ext uri="{FF2B5EF4-FFF2-40B4-BE49-F238E27FC236}">
                <a16:creationId xmlns="" xmlns:a16="http://schemas.microsoft.com/office/drawing/2014/main" id="{EC7C7EF9-342C-054E-9E5E-AC276B88041F}"/>
              </a:ext>
            </a:extLst>
          </p:cNvPr>
          <p:cNvSpPr/>
          <p:nvPr/>
        </p:nvSpPr>
        <p:spPr>
          <a:xfrm>
            <a:off x="4702603" y="2221836"/>
            <a:ext cx="2693452" cy="400110"/>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Processing challenges?</a:t>
            </a:r>
          </a:p>
        </p:txBody>
      </p:sp>
      <p:sp>
        <p:nvSpPr>
          <p:cNvPr id="15" name="Rectangle 14">
            <a:extLst>
              <a:ext uri="{FF2B5EF4-FFF2-40B4-BE49-F238E27FC236}">
                <a16:creationId xmlns="" xmlns:a16="http://schemas.microsoft.com/office/drawing/2014/main" id="{BE98ACC9-5C99-4CD5-B9A4-A5C1CB2F8614}"/>
              </a:ext>
            </a:extLst>
          </p:cNvPr>
          <p:cNvSpPr/>
          <p:nvPr/>
        </p:nvSpPr>
        <p:spPr>
          <a:xfrm>
            <a:off x="8825219" y="2221836"/>
            <a:ext cx="2395229" cy="400110"/>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Growing demand</a:t>
            </a:r>
          </a:p>
        </p:txBody>
      </p:sp>
      <p:pic>
        <p:nvPicPr>
          <p:cNvPr id="6" name="Picture 5">
            <a:extLst>
              <a:ext uri="{FF2B5EF4-FFF2-40B4-BE49-F238E27FC236}">
                <a16:creationId xmlns="" xmlns:a16="http://schemas.microsoft.com/office/drawing/2014/main" id="{C8A472BB-84C6-4311-B151-0AB27E7504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29" y="2910609"/>
            <a:ext cx="3631140" cy="2423391"/>
          </a:xfrm>
          <a:prstGeom prst="rect">
            <a:avLst/>
          </a:prstGeom>
        </p:spPr>
      </p:pic>
      <p:pic>
        <p:nvPicPr>
          <p:cNvPr id="8" name="Graphic 7" descr="Sheep">
            <a:extLst>
              <a:ext uri="{FF2B5EF4-FFF2-40B4-BE49-F238E27FC236}">
                <a16:creationId xmlns="" xmlns:a16="http://schemas.microsoft.com/office/drawing/2014/main" id="{2BEC3D36-147E-4673-ACC9-6393A15EF13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1911818" y="1486220"/>
            <a:ext cx="812920" cy="812920"/>
          </a:xfrm>
          <a:prstGeom prst="rect">
            <a:avLst/>
          </a:prstGeom>
        </p:spPr>
      </p:pic>
      <p:pic>
        <p:nvPicPr>
          <p:cNvPr id="3074" name="Picture 2" descr="No photo description available.">
            <a:extLst>
              <a:ext uri="{FF2B5EF4-FFF2-40B4-BE49-F238E27FC236}">
                <a16:creationId xmlns="" xmlns:a16="http://schemas.microsoft.com/office/drawing/2014/main" id="{E1282DBB-3F4C-4328-8E32-455396B275E9}"/>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4156002" y="2936016"/>
            <a:ext cx="3710822" cy="23979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picture containing food, ground, dish, snack food&#10;&#10;Description automatically generated">
            <a:extLst>
              <a:ext uri="{FF2B5EF4-FFF2-40B4-BE49-F238E27FC236}">
                <a16:creationId xmlns="" xmlns:a16="http://schemas.microsoft.com/office/drawing/2014/main" id="{BB72D4D0-47E8-4B85-AB7C-B6DA6C1381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90790" y="2936016"/>
            <a:ext cx="3631140" cy="2419814"/>
          </a:xfrm>
          <a:prstGeom prst="rect">
            <a:avLst/>
          </a:prstGeom>
        </p:spPr>
      </p:pic>
      <p:pic>
        <p:nvPicPr>
          <p:cNvPr id="24" name="Graphic 23" descr="Shopping cart">
            <a:extLst>
              <a:ext uri="{FF2B5EF4-FFF2-40B4-BE49-F238E27FC236}">
                <a16:creationId xmlns="" xmlns:a16="http://schemas.microsoft.com/office/drawing/2014/main" id="{35D76638-7E17-4989-8875-B7D4D5B3662E}"/>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 xmlns:asvg="http://schemas.microsoft.com/office/drawing/2016/SVG/main" r:embed="rId9"/>
              </a:ext>
            </a:extLst>
          </a:blip>
          <a:stretch>
            <a:fillRect/>
          </a:stretch>
        </p:blipFill>
        <p:spPr>
          <a:xfrm>
            <a:off x="9792185" y="1606939"/>
            <a:ext cx="571482" cy="571482"/>
          </a:xfrm>
          <a:prstGeom prst="rect">
            <a:avLst/>
          </a:prstGeom>
        </p:spPr>
      </p:pic>
      <p:pic>
        <p:nvPicPr>
          <p:cNvPr id="5" name="Graphic 4" descr="Children">
            <a:extLst>
              <a:ext uri="{FF2B5EF4-FFF2-40B4-BE49-F238E27FC236}">
                <a16:creationId xmlns="" xmlns:a16="http://schemas.microsoft.com/office/drawing/2014/main" id="{068964E7-F0C0-4EF0-8914-62E5BB8FD9A6}"/>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5629899" y="1538581"/>
            <a:ext cx="812920" cy="812920"/>
          </a:xfrm>
          <a:prstGeom prst="rect">
            <a:avLst/>
          </a:prstGeom>
        </p:spPr>
      </p:pic>
    </p:spTree>
    <p:extLst>
      <p:ext uri="{BB962C8B-B14F-4D97-AF65-F5344CB8AC3E}">
        <p14:creationId xmlns:p14="http://schemas.microsoft.com/office/powerpoint/2010/main" val="39706630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49A38362-1BE2-492B-830E-5201D4DAB224}"/>
              </a:ext>
            </a:extLst>
          </p:cNvPr>
          <p:cNvSpPr/>
          <p:nvPr/>
        </p:nvSpPr>
        <p:spPr>
          <a:xfrm>
            <a:off x="4477871" y="2931459"/>
            <a:ext cx="7714129" cy="2377066"/>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ubtitle 1">
            <a:extLst>
              <a:ext uri="{FF2B5EF4-FFF2-40B4-BE49-F238E27FC236}">
                <a16:creationId xmlns="" xmlns:a16="http://schemas.microsoft.com/office/drawing/2014/main" id="{B0E9D987-9232-4A7F-9E03-58AFD303197C}"/>
              </a:ext>
            </a:extLst>
          </p:cNvPr>
          <p:cNvSpPr txBox="1">
            <a:spLocks noChangeArrowheads="1"/>
          </p:cNvSpPr>
          <p:nvPr/>
        </p:nvSpPr>
        <p:spPr bwMode="auto">
          <a:xfrm>
            <a:off x="4860200" y="3543300"/>
            <a:ext cx="6931750" cy="130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Calibri" panose="020F050202020403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Calibri" panose="020F050202020403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altLang="en-US" sz="3200" b="1" dirty="0">
                <a:latin typeface="Avenir Next" panose="020B0503020202020204" pitchFamily="34" charset="0"/>
              </a:rPr>
              <a:t>WOOL &amp; FIBRE</a:t>
            </a:r>
          </a:p>
          <a:p>
            <a:r>
              <a:rPr lang="en-US" altLang="en-US" sz="1800" spc="300" dirty="0">
                <a:latin typeface="Avenir Next" panose="020B0503020202020204" pitchFamily="34" charset="0"/>
              </a:rPr>
              <a:t>Price &amp; Outlook Update</a:t>
            </a:r>
          </a:p>
          <a:p>
            <a:endParaRPr lang="en-US" altLang="en-US" sz="1800" spc="300" dirty="0">
              <a:solidFill>
                <a:schemeClr val="tx1"/>
              </a:solidFill>
              <a:highlight>
                <a:srgbClr val="FFFF00"/>
              </a:highlight>
              <a:latin typeface="Avenir Next" panose="020B0503020202020204" pitchFamily="34" charset="0"/>
            </a:endParaRPr>
          </a:p>
        </p:txBody>
      </p:sp>
    </p:spTree>
    <p:custDataLst>
      <p:tags r:id="rId1"/>
    </p:custDataLst>
    <p:extLst>
      <p:ext uri="{BB962C8B-B14F-4D97-AF65-F5344CB8AC3E}">
        <p14:creationId xmlns:p14="http://schemas.microsoft.com/office/powerpoint/2010/main" val="1523593891"/>
      </p:ext>
    </p:extLst>
  </p:cSld>
  <p:clrMapOvr>
    <a:masterClrMapping/>
  </p:clrMapOvr>
  <mc:AlternateContent xmlns:mc="http://schemas.openxmlformats.org/markup-compatibility/2006" xmlns:p14="http://schemas.microsoft.com/office/powerpoint/2010/main">
    <mc:Choice Requires="p14">
      <p:transition spd="slow" p14:dur="2000" advTm="9093"/>
    </mc:Choice>
    <mc:Fallback xmlns="">
      <p:transition spd="slow" advTm="9093"/>
    </mc:Fallback>
  </mc:AlternateContent>
  <p:extLst mod="1">
    <p:ext uri="{E180D4A7-C9FB-4DFB-919C-405C955672EB}">
      <p14:showEvtLst xmlns:p14="http://schemas.microsoft.com/office/powerpoint/2010/main">
        <p14:playEvt time="758" objId="7"/>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9CBD0244-0E96-4544-BE65-589EF4C8E19F}"/>
              </a:ext>
            </a:extLst>
          </p:cNvPr>
          <p:cNvSpPr/>
          <p:nvPr/>
        </p:nvSpPr>
        <p:spPr>
          <a:xfrm>
            <a:off x="0" y="1351996"/>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 xmlns:a16="http://schemas.microsoft.com/office/drawing/2014/main" id="{8DDF28FC-72D4-4DE2-A988-46F2ECED400D}"/>
              </a:ext>
            </a:extLst>
          </p:cNvPr>
          <p:cNvSpPr txBox="1">
            <a:spLocks/>
          </p:cNvSpPr>
          <p:nvPr/>
        </p:nvSpPr>
        <p:spPr>
          <a:xfrm>
            <a:off x="3383309" y="410821"/>
            <a:ext cx="5406302" cy="3681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Wool price recovered</a:t>
            </a:r>
          </a:p>
          <a:p>
            <a:pPr algn="ctr" fontAlgn="auto">
              <a:spcAft>
                <a:spcPts val="0"/>
              </a:spcAft>
            </a:pPr>
            <a:endParaRPr lang="en-AU" sz="3200" b="1" dirty="0">
              <a:latin typeface="Avenir Next" panose="020B0503020202020204" pitchFamily="34" charset="0"/>
            </a:endParaRPr>
          </a:p>
        </p:txBody>
      </p:sp>
      <p:sp>
        <p:nvSpPr>
          <p:cNvPr id="16" name="Rectangle 15">
            <a:extLst>
              <a:ext uri="{FF2B5EF4-FFF2-40B4-BE49-F238E27FC236}">
                <a16:creationId xmlns="" xmlns:a16="http://schemas.microsoft.com/office/drawing/2014/main" id="{38C016AB-9064-46F4-884F-12D37FFD9EA6}"/>
              </a:ext>
            </a:extLst>
          </p:cNvPr>
          <p:cNvSpPr/>
          <p:nvPr/>
        </p:nvSpPr>
        <p:spPr>
          <a:xfrm>
            <a:off x="1392901" y="1762114"/>
            <a:ext cx="2142354" cy="646331"/>
          </a:xfrm>
          <a:prstGeom prst="rect">
            <a:avLst/>
          </a:prstGeom>
        </p:spPr>
        <p:txBody>
          <a:bodyPr wrap="square">
            <a:spAutoFit/>
          </a:bodyPr>
          <a:lstStyle/>
          <a:p>
            <a:pPr marL="0" indent="0" algn="ctr">
              <a:buNone/>
            </a:pPr>
            <a:r>
              <a:rPr lang="en-AU" b="1" dirty="0">
                <a:solidFill>
                  <a:schemeClr val="bg1"/>
                </a:solidFill>
                <a:latin typeface="Avenir Next" panose="020B0503020202020204" pitchFamily="34" charset="0"/>
              </a:rPr>
              <a:t>Recovered from CV downturn</a:t>
            </a:r>
          </a:p>
        </p:txBody>
      </p:sp>
      <p:sp>
        <p:nvSpPr>
          <p:cNvPr id="18" name="Rectangle 17">
            <a:extLst>
              <a:ext uri="{FF2B5EF4-FFF2-40B4-BE49-F238E27FC236}">
                <a16:creationId xmlns="" xmlns:a16="http://schemas.microsoft.com/office/drawing/2014/main" id="{18973122-0245-4F57-8FB4-37F6206AB145}"/>
              </a:ext>
            </a:extLst>
          </p:cNvPr>
          <p:cNvSpPr/>
          <p:nvPr/>
        </p:nvSpPr>
        <p:spPr>
          <a:xfrm>
            <a:off x="4915835" y="1762114"/>
            <a:ext cx="2142354" cy="369332"/>
          </a:xfrm>
          <a:prstGeom prst="rect">
            <a:avLst/>
          </a:prstGeom>
        </p:spPr>
        <p:txBody>
          <a:bodyPr wrap="square">
            <a:spAutoFit/>
          </a:bodyPr>
          <a:lstStyle/>
          <a:p>
            <a:pPr marL="0" indent="0" algn="ctr">
              <a:buNone/>
            </a:pPr>
            <a:r>
              <a:rPr lang="en-AU" b="1" dirty="0">
                <a:solidFill>
                  <a:schemeClr val="bg1"/>
                </a:solidFill>
                <a:latin typeface="Avenir Next" panose="020B0503020202020204" pitchFamily="34" charset="0"/>
              </a:rPr>
              <a:t>Fine wool premium</a:t>
            </a:r>
          </a:p>
        </p:txBody>
      </p:sp>
      <p:sp>
        <p:nvSpPr>
          <p:cNvPr id="21" name="Rectangle 20">
            <a:extLst>
              <a:ext uri="{FF2B5EF4-FFF2-40B4-BE49-F238E27FC236}">
                <a16:creationId xmlns="" xmlns:a16="http://schemas.microsoft.com/office/drawing/2014/main" id="{59AD6FBF-A9E1-4380-A7D0-48CF9C2F0000}"/>
              </a:ext>
            </a:extLst>
          </p:cNvPr>
          <p:cNvSpPr/>
          <p:nvPr/>
        </p:nvSpPr>
        <p:spPr>
          <a:xfrm>
            <a:off x="8438770" y="1900613"/>
            <a:ext cx="2709231" cy="369332"/>
          </a:xfrm>
          <a:prstGeom prst="rect">
            <a:avLst/>
          </a:prstGeom>
        </p:spPr>
        <p:txBody>
          <a:bodyPr wrap="square">
            <a:spAutoFit/>
          </a:bodyPr>
          <a:lstStyle/>
          <a:p>
            <a:pPr marL="0" indent="0" algn="ctr">
              <a:buNone/>
            </a:pPr>
            <a:r>
              <a:rPr lang="en-AU" b="1" dirty="0">
                <a:solidFill>
                  <a:schemeClr val="bg1"/>
                </a:solidFill>
                <a:latin typeface="Avenir Next" panose="020B0503020202020204" pitchFamily="34" charset="0"/>
              </a:rPr>
              <a:t>Drought effect over</a:t>
            </a:r>
          </a:p>
        </p:txBody>
      </p:sp>
      <p:graphicFrame>
        <p:nvGraphicFramePr>
          <p:cNvPr id="2" name="Object 1">
            <a:extLst>
              <a:ext uri="{FF2B5EF4-FFF2-40B4-BE49-F238E27FC236}">
                <a16:creationId xmlns="" xmlns:a16="http://schemas.microsoft.com/office/drawing/2014/main" id="{DE78302C-79AA-4DDF-89C5-BF4F7135BE83}"/>
              </a:ext>
            </a:extLst>
          </p:cNvPr>
          <p:cNvGraphicFramePr>
            <a:graphicFrameLocks/>
          </p:cNvGraphicFramePr>
          <p:nvPr>
            <p:extLst>
              <p:ext uri="{D42A27DB-BD31-4B8C-83A1-F6EECF244321}">
                <p14:modId xmlns:p14="http://schemas.microsoft.com/office/powerpoint/2010/main" val="2967700257"/>
              </p:ext>
            </p:extLst>
          </p:nvPr>
        </p:nvGraphicFramePr>
        <p:xfrm>
          <a:off x="1125055" y="2966489"/>
          <a:ext cx="4261090" cy="3245852"/>
        </p:xfrm>
        <a:graphic>
          <a:graphicData uri="http://schemas.openxmlformats.org/presentationml/2006/ole">
            <mc:AlternateContent xmlns:mc="http://schemas.openxmlformats.org/markup-compatibility/2006">
              <mc:Choice xmlns:v="urn:schemas-microsoft-com:vml" Requires="v">
                <p:oleObj spid="_x0000_s14483" name="Worksheet" r:id="rId4" imgW="4857630" imgH="3743240" progId="Excel.Sheet.12">
                  <p:link updateAutomatic="1"/>
                </p:oleObj>
              </mc:Choice>
              <mc:Fallback>
                <p:oleObj name="Worksheet" r:id="rId4" imgW="4857630" imgH="3743240" progId="Excel.Sheet.12">
                  <p:link updateAutomatic="1"/>
                  <p:pic>
                    <p:nvPicPr>
                      <p:cNvPr id="0" name=""/>
                      <p:cNvPicPr preferRelativeResize="0"/>
                      <p:nvPr/>
                    </p:nvPicPr>
                    <p:blipFill>
                      <a:blip r:embed="rId5"/>
                      <a:stretch>
                        <a:fillRect/>
                      </a:stretch>
                    </p:blipFill>
                    <p:spPr>
                      <a:xfrm>
                        <a:off x="1125055" y="2966489"/>
                        <a:ext cx="4261090" cy="3245852"/>
                      </a:xfrm>
                      <a:prstGeom prst="rect">
                        <a:avLst/>
                      </a:prstGeom>
                    </p:spPr>
                  </p:pic>
                </p:oleObj>
              </mc:Fallback>
            </mc:AlternateContent>
          </a:graphicData>
        </a:graphic>
      </p:graphicFrame>
      <p:graphicFrame>
        <p:nvGraphicFramePr>
          <p:cNvPr id="5" name="Object 4">
            <a:extLst>
              <a:ext uri="{FF2B5EF4-FFF2-40B4-BE49-F238E27FC236}">
                <a16:creationId xmlns="" xmlns:a16="http://schemas.microsoft.com/office/drawing/2014/main" id="{11317951-C4BF-488C-AB41-479AB0208F4E}"/>
              </a:ext>
            </a:extLst>
          </p:cNvPr>
          <p:cNvGraphicFramePr>
            <a:graphicFrameLocks/>
          </p:cNvGraphicFramePr>
          <p:nvPr>
            <p:extLst>
              <p:ext uri="{D42A27DB-BD31-4B8C-83A1-F6EECF244321}">
                <p14:modId xmlns:p14="http://schemas.microsoft.com/office/powerpoint/2010/main" val="1167283055"/>
              </p:ext>
            </p:extLst>
          </p:nvPr>
        </p:nvGraphicFramePr>
        <p:xfrm>
          <a:off x="6805857" y="2923594"/>
          <a:ext cx="4497450" cy="3245852"/>
        </p:xfrm>
        <a:graphic>
          <a:graphicData uri="http://schemas.openxmlformats.org/presentationml/2006/ole">
            <mc:AlternateContent xmlns:mc="http://schemas.openxmlformats.org/markup-compatibility/2006">
              <mc:Choice xmlns:v="urn:schemas-microsoft-com:vml" Requires="v">
                <p:oleObj spid="_x0000_s14484" name="Worksheet" r:id="rId6" imgW="5458029" imgH="3648047" progId="Excel.Sheet.12">
                  <p:link updateAutomatic="1"/>
                </p:oleObj>
              </mc:Choice>
              <mc:Fallback>
                <p:oleObj name="Worksheet" r:id="rId6" imgW="5458029" imgH="3648047" progId="Excel.Sheet.12">
                  <p:link updateAutomatic="1"/>
                  <p:pic>
                    <p:nvPicPr>
                      <p:cNvPr id="0" name=""/>
                      <p:cNvPicPr preferRelativeResize="0"/>
                      <p:nvPr/>
                    </p:nvPicPr>
                    <p:blipFill>
                      <a:blip r:embed="rId7"/>
                      <a:stretch>
                        <a:fillRect/>
                      </a:stretch>
                    </p:blipFill>
                    <p:spPr>
                      <a:xfrm>
                        <a:off x="6805857" y="2923594"/>
                        <a:ext cx="4497450" cy="3245852"/>
                      </a:xfrm>
                      <a:prstGeom prst="rect">
                        <a:avLst/>
                      </a:prstGeom>
                    </p:spPr>
                  </p:pic>
                </p:oleObj>
              </mc:Fallback>
            </mc:AlternateContent>
          </a:graphicData>
        </a:graphic>
      </p:graphicFrame>
    </p:spTree>
    <p:extLst>
      <p:ext uri="{BB962C8B-B14F-4D97-AF65-F5344CB8AC3E}">
        <p14:creationId xmlns:p14="http://schemas.microsoft.com/office/powerpoint/2010/main" val="34695914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BE7EEC-9FFB-471E-8A85-50A210BFF090}"/>
              </a:ext>
            </a:extLst>
          </p:cNvPr>
          <p:cNvSpPr>
            <a:spLocks noGrp="1"/>
          </p:cNvSpPr>
          <p:nvPr>
            <p:ph type="title"/>
          </p:nvPr>
        </p:nvSpPr>
        <p:spPr/>
        <p:txBody>
          <a:bodyPr>
            <a:normAutofit/>
          </a:bodyPr>
          <a:lstStyle/>
          <a:p>
            <a:r>
              <a:rPr lang="en-AU" sz="3200" b="1" dirty="0">
                <a:latin typeface="Avenir Next" panose="020B0503020202020204"/>
              </a:rPr>
              <a:t>Along for the ride with apparel fibres</a:t>
            </a:r>
          </a:p>
        </p:txBody>
      </p:sp>
      <p:sp>
        <p:nvSpPr>
          <p:cNvPr id="6" name="TextBox 5">
            <a:extLst>
              <a:ext uri="{FF2B5EF4-FFF2-40B4-BE49-F238E27FC236}">
                <a16:creationId xmlns="" xmlns:a16="http://schemas.microsoft.com/office/drawing/2014/main" id="{DEC8CA5C-6E6A-4163-B268-A4FF11894322}"/>
              </a:ext>
            </a:extLst>
          </p:cNvPr>
          <p:cNvSpPr txBox="1"/>
          <p:nvPr/>
        </p:nvSpPr>
        <p:spPr>
          <a:xfrm>
            <a:off x="533833" y="6304155"/>
            <a:ext cx="5809731" cy="261610"/>
          </a:xfrm>
          <a:prstGeom prst="rect">
            <a:avLst/>
          </a:prstGeom>
          <a:noFill/>
        </p:spPr>
        <p:txBody>
          <a:bodyPr wrap="square" rtlCol="0">
            <a:spAutoFit/>
          </a:bodyPr>
          <a:lstStyle/>
          <a:p>
            <a:r>
              <a:rPr lang="en-AU" sz="1050" i="1" dirty="0">
                <a:latin typeface="Avenir Next" panose="020B0503020202020204" pitchFamily="34" charset="0"/>
              </a:rPr>
              <a:t>Source: </a:t>
            </a:r>
            <a:r>
              <a:rPr lang="en-AU" sz="1050" dirty="0"/>
              <a:t>AWEX, RBA, Emerging Textiles, Independent Commodity Services P/L</a:t>
            </a:r>
            <a:endParaRPr lang="en-AU" sz="1050" i="1" dirty="0">
              <a:latin typeface="Avenir Next" panose="020B0503020202020204" pitchFamily="34" charset="0"/>
            </a:endParaRPr>
          </a:p>
        </p:txBody>
      </p:sp>
      <p:graphicFrame>
        <p:nvGraphicFramePr>
          <p:cNvPr id="5" name="G2">
            <a:extLst>
              <a:ext uri="{FF2B5EF4-FFF2-40B4-BE49-F238E27FC236}">
                <a16:creationId xmlns=""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068609763"/>
              </p:ext>
            </p:extLst>
          </p:nvPr>
        </p:nvGraphicFramePr>
        <p:xfrm>
          <a:off x="2200714" y="1534188"/>
          <a:ext cx="8285699" cy="43590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1252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391BD5FD-C6DE-4440-89EE-BBCC6C493D80}"/>
              </a:ext>
            </a:extLst>
          </p:cNvPr>
          <p:cNvPicPr>
            <a:picLocks noChangeAspect="1"/>
          </p:cNvPicPr>
          <p:nvPr/>
        </p:nvPicPr>
        <p:blipFill>
          <a:blip r:embed="rId3"/>
          <a:stretch>
            <a:fillRect/>
          </a:stretch>
        </p:blipFill>
        <p:spPr>
          <a:xfrm>
            <a:off x="609599" y="1540933"/>
            <a:ext cx="7240461" cy="4402667"/>
          </a:xfrm>
          <a:prstGeom prst="rect">
            <a:avLst/>
          </a:prstGeom>
        </p:spPr>
      </p:pic>
      <p:sp>
        <p:nvSpPr>
          <p:cNvPr id="7" name="Title 6">
            <a:extLst>
              <a:ext uri="{FF2B5EF4-FFF2-40B4-BE49-F238E27FC236}">
                <a16:creationId xmlns="" xmlns:a16="http://schemas.microsoft.com/office/drawing/2014/main" id="{60358610-06BF-46BE-AA23-2C48D2F5BA41}"/>
              </a:ext>
            </a:extLst>
          </p:cNvPr>
          <p:cNvSpPr>
            <a:spLocks noGrp="1"/>
          </p:cNvSpPr>
          <p:nvPr>
            <p:ph type="title"/>
          </p:nvPr>
        </p:nvSpPr>
        <p:spPr/>
        <p:txBody>
          <a:bodyPr>
            <a:normAutofit/>
          </a:bodyPr>
          <a:lstStyle/>
          <a:p>
            <a:r>
              <a:rPr lang="en-US" sz="3200" b="1" dirty="0">
                <a:latin typeface="Avenir Next" panose="020B0503020202020204"/>
              </a:rPr>
              <a:t>Supply &amp; Price – they are not isolated</a:t>
            </a:r>
            <a:endParaRPr lang="en-AU" sz="3200" b="1" dirty="0">
              <a:latin typeface="Avenir Next" panose="020B0503020202020204"/>
            </a:endParaRPr>
          </a:p>
        </p:txBody>
      </p:sp>
      <p:sp>
        <p:nvSpPr>
          <p:cNvPr id="9" name="Content Placeholder 8">
            <a:extLst>
              <a:ext uri="{FF2B5EF4-FFF2-40B4-BE49-F238E27FC236}">
                <a16:creationId xmlns="" xmlns:a16="http://schemas.microsoft.com/office/drawing/2014/main" id="{145A9BF8-383B-4C81-B08F-3FBA62E8E1D9}"/>
              </a:ext>
            </a:extLst>
          </p:cNvPr>
          <p:cNvSpPr>
            <a:spLocks noGrp="1"/>
          </p:cNvSpPr>
          <p:nvPr>
            <p:ph sz="half" idx="2"/>
          </p:nvPr>
        </p:nvSpPr>
        <p:spPr>
          <a:xfrm>
            <a:off x="7907866" y="2254313"/>
            <a:ext cx="3674533" cy="3377231"/>
          </a:xfrm>
        </p:spPr>
        <p:txBody>
          <a:bodyPr/>
          <a:lstStyle/>
          <a:p>
            <a:r>
              <a:rPr lang="en-US" dirty="0"/>
              <a:t>Supply down …. Price higher</a:t>
            </a:r>
          </a:p>
          <a:p>
            <a:r>
              <a:rPr lang="en-US" dirty="0"/>
              <a:t>But the big fibers are cotton &amp; synthetics</a:t>
            </a:r>
            <a:endParaRPr lang="en-AU" dirty="0"/>
          </a:p>
        </p:txBody>
      </p:sp>
      <p:sp>
        <p:nvSpPr>
          <p:cNvPr id="5" name="TextBox 4">
            <a:extLst>
              <a:ext uri="{FF2B5EF4-FFF2-40B4-BE49-F238E27FC236}">
                <a16:creationId xmlns="" xmlns:a16="http://schemas.microsoft.com/office/drawing/2014/main" id="{1CA75804-6BDB-4D78-8B97-793561A9BC3A}"/>
              </a:ext>
            </a:extLst>
          </p:cNvPr>
          <p:cNvSpPr txBox="1"/>
          <p:nvPr/>
        </p:nvSpPr>
        <p:spPr>
          <a:xfrm>
            <a:off x="533833" y="6304155"/>
            <a:ext cx="5809731" cy="261610"/>
          </a:xfrm>
          <a:prstGeom prst="rect">
            <a:avLst/>
          </a:prstGeom>
          <a:noFill/>
        </p:spPr>
        <p:txBody>
          <a:bodyPr wrap="square" rtlCol="0">
            <a:spAutoFit/>
          </a:bodyPr>
          <a:lstStyle/>
          <a:p>
            <a:r>
              <a:rPr lang="en-AU" sz="1050" i="1" dirty="0">
                <a:latin typeface="Avenir Next" panose="020B0503020202020204" pitchFamily="34" charset="0"/>
              </a:rPr>
              <a:t>Source:</a:t>
            </a:r>
            <a:r>
              <a:rPr lang="en-AU" sz="1050" dirty="0"/>
              <a:t> Independent Commodity Services P/L</a:t>
            </a:r>
            <a:endParaRPr lang="en-AU" sz="1050" i="1" dirty="0">
              <a:latin typeface="Avenir Next" panose="020B0503020202020204" pitchFamily="34" charset="0"/>
            </a:endParaRPr>
          </a:p>
        </p:txBody>
      </p:sp>
    </p:spTree>
    <p:extLst>
      <p:ext uri="{BB962C8B-B14F-4D97-AF65-F5344CB8AC3E}">
        <p14:creationId xmlns:p14="http://schemas.microsoft.com/office/powerpoint/2010/main" val="13284155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26D6CE-0F63-4DDF-A062-6E04E5A1920F}"/>
              </a:ext>
            </a:extLst>
          </p:cNvPr>
          <p:cNvSpPr>
            <a:spLocks noGrp="1"/>
          </p:cNvSpPr>
          <p:nvPr>
            <p:ph type="title"/>
          </p:nvPr>
        </p:nvSpPr>
        <p:spPr>
          <a:xfrm>
            <a:off x="493837" y="768136"/>
            <a:ext cx="2636874" cy="3851019"/>
          </a:xfrm>
        </p:spPr>
        <p:txBody>
          <a:bodyPr>
            <a:normAutofit/>
          </a:bodyPr>
          <a:lstStyle/>
          <a:p>
            <a:r>
              <a:rPr lang="en-US" sz="3200" b="1" dirty="0">
                <a:latin typeface="Avenir Next" panose="020B0503020202020204"/>
              </a:rPr>
              <a:t>Long game for fibre prices ……!</a:t>
            </a:r>
            <a:endParaRPr lang="en-AU" sz="3200" b="1" dirty="0">
              <a:latin typeface="Avenir Next" panose="020B0503020202020204"/>
            </a:endParaRPr>
          </a:p>
        </p:txBody>
      </p:sp>
      <p:pic>
        <p:nvPicPr>
          <p:cNvPr id="5" name="Content Placeholder 4">
            <a:extLst>
              <a:ext uri="{FF2B5EF4-FFF2-40B4-BE49-F238E27FC236}">
                <a16:creationId xmlns="" xmlns:a16="http://schemas.microsoft.com/office/drawing/2014/main" id="{AB99CB48-4092-4CFB-BDDE-833E79764DA1}"/>
              </a:ext>
            </a:extLst>
          </p:cNvPr>
          <p:cNvPicPr>
            <a:picLocks noGrp="1" noChangeAspect="1"/>
          </p:cNvPicPr>
          <p:nvPr>
            <p:ph sz="half" idx="1"/>
          </p:nvPr>
        </p:nvPicPr>
        <p:blipFill>
          <a:blip r:embed="rId3"/>
          <a:stretch>
            <a:fillRect/>
          </a:stretch>
        </p:blipFill>
        <p:spPr>
          <a:xfrm>
            <a:off x="3227942" y="192314"/>
            <a:ext cx="8372990" cy="6521594"/>
          </a:xfrm>
          <a:prstGeom prst="rect">
            <a:avLst/>
          </a:prstGeom>
        </p:spPr>
      </p:pic>
      <p:sp>
        <p:nvSpPr>
          <p:cNvPr id="10" name="Oval 9">
            <a:extLst>
              <a:ext uri="{FF2B5EF4-FFF2-40B4-BE49-F238E27FC236}">
                <a16:creationId xmlns="" xmlns:a16="http://schemas.microsoft.com/office/drawing/2014/main" id="{2FF1F634-F2BD-447C-8FE7-1CA2678F41E1}"/>
              </a:ext>
            </a:extLst>
          </p:cNvPr>
          <p:cNvSpPr/>
          <p:nvPr/>
        </p:nvSpPr>
        <p:spPr>
          <a:xfrm>
            <a:off x="4076240" y="1817783"/>
            <a:ext cx="2019759" cy="1046603"/>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Industrial Revolution</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Oval 11">
            <a:extLst>
              <a:ext uri="{FF2B5EF4-FFF2-40B4-BE49-F238E27FC236}">
                <a16:creationId xmlns="" xmlns:a16="http://schemas.microsoft.com/office/drawing/2014/main" id="{E7BF334E-85E8-473B-8288-49ED94908CB7}"/>
              </a:ext>
            </a:extLst>
          </p:cNvPr>
          <p:cNvSpPr/>
          <p:nvPr/>
        </p:nvSpPr>
        <p:spPr>
          <a:xfrm>
            <a:off x="5849957" y="3583570"/>
            <a:ext cx="1487277" cy="86522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 Civil War</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 xmlns:a16="http://schemas.microsoft.com/office/drawing/2014/main" id="{C027A964-F098-403F-BFD4-621D26F75528}"/>
              </a:ext>
            </a:extLst>
          </p:cNvPr>
          <p:cNvSpPr/>
          <p:nvPr/>
        </p:nvSpPr>
        <p:spPr>
          <a:xfrm>
            <a:off x="7755875" y="3429000"/>
            <a:ext cx="1652530" cy="625207"/>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Korean War</a:t>
            </a:r>
            <a:endParaRPr kumimoji="0" lang="en-A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9851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E2181C1-41DC-DA45-AB9D-316C0EB63A88}"/>
              </a:ext>
            </a:extLst>
          </p:cNvPr>
          <p:cNvSpPr/>
          <p:nvPr/>
        </p:nvSpPr>
        <p:spPr>
          <a:xfrm>
            <a:off x="0" y="1351996"/>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33869" y="485488"/>
            <a:ext cx="6727525" cy="2074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…growth in crop area here to stay?</a:t>
            </a:r>
          </a:p>
        </p:txBody>
      </p:sp>
      <p:sp>
        <p:nvSpPr>
          <p:cNvPr id="15" name="Rectangle 14">
            <a:extLst>
              <a:ext uri="{FF2B5EF4-FFF2-40B4-BE49-F238E27FC236}">
                <a16:creationId xmlns="" xmlns:a16="http://schemas.microsoft.com/office/drawing/2014/main" id="{BE98ACC9-5C99-4CD5-B9A4-A5C1CB2F8614}"/>
              </a:ext>
            </a:extLst>
          </p:cNvPr>
          <p:cNvSpPr/>
          <p:nvPr/>
        </p:nvSpPr>
        <p:spPr>
          <a:xfrm>
            <a:off x="4191805" y="1681320"/>
            <a:ext cx="3689105" cy="707886"/>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So how/why has grain been winning the “fight for acres”?</a:t>
            </a:r>
          </a:p>
        </p:txBody>
      </p:sp>
      <p:pic>
        <p:nvPicPr>
          <p:cNvPr id="8" name="Graphic 7" descr="Sheep">
            <a:extLst>
              <a:ext uri="{FF2B5EF4-FFF2-40B4-BE49-F238E27FC236}">
                <a16:creationId xmlns="" xmlns:a16="http://schemas.microsoft.com/office/drawing/2014/main" id="{2BEC3D36-147E-4673-ACC9-6393A15EF13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1417262" y="1629149"/>
            <a:ext cx="812920" cy="812920"/>
          </a:xfrm>
          <a:prstGeom prst="rect">
            <a:avLst/>
          </a:prstGeom>
        </p:spPr>
      </p:pic>
      <p:pic>
        <p:nvPicPr>
          <p:cNvPr id="24" name="Graphic 23" descr="Grain with solid fill">
            <a:extLst>
              <a:ext uri="{FF2B5EF4-FFF2-40B4-BE49-F238E27FC236}">
                <a16:creationId xmlns="" xmlns:a16="http://schemas.microsoft.com/office/drawing/2014/main" id="{35D76638-7E17-4989-8875-B7D4D5B3662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a:xfrm>
            <a:off x="9847269" y="1749522"/>
            <a:ext cx="571482" cy="571482"/>
          </a:xfrm>
          <a:prstGeom prst="rect">
            <a:avLst/>
          </a:prstGeom>
        </p:spPr>
      </p:pic>
      <p:sp>
        <p:nvSpPr>
          <p:cNvPr id="11" name="TextBox 10">
            <a:extLst>
              <a:ext uri="{FF2B5EF4-FFF2-40B4-BE49-F238E27FC236}">
                <a16:creationId xmlns="" xmlns:a16="http://schemas.microsoft.com/office/drawing/2014/main" id="{DC7369B4-1E00-4215-A50F-9AB1A95984BB}"/>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ABS, Mecardo</a:t>
            </a:r>
          </a:p>
        </p:txBody>
      </p:sp>
      <p:grpSp>
        <p:nvGrpSpPr>
          <p:cNvPr id="5" name="Group 4">
            <a:extLst>
              <a:ext uri="{FF2B5EF4-FFF2-40B4-BE49-F238E27FC236}">
                <a16:creationId xmlns="" xmlns:a16="http://schemas.microsoft.com/office/drawing/2014/main" id="{F7170D97-4F34-4E46-98C4-3FD4E6BFA34E}"/>
              </a:ext>
            </a:extLst>
          </p:cNvPr>
          <p:cNvGrpSpPr/>
          <p:nvPr/>
        </p:nvGrpSpPr>
        <p:grpSpPr>
          <a:xfrm>
            <a:off x="592091" y="2826486"/>
            <a:ext cx="5405540" cy="3495582"/>
            <a:chOff x="3429988" y="2718531"/>
            <a:chExt cx="5405540" cy="3495582"/>
          </a:xfrm>
        </p:grpSpPr>
        <p:pic>
          <p:nvPicPr>
            <p:cNvPr id="3" name="Picture 2">
              <a:extLst>
                <a:ext uri="{FF2B5EF4-FFF2-40B4-BE49-F238E27FC236}">
                  <a16:creationId xmlns="" xmlns:a16="http://schemas.microsoft.com/office/drawing/2014/main" id="{9AA26BBF-9E0B-498D-8812-87CEE312BEE1}"/>
                </a:ext>
              </a:extLst>
            </p:cNvPr>
            <p:cNvPicPr>
              <a:picLocks noChangeAspect="1"/>
            </p:cNvPicPr>
            <p:nvPr/>
          </p:nvPicPr>
          <p:blipFill>
            <a:blip r:embed="rId7"/>
            <a:stretch>
              <a:fillRect/>
            </a:stretch>
          </p:blipFill>
          <p:spPr>
            <a:xfrm>
              <a:off x="3429988" y="2718531"/>
              <a:ext cx="5405540" cy="3495582"/>
            </a:xfrm>
            <a:prstGeom prst="rect">
              <a:avLst/>
            </a:prstGeom>
          </p:spPr>
        </p:pic>
        <p:sp>
          <p:nvSpPr>
            <p:cNvPr id="4" name="TextBox 3">
              <a:extLst>
                <a:ext uri="{FF2B5EF4-FFF2-40B4-BE49-F238E27FC236}">
                  <a16:creationId xmlns="" xmlns:a16="http://schemas.microsoft.com/office/drawing/2014/main" id="{720E4E01-7B56-4F25-B4ED-8143C51EA25C}"/>
                </a:ext>
              </a:extLst>
            </p:cNvPr>
            <p:cNvSpPr txBox="1"/>
            <p:nvPr/>
          </p:nvSpPr>
          <p:spPr>
            <a:xfrm>
              <a:off x="4032174" y="3223678"/>
              <a:ext cx="947450" cy="276999"/>
            </a:xfrm>
            <a:prstGeom prst="rect">
              <a:avLst/>
            </a:prstGeom>
            <a:noFill/>
          </p:spPr>
          <p:txBody>
            <a:bodyPr wrap="square" rtlCol="0">
              <a:spAutoFit/>
            </a:bodyPr>
            <a:lstStyle/>
            <a:p>
              <a:r>
                <a:rPr lang="en-AU" sz="1200" b="1" dirty="0"/>
                <a:t>1990-91</a:t>
              </a:r>
            </a:p>
          </p:txBody>
        </p:sp>
        <p:sp>
          <p:nvSpPr>
            <p:cNvPr id="13" name="TextBox 12">
              <a:extLst>
                <a:ext uri="{FF2B5EF4-FFF2-40B4-BE49-F238E27FC236}">
                  <a16:creationId xmlns="" xmlns:a16="http://schemas.microsoft.com/office/drawing/2014/main" id="{A33F3906-A2E2-4A87-AEB8-23173D3F9748}"/>
                </a:ext>
              </a:extLst>
            </p:cNvPr>
            <p:cNvSpPr txBox="1"/>
            <p:nvPr/>
          </p:nvSpPr>
          <p:spPr>
            <a:xfrm>
              <a:off x="7488717" y="5506004"/>
              <a:ext cx="1071390" cy="276999"/>
            </a:xfrm>
            <a:prstGeom prst="rect">
              <a:avLst/>
            </a:prstGeom>
            <a:noFill/>
          </p:spPr>
          <p:txBody>
            <a:bodyPr wrap="square">
              <a:spAutoFit/>
            </a:bodyPr>
            <a:lstStyle/>
            <a:p>
              <a:r>
                <a:rPr lang="en-AU" sz="1200" b="1" dirty="0"/>
                <a:t>2020-21</a:t>
              </a:r>
            </a:p>
          </p:txBody>
        </p:sp>
      </p:grpSp>
      <p:graphicFrame>
        <p:nvGraphicFramePr>
          <p:cNvPr id="12" name="G4">
            <a:extLst>
              <a:ext uri="{FF2B5EF4-FFF2-40B4-BE49-F238E27FC236}">
                <a16:creationId xmlns="" xmlns:a16="http://schemas.microsoft.com/office/drawing/2014/main" id="{9FBAEBC2-7910-4858-9293-1181930FEA41}"/>
              </a:ext>
            </a:extLst>
          </p:cNvPr>
          <p:cNvGraphicFramePr>
            <a:graphicFrameLocks/>
          </p:cNvGraphicFramePr>
          <p:nvPr>
            <p:extLst>
              <p:ext uri="{D42A27DB-BD31-4B8C-83A1-F6EECF244321}">
                <p14:modId xmlns:p14="http://schemas.microsoft.com/office/powerpoint/2010/main" val="195388317"/>
              </p:ext>
            </p:extLst>
          </p:nvPr>
        </p:nvGraphicFramePr>
        <p:xfrm>
          <a:off x="6692794" y="2872283"/>
          <a:ext cx="4996101" cy="33081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2133236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12"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3F4DC4B-8898-4BC4-B7A5-A2C429C38207}"/>
              </a:ext>
            </a:extLst>
          </p:cNvPr>
          <p:cNvPicPr>
            <a:picLocks noChangeAspect="1"/>
          </p:cNvPicPr>
          <p:nvPr/>
        </p:nvPicPr>
        <p:blipFill>
          <a:blip r:embed="rId3"/>
          <a:stretch>
            <a:fillRect/>
          </a:stretch>
        </p:blipFill>
        <p:spPr>
          <a:xfrm>
            <a:off x="815036" y="1175734"/>
            <a:ext cx="4877223" cy="3889585"/>
          </a:xfrm>
          <a:prstGeom prst="rect">
            <a:avLst/>
          </a:prstGeom>
        </p:spPr>
      </p:pic>
      <p:graphicFrame>
        <p:nvGraphicFramePr>
          <p:cNvPr id="4" name="Chart 3">
            <a:extLst>
              <a:ext uri="{FF2B5EF4-FFF2-40B4-BE49-F238E27FC236}">
                <a16:creationId xmlns="" xmlns:a16="http://schemas.microsoft.com/office/drawing/2014/main" id="{3E7B98A0-9001-4C7A-8916-41A3DFCE9EC4}"/>
              </a:ext>
            </a:extLst>
          </p:cNvPr>
          <p:cNvGraphicFramePr>
            <a:graphicFrameLocks/>
          </p:cNvGraphicFramePr>
          <p:nvPr>
            <p:extLst>
              <p:ext uri="{D42A27DB-BD31-4B8C-83A1-F6EECF244321}">
                <p14:modId xmlns:p14="http://schemas.microsoft.com/office/powerpoint/2010/main" val="2107742562"/>
              </p:ext>
            </p:extLst>
          </p:nvPr>
        </p:nvGraphicFramePr>
        <p:xfrm>
          <a:off x="6339144" y="1205911"/>
          <a:ext cx="5037820" cy="38292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33230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BE7EEC-9FFB-471E-8A85-50A210BFF090}"/>
              </a:ext>
            </a:extLst>
          </p:cNvPr>
          <p:cNvSpPr>
            <a:spLocks noGrp="1"/>
          </p:cNvSpPr>
          <p:nvPr>
            <p:ph type="title"/>
          </p:nvPr>
        </p:nvSpPr>
        <p:spPr>
          <a:xfrm>
            <a:off x="762001" y="365190"/>
            <a:ext cx="10515600" cy="1325563"/>
          </a:xfrm>
        </p:spPr>
        <p:txBody>
          <a:bodyPr>
            <a:normAutofit/>
          </a:bodyPr>
          <a:lstStyle/>
          <a:p>
            <a:r>
              <a:rPr lang="en-AU" sz="3200" b="1" dirty="0">
                <a:latin typeface="Avenir Next" panose="020B0503020202020204"/>
              </a:rPr>
              <a:t>Quality scheme supply - Australia</a:t>
            </a:r>
          </a:p>
        </p:txBody>
      </p:sp>
      <p:sp>
        <p:nvSpPr>
          <p:cNvPr id="6" name="TextBox 5">
            <a:extLst>
              <a:ext uri="{FF2B5EF4-FFF2-40B4-BE49-F238E27FC236}">
                <a16:creationId xmlns="" xmlns:a16="http://schemas.microsoft.com/office/drawing/2014/main" id="{DEC8CA5C-6E6A-4163-B268-A4FF11894322}"/>
              </a:ext>
            </a:extLst>
          </p:cNvPr>
          <p:cNvSpPr txBox="1"/>
          <p:nvPr/>
        </p:nvSpPr>
        <p:spPr>
          <a:xfrm>
            <a:off x="533833" y="6304155"/>
            <a:ext cx="5809731"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rPr>
              <a:t>Source: </a:t>
            </a:r>
            <a:r>
              <a:rPr kumimoji="0" lang="en-AU"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AWEX, Independent Commodity Services P/L</a:t>
            </a:r>
            <a:endPar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endParaRPr>
          </a:p>
        </p:txBody>
      </p:sp>
      <p:graphicFrame>
        <p:nvGraphicFramePr>
          <p:cNvPr id="7" name="W3821">
            <a:extLst>
              <a:ext uri="{FF2B5EF4-FFF2-40B4-BE49-F238E27FC236}">
                <a16:creationId xmlns="" xmlns:a16="http://schemas.microsoft.com/office/drawing/2014/main" id="{00000000-0008-0000-0000-000007000000}"/>
              </a:ext>
            </a:extLst>
          </p:cNvPr>
          <p:cNvGraphicFramePr>
            <a:graphicFrameLocks/>
          </p:cNvGraphicFramePr>
          <p:nvPr/>
        </p:nvGraphicFramePr>
        <p:xfrm>
          <a:off x="533833" y="1846424"/>
          <a:ext cx="5010237" cy="39905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a:extLst>
              <a:ext uri="{FF2B5EF4-FFF2-40B4-BE49-F238E27FC236}">
                <a16:creationId xmlns="" xmlns:a16="http://schemas.microsoft.com/office/drawing/2014/main" id="{00000000-0008-0000-0000-000004000000}"/>
              </a:ext>
            </a:extLst>
          </p:cNvPr>
          <p:cNvGraphicFramePr>
            <a:graphicFrameLocks noGrp="1"/>
          </p:cNvGraphicFramePr>
          <p:nvPr>
            <p:ph sz="half" idx="1"/>
          </p:nvPr>
        </p:nvGraphicFramePr>
        <p:xfrm>
          <a:off x="6172200" y="1641475"/>
          <a:ext cx="5181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73080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BE7EEC-9FFB-471E-8A85-50A210BFF090}"/>
              </a:ext>
            </a:extLst>
          </p:cNvPr>
          <p:cNvSpPr>
            <a:spLocks noGrp="1"/>
          </p:cNvSpPr>
          <p:nvPr>
            <p:ph type="title"/>
          </p:nvPr>
        </p:nvSpPr>
        <p:spPr/>
        <p:txBody>
          <a:bodyPr>
            <a:normAutofit/>
          </a:bodyPr>
          <a:lstStyle/>
          <a:p>
            <a:r>
              <a:rPr lang="en-AU" sz="3200" b="1" dirty="0">
                <a:latin typeface="Avenir Next" panose="020B0503020202020204"/>
              </a:rPr>
              <a:t>Quality head to head – AUS vs South Africa</a:t>
            </a:r>
          </a:p>
        </p:txBody>
      </p:sp>
      <p:sp>
        <p:nvSpPr>
          <p:cNvPr id="6" name="TextBox 5">
            <a:extLst>
              <a:ext uri="{FF2B5EF4-FFF2-40B4-BE49-F238E27FC236}">
                <a16:creationId xmlns="" xmlns:a16="http://schemas.microsoft.com/office/drawing/2014/main" id="{DEC8CA5C-6E6A-4163-B268-A4FF11894322}"/>
              </a:ext>
            </a:extLst>
          </p:cNvPr>
          <p:cNvSpPr txBox="1"/>
          <p:nvPr/>
        </p:nvSpPr>
        <p:spPr>
          <a:xfrm>
            <a:off x="533833" y="6304155"/>
            <a:ext cx="5809731" cy="2616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rPr>
              <a:t>Source: </a:t>
            </a:r>
            <a:r>
              <a:rPr kumimoji="0" lang="en-AU"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Cape Wools, RBA, AWEX, Independent Commodity Services P/L</a:t>
            </a:r>
            <a:endPar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endParaRPr>
          </a:p>
        </p:txBody>
      </p:sp>
      <p:graphicFrame>
        <p:nvGraphicFramePr>
          <p:cNvPr id="11" name="W3411">
            <a:extLst>
              <a:ext uri="{FF2B5EF4-FFF2-40B4-BE49-F238E27FC236}">
                <a16:creationId xmlns="" xmlns:a16="http://schemas.microsoft.com/office/drawing/2014/main" id="{00000000-0008-0000-0000-000007000000}"/>
              </a:ext>
            </a:extLst>
          </p:cNvPr>
          <p:cNvGraphicFramePr>
            <a:graphicFrameLocks noGrp="1"/>
          </p:cNvGraphicFramePr>
          <p:nvPr>
            <p:ph sz="half" idx="1"/>
          </p:nvPr>
        </p:nvGraphicFramePr>
        <p:xfrm>
          <a:off x="1463370" y="1629049"/>
          <a:ext cx="926526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9646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BE7EEC-9FFB-471E-8A85-50A210BFF090}"/>
              </a:ext>
            </a:extLst>
          </p:cNvPr>
          <p:cNvSpPr>
            <a:spLocks noGrp="1"/>
          </p:cNvSpPr>
          <p:nvPr>
            <p:ph type="title"/>
          </p:nvPr>
        </p:nvSpPr>
        <p:spPr/>
        <p:txBody>
          <a:bodyPr>
            <a:normAutofit/>
          </a:bodyPr>
          <a:lstStyle/>
          <a:p>
            <a:r>
              <a:rPr lang="en-AU" sz="3200" b="1" dirty="0">
                <a:latin typeface="Avenir Next" panose="020B0503020202020204"/>
              </a:rPr>
              <a:t>Do Quality credentials pay off?</a:t>
            </a:r>
          </a:p>
        </p:txBody>
      </p:sp>
      <p:sp>
        <p:nvSpPr>
          <p:cNvPr id="6" name="TextBox 5">
            <a:extLst>
              <a:ext uri="{FF2B5EF4-FFF2-40B4-BE49-F238E27FC236}">
                <a16:creationId xmlns="" xmlns:a16="http://schemas.microsoft.com/office/drawing/2014/main" id="{DEC8CA5C-6E6A-4163-B268-A4FF11894322}"/>
              </a:ext>
            </a:extLst>
          </p:cNvPr>
          <p:cNvSpPr txBox="1"/>
          <p:nvPr/>
        </p:nvSpPr>
        <p:spPr>
          <a:xfrm>
            <a:off x="533833" y="6304155"/>
            <a:ext cx="5809731" cy="25391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rPr>
              <a:t>Source: </a:t>
            </a:r>
            <a:r>
              <a:rPr kumimoji="0" lang="en-AU"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AWEX, Independent Commodity Services P/L</a:t>
            </a:r>
            <a:endParaRPr kumimoji="0" lang="en-AU" sz="1050" b="0" i="1" u="none" strike="noStrike" kern="1200" cap="none" spc="0" normalizeH="0" baseline="0" noProof="0" dirty="0">
              <a:ln>
                <a:noFill/>
              </a:ln>
              <a:solidFill>
                <a:prstClr val="black"/>
              </a:solidFill>
              <a:effectLst/>
              <a:uLnTx/>
              <a:uFillTx/>
              <a:latin typeface="Avenir Next" panose="020B0503020202020204" pitchFamily="34" charset="0"/>
              <a:ea typeface="+mn-ea"/>
              <a:cs typeface="+mn-cs"/>
            </a:endParaRPr>
          </a:p>
        </p:txBody>
      </p:sp>
      <p:graphicFrame>
        <p:nvGraphicFramePr>
          <p:cNvPr id="8" name="W3822">
            <a:extLst>
              <a:ext uri="{FF2B5EF4-FFF2-40B4-BE49-F238E27FC236}">
                <a16:creationId xmlns="" xmlns:a16="http://schemas.microsoft.com/office/drawing/2014/main" id="{00000000-0008-0000-0000-000003000000}"/>
              </a:ext>
            </a:extLst>
          </p:cNvPr>
          <p:cNvGraphicFramePr>
            <a:graphicFrameLocks/>
          </p:cNvGraphicFramePr>
          <p:nvPr/>
        </p:nvGraphicFramePr>
        <p:xfrm>
          <a:off x="1949240" y="1690688"/>
          <a:ext cx="8293519" cy="42655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58624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CE2181C1-41DC-DA45-AB9D-316C0EB63A88}"/>
              </a:ext>
            </a:extLst>
          </p:cNvPr>
          <p:cNvSpPr/>
          <p:nvPr/>
        </p:nvSpPr>
        <p:spPr>
          <a:xfrm>
            <a:off x="0" y="1351996"/>
            <a:ext cx="12192000" cy="1366535"/>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33869" y="485488"/>
            <a:ext cx="6727525" cy="2074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3200" b="1" i="0" u="none" strike="noStrike" kern="1200" cap="none" spc="0" normalizeH="0" baseline="0" noProof="0" dirty="0">
                <a:ln>
                  <a:noFill/>
                </a:ln>
                <a:solidFill>
                  <a:prstClr val="black"/>
                </a:solidFill>
                <a:effectLst/>
                <a:uLnTx/>
                <a:uFillTx/>
                <a:latin typeface="Avenir Next" panose="020B0503020202020204" pitchFamily="34" charset="0"/>
                <a:ea typeface="+mj-ea"/>
                <a:cs typeface="+mj-cs"/>
              </a:rPr>
              <a:t>What’s ahead for wool?</a:t>
            </a:r>
          </a:p>
        </p:txBody>
      </p:sp>
      <p:sp>
        <p:nvSpPr>
          <p:cNvPr id="13" name="Text Placeholder 3">
            <a:extLst>
              <a:ext uri="{FF2B5EF4-FFF2-40B4-BE49-F238E27FC236}">
                <a16:creationId xmlns="" xmlns:a16="http://schemas.microsoft.com/office/drawing/2014/main" id="{4F1C88FB-EBAC-CC4D-A0BD-8BE278A3B2E1}"/>
              </a:ext>
            </a:extLst>
          </p:cNvPr>
          <p:cNvSpPr txBox="1">
            <a:spLocks/>
          </p:cNvSpPr>
          <p:nvPr/>
        </p:nvSpPr>
        <p:spPr>
          <a:xfrm>
            <a:off x="971552" y="2260748"/>
            <a:ext cx="2693452" cy="400110"/>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white"/>
                </a:solidFill>
                <a:effectLst/>
                <a:uLnTx/>
                <a:uFillTx/>
                <a:latin typeface="Avenir Next" panose="020B0503020202020204" pitchFamily="34" charset="0"/>
                <a:ea typeface="+mn-ea"/>
                <a:cs typeface="Arial" panose="020B0604020202020204" pitchFamily="34" charset="0"/>
              </a:rPr>
              <a:t>Flock expansion</a:t>
            </a:r>
          </a:p>
        </p:txBody>
      </p:sp>
      <p:sp>
        <p:nvSpPr>
          <p:cNvPr id="3" name="Rectangle 2">
            <a:extLst>
              <a:ext uri="{FF2B5EF4-FFF2-40B4-BE49-F238E27FC236}">
                <a16:creationId xmlns="" xmlns:a16="http://schemas.microsoft.com/office/drawing/2014/main" id="{EC7C7EF9-342C-054E-9E5E-AC276B88041F}"/>
              </a:ext>
            </a:extLst>
          </p:cNvPr>
          <p:cNvSpPr/>
          <p:nvPr/>
        </p:nvSpPr>
        <p:spPr>
          <a:xfrm>
            <a:off x="4702603" y="2221836"/>
            <a:ext cx="2693452"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Processing challenges?</a:t>
            </a:r>
          </a:p>
        </p:txBody>
      </p:sp>
      <p:sp>
        <p:nvSpPr>
          <p:cNvPr id="15" name="Rectangle 14">
            <a:extLst>
              <a:ext uri="{FF2B5EF4-FFF2-40B4-BE49-F238E27FC236}">
                <a16:creationId xmlns="" xmlns:a16="http://schemas.microsoft.com/office/drawing/2014/main" id="{BE98ACC9-5C99-4CD5-B9A4-A5C1CB2F8614}"/>
              </a:ext>
            </a:extLst>
          </p:cNvPr>
          <p:cNvSpPr/>
          <p:nvPr/>
        </p:nvSpPr>
        <p:spPr>
          <a:xfrm>
            <a:off x="8825219" y="2221836"/>
            <a:ext cx="2395229"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Growing demand</a:t>
            </a:r>
          </a:p>
        </p:txBody>
      </p:sp>
      <p:pic>
        <p:nvPicPr>
          <p:cNvPr id="6" name="Picture 5">
            <a:extLst>
              <a:ext uri="{FF2B5EF4-FFF2-40B4-BE49-F238E27FC236}">
                <a16:creationId xmlns="" xmlns:a16="http://schemas.microsoft.com/office/drawing/2014/main" id="{C8A472BB-84C6-4311-B151-0AB27E7504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29" y="2910609"/>
            <a:ext cx="3631140" cy="2423391"/>
          </a:xfrm>
          <a:prstGeom prst="rect">
            <a:avLst/>
          </a:prstGeom>
        </p:spPr>
      </p:pic>
      <p:pic>
        <p:nvPicPr>
          <p:cNvPr id="8" name="Graphic 7" descr="Sheep">
            <a:extLst>
              <a:ext uri="{FF2B5EF4-FFF2-40B4-BE49-F238E27FC236}">
                <a16:creationId xmlns="" xmlns:a16="http://schemas.microsoft.com/office/drawing/2014/main" id="{2BEC3D36-147E-4673-ACC9-6393A15EF13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a:xfrm>
            <a:off x="1911818" y="1486220"/>
            <a:ext cx="812920" cy="812920"/>
          </a:xfrm>
          <a:prstGeom prst="rect">
            <a:avLst/>
          </a:prstGeom>
        </p:spPr>
      </p:pic>
      <p:pic>
        <p:nvPicPr>
          <p:cNvPr id="24" name="Graphic 23" descr="Shopping cart">
            <a:extLst>
              <a:ext uri="{FF2B5EF4-FFF2-40B4-BE49-F238E27FC236}">
                <a16:creationId xmlns="" xmlns:a16="http://schemas.microsoft.com/office/drawing/2014/main" id="{35D76638-7E17-4989-8875-B7D4D5B3662E}"/>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 xmlns:asvg="http://schemas.microsoft.com/office/drawing/2016/SVG/main" r:embed="rId7"/>
              </a:ext>
            </a:extLst>
          </a:blip>
          <a:stretch>
            <a:fillRect/>
          </a:stretch>
        </p:blipFill>
        <p:spPr>
          <a:xfrm>
            <a:off x="9792185" y="1606939"/>
            <a:ext cx="571482" cy="571482"/>
          </a:xfrm>
          <a:prstGeom prst="rect">
            <a:avLst/>
          </a:prstGeom>
        </p:spPr>
      </p:pic>
      <p:pic>
        <p:nvPicPr>
          <p:cNvPr id="11" name="Picture 10">
            <a:extLst>
              <a:ext uri="{FF2B5EF4-FFF2-40B4-BE49-F238E27FC236}">
                <a16:creationId xmlns="" xmlns:a16="http://schemas.microsoft.com/office/drawing/2014/main" id="{160457D7-0FDC-46D9-8DA4-68981D14868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85909" y="2953906"/>
            <a:ext cx="3620182" cy="2413455"/>
          </a:xfrm>
          <a:prstGeom prst="rect">
            <a:avLst/>
          </a:prstGeom>
        </p:spPr>
      </p:pic>
      <p:pic>
        <p:nvPicPr>
          <p:cNvPr id="16" name="Picture 15" descr="A picture containing sheep, grass, standing, outdoor&#10;&#10;Description automatically generated">
            <a:extLst>
              <a:ext uri="{FF2B5EF4-FFF2-40B4-BE49-F238E27FC236}">
                <a16:creationId xmlns="" xmlns:a16="http://schemas.microsoft.com/office/drawing/2014/main" id="{EF55E015-AEED-46C6-9E17-000340E895F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26374" y="2910609"/>
            <a:ext cx="2903104" cy="2456752"/>
          </a:xfrm>
          <a:prstGeom prst="rect">
            <a:avLst/>
          </a:prstGeom>
        </p:spPr>
      </p:pic>
      <p:pic>
        <p:nvPicPr>
          <p:cNvPr id="5" name="Graphic 4" descr="Alterations &amp; Tailoring with solid fill">
            <a:extLst>
              <a:ext uri="{FF2B5EF4-FFF2-40B4-BE49-F238E27FC236}">
                <a16:creationId xmlns="" xmlns:a16="http://schemas.microsoft.com/office/drawing/2014/main" id="{3823F272-2815-47E3-9EDF-C737A0317AA4}"/>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 xmlns:asvg="http://schemas.microsoft.com/office/drawing/2016/SVG/main" r:embed="rId11"/>
              </a:ext>
            </a:extLst>
          </a:blip>
          <a:stretch>
            <a:fillRect/>
          </a:stretch>
        </p:blipFill>
        <p:spPr>
          <a:xfrm>
            <a:off x="5651743" y="1562800"/>
            <a:ext cx="691776" cy="691776"/>
          </a:xfrm>
          <a:prstGeom prst="rect">
            <a:avLst/>
          </a:prstGeom>
        </p:spPr>
      </p:pic>
    </p:spTree>
    <p:extLst>
      <p:ext uri="{BB962C8B-B14F-4D97-AF65-F5344CB8AC3E}">
        <p14:creationId xmlns:p14="http://schemas.microsoft.com/office/powerpoint/2010/main" val="2285765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49A38362-1BE2-492B-830E-5201D4DAB224}"/>
              </a:ext>
            </a:extLst>
          </p:cNvPr>
          <p:cNvSpPr/>
          <p:nvPr/>
        </p:nvSpPr>
        <p:spPr>
          <a:xfrm>
            <a:off x="4477871" y="2931459"/>
            <a:ext cx="7714129" cy="2377066"/>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ubtitle 1">
            <a:extLst>
              <a:ext uri="{FF2B5EF4-FFF2-40B4-BE49-F238E27FC236}">
                <a16:creationId xmlns="" xmlns:a16="http://schemas.microsoft.com/office/drawing/2014/main" id="{B0E9D987-9232-4A7F-9E03-58AFD303197C}"/>
              </a:ext>
            </a:extLst>
          </p:cNvPr>
          <p:cNvSpPr txBox="1">
            <a:spLocks noChangeArrowheads="1"/>
          </p:cNvSpPr>
          <p:nvPr/>
        </p:nvSpPr>
        <p:spPr bwMode="auto">
          <a:xfrm>
            <a:off x="4860200" y="3543300"/>
            <a:ext cx="6931750" cy="73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Calibri" panose="020F050202020403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Calibri" panose="020F050202020403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altLang="en-US" sz="4400" b="1" spc="300" dirty="0">
                <a:latin typeface="Avenir Next" panose="020B0503020202020204" pitchFamily="34" charset="0"/>
              </a:rPr>
              <a:t>GRAINS</a:t>
            </a:r>
          </a:p>
          <a:p>
            <a:pPr>
              <a:lnSpc>
                <a:spcPct val="100000"/>
              </a:lnSpc>
            </a:pPr>
            <a:endParaRPr lang="en-US" altLang="en-US" sz="4000" b="1" spc="300" dirty="0">
              <a:latin typeface="Avenir Next" panose="020B0503020202020204" pitchFamily="34" charset="0"/>
            </a:endParaRPr>
          </a:p>
        </p:txBody>
      </p:sp>
      <p:pic>
        <p:nvPicPr>
          <p:cNvPr id="21" name="Picture 20" descr="Logo, company name&#10;&#10;Description automatically generated">
            <a:extLst>
              <a:ext uri="{FF2B5EF4-FFF2-40B4-BE49-F238E27FC236}">
                <a16:creationId xmlns="" xmlns:a16="http://schemas.microsoft.com/office/drawing/2014/main" id="{28DC2D1F-686D-4766-A9ED-13A2F03245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3882" y="5840730"/>
            <a:ext cx="3604648" cy="643291"/>
          </a:xfrm>
          <a:prstGeom prst="rect">
            <a:avLst/>
          </a:prstGeom>
        </p:spPr>
      </p:pic>
      <p:pic>
        <p:nvPicPr>
          <p:cNvPr id="4" name="Picture 3">
            <a:extLst>
              <a:ext uri="{FF2B5EF4-FFF2-40B4-BE49-F238E27FC236}">
                <a16:creationId xmlns="" xmlns:a16="http://schemas.microsoft.com/office/drawing/2014/main" id="{F43080A9-341E-493B-965A-E67C099107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88068" y="5553051"/>
            <a:ext cx="2520388" cy="1260194"/>
          </a:xfrm>
          <a:prstGeom prst="rect">
            <a:avLst/>
          </a:prstGeom>
        </p:spPr>
      </p:pic>
      <p:sp>
        <p:nvSpPr>
          <p:cNvPr id="9" name="Subtitle 1">
            <a:extLst>
              <a:ext uri="{FF2B5EF4-FFF2-40B4-BE49-F238E27FC236}">
                <a16:creationId xmlns="" xmlns:a16="http://schemas.microsoft.com/office/drawing/2014/main" id="{44735F0F-A61B-4696-9252-8E261BE56E44}"/>
              </a:ext>
            </a:extLst>
          </p:cNvPr>
          <p:cNvSpPr txBox="1">
            <a:spLocks noChangeArrowheads="1"/>
          </p:cNvSpPr>
          <p:nvPr/>
        </p:nvSpPr>
        <p:spPr bwMode="auto">
          <a:xfrm>
            <a:off x="4869060" y="4175026"/>
            <a:ext cx="6931750" cy="73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rtl="0" eaLnBrk="1" fontAlgn="base" hangingPunct="1">
              <a:lnSpc>
                <a:spcPct val="90000"/>
              </a:lnSpc>
              <a:spcBef>
                <a:spcPts val="1000"/>
              </a:spcBef>
              <a:spcAft>
                <a:spcPct val="0"/>
              </a:spcAft>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Calibri" panose="020F050202020403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rtl="0" eaLnBrk="1" fontAlgn="base" hangingPunct="1">
              <a:lnSpc>
                <a:spcPct val="90000"/>
              </a:lnSpc>
              <a:spcBef>
                <a:spcPts val="500"/>
              </a:spcBef>
              <a:spcAft>
                <a:spcPct val="0"/>
              </a:spcAft>
              <a:buFont typeface="Calibri" panose="020F0502020204030204" pitchFamily="34" charset="0"/>
              <a:buNone/>
              <a:defRPr sz="1800" kern="1200">
                <a:solidFill>
                  <a:schemeClr val="tx1">
                    <a:tint val="75000"/>
                  </a:schemeClr>
                </a:solidFill>
                <a:latin typeface="+mn-lt"/>
                <a:ea typeface="+mn-ea"/>
                <a:cs typeface="Arial" panose="020B0604020202020204" pitchFamily="34" charset="0"/>
              </a:defRPr>
            </a:lvl3pPr>
            <a:lvl4pPr marL="13716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4pPr>
            <a:lvl5pPr marL="1828800" indent="0" algn="l" rtl="0" eaLnBrk="1" fontAlgn="base" hangingPunct="1">
              <a:lnSpc>
                <a:spcPct val="90000"/>
              </a:lnSpc>
              <a:spcBef>
                <a:spcPts val="500"/>
              </a:spcBef>
              <a:spcAft>
                <a:spcPct val="0"/>
              </a:spcAft>
              <a:buFont typeface="Calibri" panose="020F0502020204030204" pitchFamily="34" charset="0"/>
              <a:buNone/>
              <a:defRPr sz="1600" kern="1200">
                <a:solidFill>
                  <a:schemeClr val="tx1">
                    <a:tint val="75000"/>
                  </a:schemeClr>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altLang="en-US" sz="2000" spc="300" dirty="0">
                <a:latin typeface="Avenir Next" panose="020B0503020202020204" pitchFamily="34" charset="0"/>
              </a:rPr>
              <a:t>Price &amp; Outlook Update</a:t>
            </a:r>
            <a:endParaRPr lang="en-US" altLang="en-US" sz="4000" b="1" spc="300" dirty="0">
              <a:latin typeface="Avenir Next" panose="020B0503020202020204" pitchFamily="34" charset="0"/>
            </a:endParaRPr>
          </a:p>
        </p:txBody>
      </p:sp>
    </p:spTree>
    <p:custDataLst>
      <p:tags r:id="rId1"/>
    </p:custDataLst>
    <p:extLst>
      <p:ext uri="{BB962C8B-B14F-4D97-AF65-F5344CB8AC3E}">
        <p14:creationId xmlns:p14="http://schemas.microsoft.com/office/powerpoint/2010/main" val="237872748"/>
      </p:ext>
    </p:extLst>
  </p:cSld>
  <p:clrMapOvr>
    <a:masterClrMapping/>
  </p:clrMapOvr>
  <mc:AlternateContent xmlns:mc="http://schemas.openxmlformats.org/markup-compatibility/2006" xmlns:p14="http://schemas.microsoft.com/office/powerpoint/2010/main">
    <mc:Choice Requires="p14">
      <p:transition spd="slow" p14:dur="2000" advTm="9093"/>
    </mc:Choice>
    <mc:Fallback xmlns="">
      <p:transition spd="slow" advTm="9093"/>
    </mc:Fallback>
  </mc:AlternateContent>
  <p:extLst mod="1">
    <p:ext uri="{E180D4A7-C9FB-4DFB-919C-405C955672EB}">
      <p14:showEvtLst xmlns:p14="http://schemas.microsoft.com/office/powerpoint/2010/main">
        <p14:playEvt time="758" objId="7"/>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5CD667-FEA6-496F-B71B-8FC53AE8F66B}"/>
              </a:ext>
            </a:extLst>
          </p:cNvPr>
          <p:cNvSpPr>
            <a:spLocks noGrp="1"/>
          </p:cNvSpPr>
          <p:nvPr>
            <p:ph type="title"/>
          </p:nvPr>
        </p:nvSpPr>
        <p:spPr>
          <a:xfrm>
            <a:off x="685052" y="1397179"/>
            <a:ext cx="7333220" cy="448937"/>
          </a:xfrm>
        </p:spPr>
        <p:txBody>
          <a:bodyPr>
            <a:noAutofit/>
          </a:bodyPr>
          <a:lstStyle/>
          <a:p>
            <a:r>
              <a:rPr lang="en-US" b="1" dirty="0">
                <a:latin typeface="Avenir Next"/>
              </a:rPr>
              <a:t>Global exporter’s wheat stocks are tightening</a:t>
            </a:r>
          </a:p>
        </p:txBody>
      </p:sp>
      <p:sp>
        <p:nvSpPr>
          <p:cNvPr id="4" name="TextBox 3">
            <a:extLst>
              <a:ext uri="{FF2B5EF4-FFF2-40B4-BE49-F238E27FC236}">
                <a16:creationId xmlns="" xmlns:a16="http://schemas.microsoft.com/office/drawing/2014/main" id="{B74CE253-F971-4E5D-9CF2-25EBA9E4B79A}"/>
              </a:ext>
            </a:extLst>
          </p:cNvPr>
          <p:cNvSpPr txBox="1"/>
          <p:nvPr/>
        </p:nvSpPr>
        <p:spPr>
          <a:xfrm>
            <a:off x="652749" y="2197602"/>
            <a:ext cx="3698913" cy="2831544"/>
          </a:xfrm>
          <a:prstGeom prst="rect">
            <a:avLst/>
          </a:prstGeom>
          <a:noFill/>
        </p:spPr>
        <p:txBody>
          <a:bodyPr wrap="square" rtlCol="0">
            <a:spAutoFit/>
          </a:bodyPr>
          <a:lstStyle/>
          <a:p>
            <a:pPr marL="285750" indent="-285750">
              <a:buFont typeface="Arial" panose="020B0604020202020204" pitchFamily="34" charset="0"/>
              <a:buChar char="•"/>
            </a:pPr>
            <a:r>
              <a:rPr lang="en-US" sz="2000" dirty="0"/>
              <a:t>World demand for wheat outstripping supply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2020/21 stocks-to-use of major exporters at record low</a:t>
            </a:r>
          </a:p>
          <a:p>
            <a:endParaRPr lang="en-US" sz="2000" dirty="0"/>
          </a:p>
          <a:p>
            <a:pPr marL="285750" indent="-285750">
              <a:buFont typeface="Arial" panose="020B0604020202020204" pitchFamily="34" charset="0"/>
              <a:buChar char="•"/>
            </a:pPr>
            <a:r>
              <a:rPr lang="en-US" sz="2000" dirty="0"/>
              <a:t>Scarcity drives price higher, and demand for substitutes</a:t>
            </a:r>
          </a:p>
          <a:p>
            <a:endParaRPr lang="en-US" dirty="0"/>
          </a:p>
        </p:txBody>
      </p:sp>
      <p:pic>
        <p:nvPicPr>
          <p:cNvPr id="7" name="Picture 6">
            <a:extLst>
              <a:ext uri="{FF2B5EF4-FFF2-40B4-BE49-F238E27FC236}">
                <a16:creationId xmlns="" xmlns:a16="http://schemas.microsoft.com/office/drawing/2014/main" id="{3B2F82A0-5809-4E34-A7E8-C7B50718D3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20000" y="1440000"/>
            <a:ext cx="7314691" cy="4320000"/>
          </a:xfrm>
          <a:prstGeom prst="rect">
            <a:avLst/>
          </a:prstGeom>
        </p:spPr>
      </p:pic>
    </p:spTree>
    <p:extLst>
      <p:ext uri="{BB962C8B-B14F-4D97-AF65-F5344CB8AC3E}">
        <p14:creationId xmlns:p14="http://schemas.microsoft.com/office/powerpoint/2010/main" val="13659740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 xmlns:a16="http://schemas.microsoft.com/office/drawing/2014/main" id="{147B7C82-B00A-4C41-9710-F5D22C134547}"/>
              </a:ext>
            </a:extLst>
          </p:cNvPr>
          <p:cNvGraphicFramePr>
            <a:graphicFrameLocks/>
          </p:cNvGraphicFramePr>
          <p:nvPr>
            <p:extLst>
              <p:ext uri="{D42A27DB-BD31-4B8C-83A1-F6EECF244321}">
                <p14:modId xmlns:p14="http://schemas.microsoft.com/office/powerpoint/2010/main" val="4157074308"/>
              </p:ext>
            </p:extLst>
          </p:nvPr>
        </p:nvGraphicFramePr>
        <p:xfrm>
          <a:off x="1801813" y="2160588"/>
          <a:ext cx="8637587" cy="3597275"/>
        </p:xfrm>
        <a:graphic>
          <a:graphicData uri="http://schemas.openxmlformats.org/presentationml/2006/ole">
            <mc:AlternateContent xmlns:mc="http://schemas.openxmlformats.org/markup-compatibility/2006">
              <mc:Choice xmlns:v="urn:schemas-microsoft-com:vml" Requires="v">
                <p:oleObj spid="_x0000_s17453" name="Worksheet" r:id="rId4" imgW="4489734" imgH="2216238" progId="Excel.Sheet.12">
                  <p:link updateAutomatic="1"/>
                </p:oleObj>
              </mc:Choice>
              <mc:Fallback>
                <p:oleObj name="Worksheet" r:id="rId4" imgW="4489734" imgH="2216238" progId="Excel.Sheet.12">
                  <p:link updateAutomatic="1"/>
                  <p:pic>
                    <p:nvPicPr>
                      <p:cNvPr id="5" name="Object 4">
                        <a:extLst>
                          <a:ext uri="{FF2B5EF4-FFF2-40B4-BE49-F238E27FC236}">
                            <a16:creationId xmlns="" xmlns:a16="http://schemas.microsoft.com/office/drawing/2014/main" id="{147B7C82-B00A-4C41-9710-F5D22C134547}"/>
                          </a:ext>
                        </a:extLst>
                      </p:cNvPr>
                      <p:cNvPicPr preferRelativeResize="0"/>
                      <p:nvPr/>
                    </p:nvPicPr>
                    <p:blipFill>
                      <a:blip r:embed="rId5"/>
                      <a:stretch>
                        <a:fillRect/>
                      </a:stretch>
                    </p:blipFill>
                    <p:spPr>
                      <a:xfrm>
                        <a:off x="1801813" y="2160588"/>
                        <a:ext cx="8637587" cy="3597275"/>
                      </a:xfrm>
                      <a:prstGeom prst="rect">
                        <a:avLst/>
                      </a:prstGeom>
                    </p:spPr>
                  </p:pic>
                </p:oleObj>
              </mc:Fallback>
            </mc:AlternateContent>
          </a:graphicData>
        </a:graphic>
      </p:graphicFrame>
      <p:sp>
        <p:nvSpPr>
          <p:cNvPr id="9" name="Rectangle 8">
            <a:extLst>
              <a:ext uri="{FF2B5EF4-FFF2-40B4-BE49-F238E27FC236}">
                <a16:creationId xmlns="" xmlns:a16="http://schemas.microsoft.com/office/drawing/2014/main" id="{CE2181C1-41DC-DA45-AB9D-316C0EB63A88}"/>
              </a:ext>
            </a:extLst>
          </p:cNvPr>
          <p:cNvSpPr/>
          <p:nvPr/>
        </p:nvSpPr>
        <p:spPr>
          <a:xfrm>
            <a:off x="0" y="872763"/>
            <a:ext cx="12192000" cy="1058660"/>
          </a:xfrm>
          <a:prstGeom prst="rect">
            <a:avLst/>
          </a:prstGeom>
          <a:solidFill>
            <a:srgbClr val="5BA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BE22E4F1-C951-BB46-B460-A150DD1E965E}"/>
              </a:ext>
            </a:extLst>
          </p:cNvPr>
          <p:cNvSpPr txBox="1">
            <a:spLocks/>
          </p:cNvSpPr>
          <p:nvPr/>
        </p:nvSpPr>
        <p:spPr>
          <a:xfrm>
            <a:off x="3220948" y="299447"/>
            <a:ext cx="5650685" cy="4306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Wheat market response to war</a:t>
            </a:r>
          </a:p>
        </p:txBody>
      </p:sp>
      <p:sp>
        <p:nvSpPr>
          <p:cNvPr id="12" name="TextBox 11">
            <a:extLst>
              <a:ext uri="{FF2B5EF4-FFF2-40B4-BE49-F238E27FC236}">
                <a16:creationId xmlns="" xmlns:a16="http://schemas.microsoft.com/office/drawing/2014/main" id="{932AC9A4-55FA-5548-BCC8-E55BFC7D279A}"/>
              </a:ext>
            </a:extLst>
          </p:cNvPr>
          <p:cNvSpPr txBox="1"/>
          <p:nvPr/>
        </p:nvSpPr>
        <p:spPr>
          <a:xfrm>
            <a:off x="276729" y="6430023"/>
            <a:ext cx="5809731" cy="253916"/>
          </a:xfrm>
          <a:prstGeom prst="rect">
            <a:avLst/>
          </a:prstGeom>
          <a:noFill/>
        </p:spPr>
        <p:txBody>
          <a:bodyPr wrap="square" rtlCol="0">
            <a:spAutoFit/>
          </a:bodyPr>
          <a:lstStyle/>
          <a:p>
            <a:r>
              <a:rPr lang="en-AU" sz="1050" i="1" dirty="0">
                <a:latin typeface="Avenir Next" panose="020B0503020202020204" pitchFamily="34" charset="0"/>
              </a:rPr>
              <a:t>Source: Refinitiv, Mecardo</a:t>
            </a:r>
          </a:p>
        </p:txBody>
      </p:sp>
      <p:sp>
        <p:nvSpPr>
          <p:cNvPr id="13" name="Text Placeholder 3">
            <a:extLst>
              <a:ext uri="{FF2B5EF4-FFF2-40B4-BE49-F238E27FC236}">
                <a16:creationId xmlns="" xmlns:a16="http://schemas.microsoft.com/office/drawing/2014/main" id="{4F1C88FB-EBAC-CC4D-A0BD-8BE278A3B2E1}"/>
              </a:ext>
            </a:extLst>
          </p:cNvPr>
          <p:cNvSpPr txBox="1">
            <a:spLocks/>
          </p:cNvSpPr>
          <p:nvPr/>
        </p:nvSpPr>
        <p:spPr>
          <a:xfrm>
            <a:off x="939771" y="1273691"/>
            <a:ext cx="2693452" cy="319828"/>
          </a:xfrm>
          <a:prstGeom prst="rect">
            <a:avLst/>
          </a:prstGeom>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rgbClr val="76717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Calibri" panose="020F0502020204030204" pitchFamily="34" charset="0"/>
              <a:buChar char="―"/>
              <a:defRPr sz="2000" kern="1200">
                <a:solidFill>
                  <a:srgbClr val="76717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Calibri" panose="020F0502020204030204" pitchFamily="34" charset="0"/>
              <a:buChar char="―"/>
              <a:defRPr kern="1200">
                <a:solidFill>
                  <a:schemeClr val="tx1"/>
                </a:solidFill>
                <a:latin typeface="+mn-lt"/>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latin typeface="Avenir Next" panose="020B0503020202020204" pitchFamily="34" charset="0"/>
              </a:rPr>
              <a:t>Risk premium built in</a:t>
            </a:r>
          </a:p>
        </p:txBody>
      </p:sp>
      <p:sp>
        <p:nvSpPr>
          <p:cNvPr id="3" name="Rectangle 2">
            <a:extLst>
              <a:ext uri="{FF2B5EF4-FFF2-40B4-BE49-F238E27FC236}">
                <a16:creationId xmlns="" xmlns:a16="http://schemas.microsoft.com/office/drawing/2014/main" id="{EC7C7EF9-342C-054E-9E5E-AC276B88041F}"/>
              </a:ext>
            </a:extLst>
          </p:cNvPr>
          <p:cNvSpPr/>
          <p:nvPr/>
        </p:nvSpPr>
        <p:spPr>
          <a:xfrm>
            <a:off x="4556966" y="1094809"/>
            <a:ext cx="3459343" cy="707886"/>
          </a:xfrm>
          <a:prstGeom prst="rect">
            <a:avLst/>
          </a:prstGeom>
        </p:spPr>
        <p:txBody>
          <a:bodyPr wrap="square">
            <a:spAutoFit/>
          </a:bodyPr>
          <a:lstStyle/>
          <a:p>
            <a:pPr algn="ctr"/>
            <a:r>
              <a:rPr lang="en-US" sz="2000" b="1" dirty="0">
                <a:solidFill>
                  <a:schemeClr val="bg1"/>
                </a:solidFill>
                <a:latin typeface="Avenir Next" panose="020B0503020202020204"/>
              </a:rPr>
              <a:t>US CBOT up $AU 320 (80%) from 1</a:t>
            </a:r>
            <a:r>
              <a:rPr lang="en-US" sz="2000" b="1" baseline="30000" dirty="0">
                <a:solidFill>
                  <a:schemeClr val="bg1"/>
                </a:solidFill>
                <a:latin typeface="Avenir Next" panose="020B0503020202020204"/>
              </a:rPr>
              <a:t>st</a:t>
            </a:r>
            <a:r>
              <a:rPr lang="en-US" sz="2000" b="1" dirty="0">
                <a:solidFill>
                  <a:schemeClr val="bg1"/>
                </a:solidFill>
                <a:latin typeface="Avenir Next" panose="020B0503020202020204"/>
              </a:rPr>
              <a:t> Feb at peak</a:t>
            </a:r>
          </a:p>
        </p:txBody>
      </p:sp>
      <p:sp>
        <p:nvSpPr>
          <p:cNvPr id="15" name="Rectangle 14">
            <a:extLst>
              <a:ext uri="{FF2B5EF4-FFF2-40B4-BE49-F238E27FC236}">
                <a16:creationId xmlns="" xmlns:a16="http://schemas.microsoft.com/office/drawing/2014/main" id="{BE98ACC9-5C99-4CD5-B9A4-A5C1CB2F8614}"/>
              </a:ext>
            </a:extLst>
          </p:cNvPr>
          <p:cNvSpPr/>
          <p:nvPr/>
        </p:nvSpPr>
        <p:spPr>
          <a:xfrm>
            <a:off x="8940053" y="1233550"/>
            <a:ext cx="2395229" cy="400110"/>
          </a:xfrm>
          <a:prstGeom prst="rect">
            <a:avLst/>
          </a:prstGeom>
        </p:spPr>
        <p:txBody>
          <a:bodyPr wrap="square">
            <a:spAutoFit/>
          </a:bodyPr>
          <a:lstStyle/>
          <a:p>
            <a:pPr marL="0" indent="0" algn="ctr">
              <a:buNone/>
            </a:pPr>
            <a:r>
              <a:rPr lang="en-US" sz="2000" b="1" dirty="0">
                <a:solidFill>
                  <a:schemeClr val="bg1"/>
                </a:solidFill>
                <a:latin typeface="Avenir Next" panose="020B0503020202020204" pitchFamily="34" charset="0"/>
              </a:rPr>
              <a:t>Panicked market</a:t>
            </a:r>
          </a:p>
        </p:txBody>
      </p:sp>
      <p:sp>
        <p:nvSpPr>
          <p:cNvPr id="6" name="Speech Bubble: Rectangle 5">
            <a:extLst>
              <a:ext uri="{FF2B5EF4-FFF2-40B4-BE49-F238E27FC236}">
                <a16:creationId xmlns="" xmlns:a16="http://schemas.microsoft.com/office/drawing/2014/main" id="{CB12D35A-B573-4914-9D47-1C4328175640}"/>
              </a:ext>
            </a:extLst>
          </p:cNvPr>
          <p:cNvSpPr/>
          <p:nvPr/>
        </p:nvSpPr>
        <p:spPr>
          <a:xfrm>
            <a:off x="2801046" y="3146200"/>
            <a:ext cx="1288511" cy="813025"/>
          </a:xfrm>
          <a:prstGeom prst="wedgeRectCallout">
            <a:avLst>
              <a:gd name="adj1" fmla="val 52270"/>
              <a:gd name="adj2" fmla="val 1127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b="1" dirty="0"/>
              <a:t>13-Nov:</a:t>
            </a:r>
          </a:p>
          <a:p>
            <a:pPr algn="ctr">
              <a:defRPr sz="1100" b="0" i="0" u="none" strike="noStrike" kern="1200" baseline="0">
                <a:solidFill>
                  <a:sysClr val="windowText" lastClr="000000"/>
                </a:solidFill>
                <a:latin typeface="+mn-lt"/>
                <a:ea typeface="+mn-ea"/>
                <a:cs typeface="+mn-cs"/>
              </a:defRPr>
            </a:pPr>
            <a:r>
              <a:rPr lang="en-US" b="1" dirty="0"/>
              <a:t>Ukraine protests 100K Russian troops at border</a:t>
            </a:r>
          </a:p>
        </p:txBody>
      </p:sp>
      <p:sp>
        <p:nvSpPr>
          <p:cNvPr id="14" name="Speech Bubble: Rectangle 13">
            <a:extLst>
              <a:ext uri="{FF2B5EF4-FFF2-40B4-BE49-F238E27FC236}">
                <a16:creationId xmlns="" xmlns:a16="http://schemas.microsoft.com/office/drawing/2014/main" id="{6FAF3034-F01C-4DDA-9580-2B51643B47D2}"/>
              </a:ext>
            </a:extLst>
          </p:cNvPr>
          <p:cNvSpPr/>
          <p:nvPr/>
        </p:nvSpPr>
        <p:spPr>
          <a:xfrm>
            <a:off x="4075099" y="2784343"/>
            <a:ext cx="1288511" cy="685801"/>
          </a:xfrm>
          <a:prstGeom prst="wedgeRectCallout">
            <a:avLst>
              <a:gd name="adj1" fmla="val 127774"/>
              <a:gd name="adj2" fmla="val 21504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b="1" dirty="0">
                <a:cs typeface="Arial" panose="020B0604020202020204" pitchFamily="34" charset="0"/>
              </a:rPr>
              <a:t>11-Feb:</a:t>
            </a:r>
          </a:p>
          <a:p>
            <a:pPr algn="ctr">
              <a:defRPr sz="1100" b="0" i="0" u="none" strike="noStrike" kern="1200" baseline="0">
                <a:solidFill>
                  <a:sysClr val="windowText" lastClr="000000"/>
                </a:solidFill>
                <a:latin typeface="+mn-lt"/>
                <a:ea typeface="+mn-ea"/>
                <a:cs typeface="+mn-cs"/>
              </a:defRPr>
            </a:pPr>
            <a:r>
              <a:rPr lang="en-US" b="1" dirty="0">
                <a:cs typeface="Arial" panose="020B0604020202020204" pitchFamily="34" charset="0"/>
              </a:rPr>
              <a:t>Credible Intel of Russian Attack </a:t>
            </a:r>
          </a:p>
        </p:txBody>
      </p:sp>
      <p:sp>
        <p:nvSpPr>
          <p:cNvPr id="16" name="Speech Bubble: Rectangle 15">
            <a:extLst>
              <a:ext uri="{FF2B5EF4-FFF2-40B4-BE49-F238E27FC236}">
                <a16:creationId xmlns="" xmlns:a16="http://schemas.microsoft.com/office/drawing/2014/main" id="{04847BB0-7CA4-4D84-9018-E6D40F85AB71}"/>
              </a:ext>
            </a:extLst>
          </p:cNvPr>
          <p:cNvSpPr/>
          <p:nvPr/>
        </p:nvSpPr>
        <p:spPr>
          <a:xfrm>
            <a:off x="7225314" y="4234532"/>
            <a:ext cx="1164771" cy="603511"/>
          </a:xfrm>
          <a:prstGeom prst="wedgeRectCallout">
            <a:avLst>
              <a:gd name="adj1" fmla="val -83050"/>
              <a:gd name="adj2" fmla="val -4206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b="1" dirty="0"/>
              <a:t>21-Feb:</a:t>
            </a:r>
          </a:p>
          <a:p>
            <a:pPr algn="ctr">
              <a:defRPr sz="1100" b="0" i="0" u="none" strike="noStrike" kern="1200" baseline="0">
                <a:solidFill>
                  <a:sysClr val="windowText" lastClr="000000"/>
                </a:solidFill>
                <a:latin typeface="+mn-lt"/>
                <a:ea typeface="+mn-ea"/>
                <a:cs typeface="+mn-cs"/>
              </a:defRPr>
            </a:pPr>
            <a:r>
              <a:rPr lang="en-US" b="1" dirty="0"/>
              <a:t>Russia Enters Donetsk region</a:t>
            </a:r>
          </a:p>
        </p:txBody>
      </p:sp>
      <p:sp>
        <p:nvSpPr>
          <p:cNvPr id="17" name="Speech Bubble: Rectangle 16">
            <a:extLst>
              <a:ext uri="{FF2B5EF4-FFF2-40B4-BE49-F238E27FC236}">
                <a16:creationId xmlns="" xmlns:a16="http://schemas.microsoft.com/office/drawing/2014/main" id="{4957D930-3F82-4779-AF86-E992C4CFFECE}"/>
              </a:ext>
            </a:extLst>
          </p:cNvPr>
          <p:cNvSpPr/>
          <p:nvPr/>
        </p:nvSpPr>
        <p:spPr>
          <a:xfrm>
            <a:off x="5462680" y="2784343"/>
            <a:ext cx="1164771" cy="603512"/>
          </a:xfrm>
          <a:prstGeom prst="wedgeRectCallout">
            <a:avLst>
              <a:gd name="adj1" fmla="val 61929"/>
              <a:gd name="adj2" fmla="val 19568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b="1" dirty="0"/>
              <a:t>24-Feb: </a:t>
            </a:r>
          </a:p>
          <a:p>
            <a:pPr algn="ctr">
              <a:defRPr sz="1100" b="0" i="0" u="none" strike="noStrike" kern="1200" baseline="0">
                <a:solidFill>
                  <a:sysClr val="windowText" lastClr="000000"/>
                </a:solidFill>
                <a:latin typeface="+mn-lt"/>
                <a:ea typeface="+mn-ea"/>
                <a:cs typeface="+mn-cs"/>
              </a:defRPr>
            </a:pPr>
            <a:r>
              <a:rPr lang="en-US" b="1" dirty="0"/>
              <a:t>Russia Invades Ukraine</a:t>
            </a:r>
          </a:p>
        </p:txBody>
      </p:sp>
      <p:sp>
        <p:nvSpPr>
          <p:cNvPr id="19" name="Speech Bubble: Rectangle 18">
            <a:extLst>
              <a:ext uri="{FF2B5EF4-FFF2-40B4-BE49-F238E27FC236}">
                <a16:creationId xmlns="" xmlns:a16="http://schemas.microsoft.com/office/drawing/2014/main" id="{13DEB4B7-4CA9-4018-9FE8-3FE6052F26F9}"/>
              </a:ext>
            </a:extLst>
          </p:cNvPr>
          <p:cNvSpPr/>
          <p:nvPr/>
        </p:nvSpPr>
        <p:spPr>
          <a:xfrm>
            <a:off x="10440000" y="4084393"/>
            <a:ext cx="1490558" cy="842185"/>
          </a:xfrm>
          <a:prstGeom prst="wedgeRectCallout">
            <a:avLst>
              <a:gd name="adj1" fmla="val -88802"/>
              <a:gd name="adj2" fmla="val -6624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sz="1400" b="1" dirty="0"/>
              <a:t>16-JUN :</a:t>
            </a:r>
          </a:p>
          <a:p>
            <a:pPr algn="ctr">
              <a:defRPr sz="1100" b="0" i="0" u="none" strike="noStrike" kern="1200" baseline="0">
                <a:solidFill>
                  <a:sysClr val="windowText" lastClr="000000"/>
                </a:solidFill>
                <a:latin typeface="+mn-lt"/>
                <a:ea typeface="+mn-ea"/>
                <a:cs typeface="+mn-cs"/>
              </a:defRPr>
            </a:pPr>
            <a:r>
              <a:rPr lang="en-US" sz="1400" b="1" dirty="0"/>
              <a:t>$383/mt</a:t>
            </a:r>
          </a:p>
          <a:p>
            <a:pPr algn="ctr">
              <a:defRPr sz="1100" b="0" i="0" u="none" strike="noStrike" kern="1200" baseline="0">
                <a:solidFill>
                  <a:sysClr val="windowText" lastClr="000000"/>
                </a:solidFill>
                <a:latin typeface="+mn-lt"/>
                <a:ea typeface="+mn-ea"/>
                <a:cs typeface="+mn-cs"/>
              </a:defRPr>
            </a:pPr>
            <a:r>
              <a:rPr lang="en-US" sz="1400" b="1" dirty="0"/>
              <a:t>$540AU /mt</a:t>
            </a:r>
          </a:p>
        </p:txBody>
      </p:sp>
      <p:sp>
        <p:nvSpPr>
          <p:cNvPr id="18" name="Speech Bubble: Rectangle 17">
            <a:extLst>
              <a:ext uri="{FF2B5EF4-FFF2-40B4-BE49-F238E27FC236}">
                <a16:creationId xmlns="" xmlns:a16="http://schemas.microsoft.com/office/drawing/2014/main" id="{F83DEDD6-621A-46AA-A5C3-3279B880AE41}"/>
              </a:ext>
            </a:extLst>
          </p:cNvPr>
          <p:cNvSpPr/>
          <p:nvPr/>
        </p:nvSpPr>
        <p:spPr>
          <a:xfrm flipH="1">
            <a:off x="7788146" y="2382935"/>
            <a:ext cx="1490558" cy="842186"/>
          </a:xfrm>
          <a:prstGeom prst="wedgeRectCallout">
            <a:avLst>
              <a:gd name="adj1" fmla="val 96925"/>
              <a:gd name="adj2" fmla="val 783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100" b="0" i="0" u="none" strike="noStrike" kern="1200" baseline="0">
                <a:solidFill>
                  <a:sysClr val="windowText" lastClr="000000"/>
                </a:solidFill>
                <a:latin typeface="+mn-lt"/>
                <a:ea typeface="+mn-ea"/>
                <a:cs typeface="+mn-cs"/>
              </a:defRPr>
            </a:pPr>
            <a:r>
              <a:rPr lang="en-US" sz="1400" b="1" dirty="0"/>
              <a:t>07-Mar :</a:t>
            </a:r>
          </a:p>
          <a:p>
            <a:pPr algn="ctr">
              <a:defRPr sz="1100" b="0" i="0" u="none" strike="noStrike" kern="1200" baseline="0">
                <a:solidFill>
                  <a:sysClr val="windowText" lastClr="000000"/>
                </a:solidFill>
                <a:latin typeface="+mn-lt"/>
                <a:ea typeface="+mn-ea"/>
                <a:cs typeface="+mn-cs"/>
              </a:defRPr>
            </a:pPr>
            <a:r>
              <a:rPr lang="en-US" sz="1400" b="1" dirty="0"/>
              <a:t>Peak @ $524/mt</a:t>
            </a:r>
          </a:p>
          <a:p>
            <a:pPr algn="ctr">
              <a:defRPr sz="1100" b="0" i="0" u="none" strike="noStrike" kern="1200" baseline="0">
                <a:solidFill>
                  <a:sysClr val="windowText" lastClr="000000"/>
                </a:solidFill>
                <a:latin typeface="+mn-lt"/>
                <a:ea typeface="+mn-ea"/>
                <a:cs typeface="+mn-cs"/>
              </a:defRPr>
            </a:pPr>
            <a:r>
              <a:rPr lang="en-US" sz="1400" b="1" dirty="0"/>
              <a:t>$AU 715 mt</a:t>
            </a:r>
          </a:p>
        </p:txBody>
      </p:sp>
    </p:spTree>
    <p:extLst>
      <p:ext uri="{BB962C8B-B14F-4D97-AF65-F5344CB8AC3E}">
        <p14:creationId xmlns:p14="http://schemas.microsoft.com/office/powerpoint/2010/main" val="923442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5" grpId="0"/>
      <p:bldP spid="6" grpId="0" animBg="1"/>
      <p:bldP spid="14" grpId="0" animBg="1"/>
      <p:bldP spid="16" grpId="0" animBg="1"/>
      <p:bldP spid="17" grpId="0" animBg="1"/>
      <p:bldP spid="19"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22E4F1-C951-BB46-B460-A150DD1E965E}"/>
              </a:ext>
            </a:extLst>
          </p:cNvPr>
          <p:cNvSpPr txBox="1">
            <a:spLocks/>
          </p:cNvSpPr>
          <p:nvPr/>
        </p:nvSpPr>
        <p:spPr>
          <a:xfrm>
            <a:off x="2633869" y="485488"/>
            <a:ext cx="6727525" cy="4546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AU" sz="3200" b="1" dirty="0">
                <a:latin typeface="Avenir Next" panose="020B0503020202020204" pitchFamily="34" charset="0"/>
              </a:rPr>
              <a:t>Market Drivers</a:t>
            </a:r>
          </a:p>
        </p:txBody>
      </p:sp>
      <p:sp>
        <p:nvSpPr>
          <p:cNvPr id="10" name="Text Placeholder 3">
            <a:extLst>
              <a:ext uri="{FF2B5EF4-FFF2-40B4-BE49-F238E27FC236}">
                <a16:creationId xmlns="" xmlns:a16="http://schemas.microsoft.com/office/drawing/2014/main" id="{E5271C9B-A876-4A07-A2FB-C8F689F0A524}"/>
              </a:ext>
            </a:extLst>
          </p:cNvPr>
          <p:cNvSpPr txBox="1">
            <a:spLocks/>
          </p:cNvSpPr>
          <p:nvPr/>
        </p:nvSpPr>
        <p:spPr>
          <a:xfrm>
            <a:off x="1617576" y="1001590"/>
            <a:ext cx="8760110" cy="50269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auto">
              <a:lnSpc>
                <a:spcPct val="150000"/>
              </a:lnSpc>
              <a:spcAft>
                <a:spcPts val="0"/>
              </a:spcAft>
            </a:pPr>
            <a:r>
              <a:rPr lang="en-AU" sz="2400" dirty="0"/>
              <a:t>Ukraine war likely to drag on for some time. </a:t>
            </a:r>
          </a:p>
          <a:p>
            <a:pPr marL="285750" indent="-285750" fontAlgn="auto">
              <a:lnSpc>
                <a:spcPct val="150000"/>
              </a:lnSpc>
              <a:spcAft>
                <a:spcPts val="0"/>
              </a:spcAft>
            </a:pPr>
            <a:r>
              <a:rPr lang="en-AU" sz="2400" dirty="0"/>
              <a:t>Sanction impact on Russia economy &amp; occupied Ukraine</a:t>
            </a:r>
          </a:p>
          <a:p>
            <a:pPr marL="285750" indent="-285750" fontAlgn="auto">
              <a:lnSpc>
                <a:spcPct val="150000"/>
              </a:lnSpc>
              <a:spcAft>
                <a:spcPts val="0"/>
              </a:spcAft>
            </a:pPr>
            <a:r>
              <a:rPr lang="en-AU" sz="2400" dirty="0"/>
              <a:t>Ukrainian ports closed by conflict</a:t>
            </a:r>
          </a:p>
          <a:p>
            <a:pPr marL="285750" indent="-285750" fontAlgn="auto">
              <a:lnSpc>
                <a:spcPct val="150000"/>
              </a:lnSpc>
              <a:spcAft>
                <a:spcPts val="0"/>
              </a:spcAft>
            </a:pPr>
            <a:r>
              <a:rPr lang="en-AU" sz="2400" dirty="0"/>
              <a:t>Ukrainian and Russian farm production at risk in 2022/23</a:t>
            </a:r>
          </a:p>
          <a:p>
            <a:pPr marL="285750" indent="-285750" fontAlgn="auto">
              <a:lnSpc>
                <a:spcPct val="150000"/>
              </a:lnSpc>
              <a:spcAft>
                <a:spcPts val="0"/>
              </a:spcAft>
            </a:pPr>
            <a:r>
              <a:rPr lang="en-AU" sz="2400" dirty="0"/>
              <a:t>Developing weather issues in US, China, South America &amp; EU</a:t>
            </a:r>
          </a:p>
          <a:p>
            <a:pPr marL="285750" indent="-285750" fontAlgn="auto">
              <a:lnSpc>
                <a:spcPct val="150000"/>
              </a:lnSpc>
              <a:spcAft>
                <a:spcPts val="0"/>
              </a:spcAft>
            </a:pPr>
            <a:r>
              <a:rPr lang="en-AU" sz="2400" dirty="0"/>
              <a:t>Australian shipping at capacity </a:t>
            </a:r>
          </a:p>
          <a:p>
            <a:pPr marL="285750" indent="-285750" fontAlgn="auto">
              <a:lnSpc>
                <a:spcPct val="150000"/>
              </a:lnSpc>
              <a:spcAft>
                <a:spcPts val="0"/>
              </a:spcAft>
            </a:pPr>
            <a:r>
              <a:rPr lang="en-AU" sz="2400" dirty="0"/>
              <a:t>China COVID lockdowns dragging on growth</a:t>
            </a:r>
          </a:p>
          <a:p>
            <a:pPr marL="285750" indent="-285750" fontAlgn="auto">
              <a:lnSpc>
                <a:spcPct val="150000"/>
              </a:lnSpc>
              <a:spcAft>
                <a:spcPts val="0"/>
              </a:spcAft>
            </a:pPr>
            <a:r>
              <a:rPr lang="en-AU" sz="2400" dirty="0"/>
              <a:t>Export bans in response to escalating food security concerns.</a:t>
            </a:r>
          </a:p>
          <a:p>
            <a:pPr marL="285750" indent="-285750" fontAlgn="auto">
              <a:lnSpc>
                <a:spcPct val="150000"/>
              </a:lnSpc>
              <a:spcAft>
                <a:spcPts val="0"/>
              </a:spcAft>
            </a:pPr>
            <a:endParaRPr lang="en-AU" sz="2400" dirty="0"/>
          </a:p>
          <a:p>
            <a:pPr marL="285750" indent="-285750" fontAlgn="auto">
              <a:spcAft>
                <a:spcPts val="0"/>
              </a:spcAft>
            </a:pPr>
            <a:endParaRPr lang="en-US" sz="2400" dirty="0"/>
          </a:p>
        </p:txBody>
      </p:sp>
      <p:pic>
        <p:nvPicPr>
          <p:cNvPr id="9" name="Graphic 8" descr="Coins with solid fill">
            <a:extLst>
              <a:ext uri="{FF2B5EF4-FFF2-40B4-BE49-F238E27FC236}">
                <a16:creationId xmlns="" xmlns:a16="http://schemas.microsoft.com/office/drawing/2014/main" id="{96241B8D-B911-4484-8B5B-A099EB73F71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985216" y="3808737"/>
            <a:ext cx="579381" cy="579381"/>
          </a:xfrm>
          <a:prstGeom prst="rect">
            <a:avLst/>
          </a:prstGeom>
        </p:spPr>
      </p:pic>
      <p:pic>
        <p:nvPicPr>
          <p:cNvPr id="13" name="Graphic 12" descr="Document with solid fill">
            <a:extLst>
              <a:ext uri="{FF2B5EF4-FFF2-40B4-BE49-F238E27FC236}">
                <a16:creationId xmlns="" xmlns:a16="http://schemas.microsoft.com/office/drawing/2014/main" id="{29480864-C17C-4E5B-B178-D07B895C9FC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979134" y="1672264"/>
            <a:ext cx="579382" cy="579382"/>
          </a:xfrm>
          <a:prstGeom prst="rect">
            <a:avLst/>
          </a:prstGeom>
        </p:spPr>
      </p:pic>
      <p:pic>
        <p:nvPicPr>
          <p:cNvPr id="11" name="Graphic 10" descr="Freight with solid fill">
            <a:extLst>
              <a:ext uri="{FF2B5EF4-FFF2-40B4-BE49-F238E27FC236}">
                <a16:creationId xmlns="" xmlns:a16="http://schemas.microsoft.com/office/drawing/2014/main" id="{3F535B17-EDE4-4071-8501-9000E630413C}"/>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1016513" y="4369506"/>
            <a:ext cx="579381" cy="579381"/>
          </a:xfrm>
          <a:prstGeom prst="rect">
            <a:avLst/>
          </a:prstGeom>
        </p:spPr>
      </p:pic>
      <p:pic>
        <p:nvPicPr>
          <p:cNvPr id="4" name="Graphic 3" descr="Badge Question Mark with solid fill">
            <a:extLst>
              <a:ext uri="{FF2B5EF4-FFF2-40B4-BE49-F238E27FC236}">
                <a16:creationId xmlns="" xmlns:a16="http://schemas.microsoft.com/office/drawing/2014/main" id="{BFAD11F8-E677-4E1D-BCFE-566BA6DDF85B}"/>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 xmlns:asvg="http://schemas.microsoft.com/office/drawing/2016/SVG/main" r:embed="rId10"/>
              </a:ext>
            </a:extLst>
          </a:blip>
          <a:stretch>
            <a:fillRect/>
          </a:stretch>
        </p:blipFill>
        <p:spPr>
          <a:xfrm>
            <a:off x="994816" y="972230"/>
            <a:ext cx="622776" cy="622776"/>
          </a:xfrm>
          <a:prstGeom prst="rect">
            <a:avLst/>
          </a:prstGeom>
        </p:spPr>
      </p:pic>
      <p:pic>
        <p:nvPicPr>
          <p:cNvPr id="8" name="Graphic 7" descr="Crops with solid fill">
            <a:extLst>
              <a:ext uri="{FF2B5EF4-FFF2-40B4-BE49-F238E27FC236}">
                <a16:creationId xmlns="" xmlns:a16="http://schemas.microsoft.com/office/drawing/2014/main" id="{701435BE-F76B-4C3F-B251-B132EC1C9FA1}"/>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 xmlns:asvg="http://schemas.microsoft.com/office/drawing/2016/SVG/main" r:embed="rId12"/>
              </a:ext>
            </a:extLst>
          </a:blip>
          <a:stretch>
            <a:fillRect/>
          </a:stretch>
        </p:blipFill>
        <p:spPr>
          <a:xfrm>
            <a:off x="957436" y="3049264"/>
            <a:ext cx="579383" cy="579383"/>
          </a:xfrm>
          <a:prstGeom prst="rect">
            <a:avLst/>
          </a:prstGeom>
        </p:spPr>
      </p:pic>
      <p:pic>
        <p:nvPicPr>
          <p:cNvPr id="15" name="Graphic 14" descr="No sign with solid fill">
            <a:extLst>
              <a:ext uri="{FF2B5EF4-FFF2-40B4-BE49-F238E27FC236}">
                <a16:creationId xmlns="" xmlns:a16="http://schemas.microsoft.com/office/drawing/2014/main" id="{684734C7-FD3E-4894-8F5B-163888711923}"/>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935740" y="2426488"/>
            <a:ext cx="622776" cy="622776"/>
          </a:xfrm>
          <a:prstGeom prst="rect">
            <a:avLst/>
          </a:prstGeom>
        </p:spPr>
      </p:pic>
      <p:pic>
        <p:nvPicPr>
          <p:cNvPr id="12" name="Graphic 11" descr="No sign with solid fill">
            <a:extLst>
              <a:ext uri="{FF2B5EF4-FFF2-40B4-BE49-F238E27FC236}">
                <a16:creationId xmlns="" xmlns:a16="http://schemas.microsoft.com/office/drawing/2014/main" id="{2D6F13EA-6922-4363-AD99-B20D98EF99BA}"/>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1016513" y="5049016"/>
            <a:ext cx="622776" cy="622776"/>
          </a:xfrm>
          <a:prstGeom prst="rect">
            <a:avLst/>
          </a:prstGeom>
        </p:spPr>
      </p:pic>
      <p:pic>
        <p:nvPicPr>
          <p:cNvPr id="16" name="Graphic 15" descr="Freight with solid fill">
            <a:extLst>
              <a:ext uri="{FF2B5EF4-FFF2-40B4-BE49-F238E27FC236}">
                <a16:creationId xmlns="" xmlns:a16="http://schemas.microsoft.com/office/drawing/2014/main" id="{C8B51206-37F3-4AB0-A0D0-3D47D0783282}"/>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1059825" y="5768212"/>
            <a:ext cx="579381" cy="579381"/>
          </a:xfrm>
          <a:prstGeom prst="rect">
            <a:avLst/>
          </a:prstGeom>
        </p:spPr>
      </p:pic>
    </p:spTree>
    <p:extLst>
      <p:ext uri="{BB962C8B-B14F-4D97-AF65-F5344CB8AC3E}">
        <p14:creationId xmlns:p14="http://schemas.microsoft.com/office/powerpoint/2010/main" val="1705297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8"/>
</p:tagLst>
</file>

<file path=ppt/tags/tag2.xml><?xml version="1.0" encoding="utf-8"?>
<p:tagLst xmlns:a="http://schemas.openxmlformats.org/drawingml/2006/main" xmlns:r="http://schemas.openxmlformats.org/officeDocument/2006/relationships" xmlns:p="http://schemas.openxmlformats.org/presentationml/2006/main">
  <p:tag name="TIMING" val="|7.8"/>
</p:tagLst>
</file>

<file path=ppt/tags/tag3.xml><?xml version="1.0" encoding="utf-8"?>
<p:tagLst xmlns:a="http://schemas.openxmlformats.org/drawingml/2006/main" xmlns:r="http://schemas.openxmlformats.org/officeDocument/2006/relationships" xmlns:p="http://schemas.openxmlformats.org/presentationml/2006/main">
  <p:tag name="TIMING" val="|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ecardo">
    <a:dk1>
      <a:srgbClr val="414042"/>
    </a:dk1>
    <a:lt1>
      <a:srgbClr val="FFFFFF"/>
    </a:lt1>
    <a:dk2>
      <a:srgbClr val="414042"/>
    </a:dk2>
    <a:lt2>
      <a:srgbClr val="FFFFFF"/>
    </a:lt2>
    <a:accent1>
      <a:srgbClr val="9CC069"/>
    </a:accent1>
    <a:accent2>
      <a:srgbClr val="72993F"/>
    </a:accent2>
    <a:accent3>
      <a:srgbClr val="597E38"/>
    </a:accent3>
    <a:accent4>
      <a:srgbClr val="EF7D22"/>
    </a:accent4>
    <a:accent5>
      <a:srgbClr val="E45B32"/>
    </a:accent5>
    <a:accent6>
      <a:srgbClr val="FFC000"/>
    </a:accent6>
    <a:hlink>
      <a:srgbClr val="568DB6"/>
    </a:hlink>
    <a:folHlink>
      <a:srgbClr val="9161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ecardo">
    <a:dk1>
      <a:srgbClr val="414042"/>
    </a:dk1>
    <a:lt1>
      <a:srgbClr val="FFFFFF"/>
    </a:lt1>
    <a:dk2>
      <a:srgbClr val="414042"/>
    </a:dk2>
    <a:lt2>
      <a:srgbClr val="FFFFFF"/>
    </a:lt2>
    <a:accent1>
      <a:srgbClr val="9CC069"/>
    </a:accent1>
    <a:accent2>
      <a:srgbClr val="72993F"/>
    </a:accent2>
    <a:accent3>
      <a:srgbClr val="597E38"/>
    </a:accent3>
    <a:accent4>
      <a:srgbClr val="EF7D22"/>
    </a:accent4>
    <a:accent5>
      <a:srgbClr val="E45B32"/>
    </a:accent5>
    <a:accent6>
      <a:srgbClr val="FFC000"/>
    </a:accent6>
    <a:hlink>
      <a:srgbClr val="568DB6"/>
    </a:hlink>
    <a:folHlink>
      <a:srgbClr val="9161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Mecardo theme">
    <a:dk1>
      <a:srgbClr val="414042"/>
    </a:dk1>
    <a:lt1>
      <a:sysClr val="window" lastClr="FFFFFF"/>
    </a:lt1>
    <a:dk2>
      <a:srgbClr val="597E38"/>
    </a:dk2>
    <a:lt2>
      <a:srgbClr val="9CC069"/>
    </a:lt2>
    <a:accent1>
      <a:srgbClr val="72993F"/>
    </a:accent1>
    <a:accent2>
      <a:srgbClr val="E45B32"/>
    </a:accent2>
    <a:accent3>
      <a:srgbClr val="BCBEC0"/>
    </a:accent3>
    <a:accent4>
      <a:srgbClr val="4A7F8A"/>
    </a:accent4>
    <a:accent5>
      <a:srgbClr val="EF7D22"/>
    </a:accent5>
    <a:accent6>
      <a:srgbClr val="568DB6"/>
    </a:accent6>
    <a:hlink>
      <a:srgbClr val="597E38"/>
    </a:hlink>
    <a:folHlink>
      <a:srgbClr val="4A7F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Mecardo theme">
    <a:dk1>
      <a:srgbClr val="414042"/>
    </a:dk1>
    <a:lt1>
      <a:sysClr val="window" lastClr="FFFFFF"/>
    </a:lt1>
    <a:dk2>
      <a:srgbClr val="597E38"/>
    </a:dk2>
    <a:lt2>
      <a:srgbClr val="9CC069"/>
    </a:lt2>
    <a:accent1>
      <a:srgbClr val="72993F"/>
    </a:accent1>
    <a:accent2>
      <a:srgbClr val="E45B32"/>
    </a:accent2>
    <a:accent3>
      <a:srgbClr val="BCBEC0"/>
    </a:accent3>
    <a:accent4>
      <a:srgbClr val="4A7F8A"/>
    </a:accent4>
    <a:accent5>
      <a:srgbClr val="EF7D22"/>
    </a:accent5>
    <a:accent6>
      <a:srgbClr val="568DB6"/>
    </a:accent6>
    <a:hlink>
      <a:srgbClr val="597E38"/>
    </a:hlink>
    <a:folHlink>
      <a:srgbClr val="4A7F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Mecardo">
    <a:dk1>
      <a:sysClr val="windowText" lastClr="000000"/>
    </a:dk1>
    <a:lt1>
      <a:sysClr val="window" lastClr="FFFFFF"/>
    </a:lt1>
    <a:dk2>
      <a:srgbClr val="A5A5A5"/>
    </a:dk2>
    <a:lt2>
      <a:srgbClr val="FFFFFF"/>
    </a:lt2>
    <a:accent1>
      <a:srgbClr val="92D050"/>
    </a:accent1>
    <a:accent2>
      <a:srgbClr val="76923C"/>
    </a:accent2>
    <a:accent3>
      <a:srgbClr val="7F7F7F"/>
    </a:accent3>
    <a:accent4>
      <a:srgbClr val="3F3F3F"/>
    </a:accent4>
    <a:accent5>
      <a:srgbClr val="FAC08F"/>
    </a:accent5>
    <a:accent6>
      <a:srgbClr val="F79646"/>
    </a:accent6>
    <a:hlink>
      <a:srgbClr val="4F6128"/>
    </a:hlink>
    <a:folHlink>
      <a:srgbClr val="548DD4"/>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Mecardo theme">
    <a:dk1>
      <a:srgbClr val="414042"/>
    </a:dk1>
    <a:lt1>
      <a:sysClr val="window" lastClr="FFFFFF"/>
    </a:lt1>
    <a:dk2>
      <a:srgbClr val="597E38"/>
    </a:dk2>
    <a:lt2>
      <a:srgbClr val="9CC069"/>
    </a:lt2>
    <a:accent1>
      <a:srgbClr val="72993F"/>
    </a:accent1>
    <a:accent2>
      <a:srgbClr val="E45B32"/>
    </a:accent2>
    <a:accent3>
      <a:srgbClr val="BCBEC0"/>
    </a:accent3>
    <a:accent4>
      <a:srgbClr val="4A7F8A"/>
    </a:accent4>
    <a:accent5>
      <a:srgbClr val="EF7D22"/>
    </a:accent5>
    <a:accent6>
      <a:srgbClr val="568DB6"/>
    </a:accent6>
    <a:hlink>
      <a:srgbClr val="597E38"/>
    </a:hlink>
    <a:folHlink>
      <a:srgbClr val="4A7F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Mecardo theme">
    <a:dk1>
      <a:srgbClr val="414042"/>
    </a:dk1>
    <a:lt1>
      <a:sysClr val="window" lastClr="FFFFFF"/>
    </a:lt1>
    <a:dk2>
      <a:srgbClr val="597E38"/>
    </a:dk2>
    <a:lt2>
      <a:srgbClr val="9CC069"/>
    </a:lt2>
    <a:accent1>
      <a:srgbClr val="72993F"/>
    </a:accent1>
    <a:accent2>
      <a:srgbClr val="E45B32"/>
    </a:accent2>
    <a:accent3>
      <a:srgbClr val="BCBEC0"/>
    </a:accent3>
    <a:accent4>
      <a:srgbClr val="4A7F8A"/>
    </a:accent4>
    <a:accent5>
      <a:srgbClr val="EF7D22"/>
    </a:accent5>
    <a:accent6>
      <a:srgbClr val="568DB6"/>
    </a:accent6>
    <a:hlink>
      <a:srgbClr val="597E38"/>
    </a:hlink>
    <a:folHlink>
      <a:srgbClr val="4A7F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Mecardo theme">
    <a:dk1>
      <a:srgbClr val="414042"/>
    </a:dk1>
    <a:lt1>
      <a:sysClr val="window" lastClr="FFFFFF"/>
    </a:lt1>
    <a:dk2>
      <a:srgbClr val="597E38"/>
    </a:dk2>
    <a:lt2>
      <a:srgbClr val="9CC069"/>
    </a:lt2>
    <a:accent1>
      <a:srgbClr val="72993F"/>
    </a:accent1>
    <a:accent2>
      <a:srgbClr val="E45B32"/>
    </a:accent2>
    <a:accent3>
      <a:srgbClr val="BCBEC0"/>
    </a:accent3>
    <a:accent4>
      <a:srgbClr val="4A7F8A"/>
    </a:accent4>
    <a:accent5>
      <a:srgbClr val="EF7D22"/>
    </a:accent5>
    <a:accent6>
      <a:srgbClr val="568DB6"/>
    </a:accent6>
    <a:hlink>
      <a:srgbClr val="597E38"/>
    </a:hlink>
    <a:folHlink>
      <a:srgbClr val="4A7F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15217511947548B63C29DBDABFEF07" ma:contentTypeVersion="4" ma:contentTypeDescription="Create a new document." ma:contentTypeScope="" ma:versionID="7d4cb8a63e6c8195bbb3e75419b6264c">
  <xsd:schema xmlns:xsd="http://www.w3.org/2001/XMLSchema" xmlns:xs="http://www.w3.org/2001/XMLSchema" xmlns:p="http://schemas.microsoft.com/office/2006/metadata/properties" xmlns:ns3="438dd0a7-3a53-414f-ba7d-562f7f5d54af" targetNamespace="http://schemas.microsoft.com/office/2006/metadata/properties" ma:root="true" ma:fieldsID="f93e970da967667e5db0248c63d14cab" ns3:_="">
    <xsd:import namespace="438dd0a7-3a53-414f-ba7d-562f7f5d54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dd0a7-3a53-414f-ba7d-562f7f5d54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B9059C-3BD2-4C82-A9C2-4F4595AC6EA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3A6A8C65-87B9-4974-8948-447D801EB693}">
  <ds:schemaRefs>
    <ds:schemaRef ds:uri="http://schemas.microsoft.com/sharepoint/v3/contenttype/forms"/>
  </ds:schemaRefs>
</ds:datastoreItem>
</file>

<file path=customXml/itemProps3.xml><?xml version="1.0" encoding="utf-8"?>
<ds:datastoreItem xmlns:ds="http://schemas.openxmlformats.org/officeDocument/2006/customXml" ds:itemID="{A2905712-DEC0-4858-91BE-9C51150ABD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8dd0a7-3a53-414f-ba7d-562f7f5d54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12116</TotalTime>
  <Words>4865</Words>
  <Application>Microsoft Macintosh PowerPoint</Application>
  <PresentationFormat>Custom</PresentationFormat>
  <Paragraphs>470</Paragraphs>
  <Slides>40</Slides>
  <Notes>39</Notes>
  <HiddenSlides>6</HiddenSlides>
  <MMClips>0</MMClips>
  <ScaleCrop>false</ScaleCrop>
  <HeadingPairs>
    <vt:vector size="6" baseType="variant">
      <vt:variant>
        <vt:lpstr>Theme</vt:lpstr>
      </vt:variant>
      <vt:variant>
        <vt:i4>4</vt:i4>
      </vt:variant>
      <vt:variant>
        <vt:lpstr>Links</vt:lpstr>
      </vt:variant>
      <vt:variant>
        <vt:i4>6</vt:i4>
      </vt:variant>
      <vt:variant>
        <vt:lpstr>Slide Titles</vt:lpstr>
      </vt:variant>
      <vt:variant>
        <vt:i4>40</vt:i4>
      </vt:variant>
    </vt:vector>
  </HeadingPairs>
  <TitlesOfParts>
    <vt:vector size="50" baseType="lpstr">
      <vt:lpstr>Office Theme</vt:lpstr>
      <vt:lpstr>1_Office Theme</vt:lpstr>
      <vt:lpstr>2_Office Theme</vt:lpstr>
      <vt:lpstr>3_Office Theme</vt:lpstr>
      <vt:lpstr>\\melfjdcpfs02.au.agrium.com\mercado\Company\ACU Commodities\ACU Beef\MLA Price Stats\All Cattle Indicator Reports.xlsx!Mecardo Charts- Key indicators![All Cattle Indicator Reports.xlsx]Mecardo Charts- Key indicators Chart 51</vt:lpstr>
      <vt:lpstr>\\melfjdcpfs02.au.agrium.com\mercado\Company\ACU Commodities\ACU Beef\Supply Stats\Exports\Beef Exports - New.xlsx!Other charts![Beef Exports - New.xlsx]Other charts Chart 54</vt:lpstr>
      <vt:lpstr>\\melfjdcpfs02.au.agrium.com\mercado\Company\ACU Commodities\ACU Lamb\Supply Stats\Exports\Lamb Exports - New.xlsx!Other Charts![Lamb Exports - New.xlsx]Other Charts Chart 33</vt:lpstr>
      <vt:lpstr>\\melfjdcpfs02.au.agrium.com\mercado\Company\ACU Commodities\ACU Wool\Market Data\WEEKLY WOOL PRICE TABLE.xlsx!Market Comments![WEEKLY WOOL PRICE TABLE.xlsx]Market Comments Chart 2</vt:lpstr>
      <vt:lpstr>\\melfjdcpfs02.au.agrium.com\mercado\Company\ACU Commodities\ACU Wool\Market Data\WEEKLY WOOL PRICE TABLE.xlsx!Mecardo charts![WEEKLY WOOL PRICE TABLE.xlsx]Mecardo charts Chart 7</vt:lpstr>
      <vt:lpstr>\\melfjdcpfs02.au.agrium.com\mercado\Company\ACU Commodities\ACU Grain\New Market Data File\Grain Futures.xlsx!Market Comment![Grain Futures.xlsx]Market Comment Chart 25</vt:lpstr>
      <vt:lpstr> June 2022</vt:lpstr>
      <vt:lpstr>What is Mecardo?</vt:lpstr>
      <vt:lpstr>PowerPoint Presentation</vt:lpstr>
      <vt:lpstr>There are some “big” stories ……!</vt:lpstr>
      <vt:lpstr>PowerPoint Presentation</vt:lpstr>
      <vt:lpstr>PowerPoint Presentation</vt:lpstr>
      <vt:lpstr>Understanding the path to wealth in the developing world</vt:lpstr>
      <vt:lpstr>Demand grows in developing countries</vt:lpstr>
      <vt:lpstr>The path to wealth in the developing world</vt:lpstr>
      <vt:lpstr>PowerPoint Presentation</vt:lpstr>
      <vt:lpstr>PowerPoint Presentation</vt:lpstr>
      <vt:lpstr>PowerPoint Presentation</vt:lpstr>
      <vt:lpstr>PowerPoint Presentation</vt:lpstr>
      <vt:lpstr>Feedlotting (CoF) a growing trend in beef production</vt:lpstr>
      <vt:lpstr>Herds on the rise</vt:lpstr>
      <vt:lpstr>PowerPoint Presentation</vt:lpstr>
      <vt:lpstr>PowerPoint Presentation</vt:lpstr>
      <vt:lpstr>Is lamb the new Wagyu?</vt:lpstr>
      <vt:lpstr>PowerPoint Presentation</vt:lpstr>
      <vt:lpstr>PowerPoint Presentation</vt:lpstr>
      <vt:lpstr>PowerPoint Presentation</vt:lpstr>
      <vt:lpstr>Lamb exports</vt:lpstr>
      <vt:lpstr>PowerPoint Presentation</vt:lpstr>
      <vt:lpstr>PowerPoint Presentation</vt:lpstr>
      <vt:lpstr>PowerPoint Presentation</vt:lpstr>
      <vt:lpstr>PowerPoint Presentation</vt:lpstr>
      <vt:lpstr>PowerPoint Presentation</vt:lpstr>
      <vt:lpstr>Along for the ride with apparel fibres</vt:lpstr>
      <vt:lpstr>Supply &amp; Price – they are not isolated</vt:lpstr>
      <vt:lpstr>Long game for fibre prices ……!</vt:lpstr>
      <vt:lpstr>PowerPoint Presentation</vt:lpstr>
      <vt:lpstr>PowerPoint Presentation</vt:lpstr>
      <vt:lpstr>Quality scheme supply - Australia</vt:lpstr>
      <vt:lpstr>Quality head to head – AUS vs South Africa</vt:lpstr>
      <vt:lpstr>Do Quality credentials pay off?</vt:lpstr>
      <vt:lpstr>PowerPoint Presentation</vt:lpstr>
      <vt:lpstr>PowerPoint Presentation</vt:lpstr>
      <vt:lpstr>Global exporter’s wheat stocks are tightening</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Analysis</dc:title>
  <dc:creator>Robert Herrmann</dc:creator>
  <cp:lastModifiedBy>Tim Beck</cp:lastModifiedBy>
  <cp:revision>403</cp:revision>
  <dcterms:created xsi:type="dcterms:W3CDTF">2021-03-02T01:03:00Z</dcterms:created>
  <dcterms:modified xsi:type="dcterms:W3CDTF">2022-06-20T02:53:33Z</dcterms:modified>
</cp:coreProperties>
</file>